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262" r:id="rId5"/>
    <p:sldId id="263" r:id="rId6"/>
    <p:sldId id="264" r:id="rId7"/>
    <p:sldId id="266" r:id="rId8"/>
    <p:sldId id="267" r:id="rId9"/>
    <p:sldId id="268" r:id="rId10"/>
    <p:sldId id="269" r:id="rId11"/>
    <p:sldId id="271" r:id="rId12"/>
    <p:sldId id="272" r:id="rId13"/>
    <p:sldId id="273" r:id="rId14"/>
    <p:sldId id="274" r:id="rId15"/>
    <p:sldId id="275" r:id="rId16"/>
    <p:sldId id="277" r:id="rId17"/>
    <p:sldId id="278" r:id="rId18"/>
    <p:sldId id="279" r:id="rId19"/>
    <p:sldId id="280" r:id="rId20"/>
    <p:sldId id="281" r:id="rId21"/>
    <p:sldId id="283" r:id="rId22"/>
    <p:sldId id="284" r:id="rId23"/>
    <p:sldId id="285" r:id="rId24"/>
    <p:sldId id="286" r:id="rId25"/>
    <p:sldId id="287" r:id="rId26"/>
    <p:sldId id="288" r:id="rId27"/>
    <p:sldId id="290" r:id="rId28"/>
    <p:sldId id="291" r:id="rId29"/>
    <p:sldId id="292" r:id="rId30"/>
    <p:sldId id="293" r:id="rId31"/>
    <p:sldId id="295" r:id="rId32"/>
    <p:sldId id="296" r:id="rId33"/>
    <p:sldId id="298" r:id="rId34"/>
    <p:sldId id="299" r:id="rId35"/>
    <p:sldId id="300" r:id="rId36"/>
    <p:sldId id="301" r:id="rId37"/>
    <p:sldId id="303" r:id="rId38"/>
    <p:sldId id="304" r:id="rId39"/>
    <p:sldId id="306" r:id="rId40"/>
    <p:sldId id="307" r:id="rId41"/>
    <p:sldId id="308" r:id="rId42"/>
    <p:sldId id="311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1" r:id="rId51"/>
    <p:sldId id="322" r:id="rId52"/>
    <p:sldId id="323" r:id="rId53"/>
    <p:sldId id="325" r:id="rId54"/>
  </p:sldIdLst>
  <p:sldSz cx="20104100" cy="15081250"/>
  <p:notesSz cx="20104100" cy="15081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2" userDrawn="1">
          <p15:clr>
            <a:srgbClr val="A4A3A4"/>
          </p15:clr>
        </p15:guide>
        <p15:guide id="2" pos="31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9C9A"/>
    <a:srgbClr val="008E9B"/>
    <a:srgbClr val="22826D"/>
    <a:srgbClr val="46632E"/>
    <a:srgbClr val="173774"/>
    <a:srgbClr val="17378C"/>
    <a:srgbClr val="17379F"/>
    <a:srgbClr val="17375E"/>
    <a:srgbClr val="000000"/>
    <a:srgbClr val="2253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82"/>
    <p:restoredTop sz="94653"/>
  </p:normalViewPr>
  <p:slideViewPr>
    <p:cSldViewPr>
      <p:cViewPr varScale="1">
        <p:scale>
          <a:sx n="40" d="100"/>
          <a:sy n="40" d="100"/>
        </p:scale>
        <p:origin x="1310" y="62"/>
      </p:cViewPr>
      <p:guideLst>
        <p:guide orient="horz" pos="2542"/>
        <p:guide pos="31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755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755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charset="0"/>
              </a:defRPr>
            </a:lvl1pPr>
          </a:lstStyle>
          <a:p>
            <a:fld id="{06E4751E-F9F2-9242-A717-F58BAD1DDCE7}" type="datetimeFigureOut">
              <a:rPr lang="en-US" smtClean="0"/>
              <a:pPr/>
              <a:t>2/7/2017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885950"/>
            <a:ext cx="6784975" cy="508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7258050"/>
            <a:ext cx="16084550" cy="59388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325600"/>
            <a:ext cx="8712200" cy="755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4325600"/>
            <a:ext cx="8712200" cy="755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charset="0"/>
              </a:defRPr>
            </a:lvl1pPr>
          </a:lstStyle>
          <a:p>
            <a:fld id="{1536E09A-34E1-EA47-81E6-6FF4443768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706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1-Cover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44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34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81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35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20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9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05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40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93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103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46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2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10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389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4363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5085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917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09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171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881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241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0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297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475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352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070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462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73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001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406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68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111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88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412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870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50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80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666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486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760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421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117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310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85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676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818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0382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646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77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18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47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78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E09A-34E1-EA47-81E6-6FF4443768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71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"/>
            <a:ext cx="20104099" cy="150812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0" i="0" dirty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 b="1" i="0">
          <a:latin typeface="Arial Bold" charset="0"/>
          <a:ea typeface="+mj-ea"/>
          <a:cs typeface="Arial Bold" charset="0"/>
        </a:defRPr>
      </a:lvl1pPr>
    </p:titleStyle>
    <p:bodyStyle>
      <a:lvl1pPr marL="0">
        <a:defRPr b="0" i="0">
          <a:latin typeface="Arial" charset="0"/>
          <a:ea typeface="+mn-ea"/>
          <a:cs typeface="Arial" charset="0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0104100" cy="15078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76338" y="10301120"/>
            <a:ext cx="1386205" cy="2457450"/>
          </a:xfrm>
          <a:custGeom>
            <a:avLst/>
            <a:gdLst/>
            <a:ahLst/>
            <a:cxnLst/>
            <a:rect l="l" t="t" r="r" b="b"/>
            <a:pathLst>
              <a:path w="1386205" h="2457450">
                <a:moveTo>
                  <a:pt x="1385703" y="0"/>
                </a:moveTo>
                <a:lnTo>
                  <a:pt x="1334964" y="804"/>
                </a:lnTo>
                <a:lnTo>
                  <a:pt x="1284795" y="3211"/>
                </a:lnTo>
                <a:lnTo>
                  <a:pt x="1235212" y="7212"/>
                </a:lnTo>
                <a:lnTo>
                  <a:pt x="1186232" y="12799"/>
                </a:lnTo>
                <a:lnTo>
                  <a:pt x="1137872" y="19964"/>
                </a:lnTo>
                <a:lnTo>
                  <a:pt x="1090149" y="28699"/>
                </a:lnTo>
                <a:lnTo>
                  <a:pt x="1043079" y="38994"/>
                </a:lnTo>
                <a:lnTo>
                  <a:pt x="996679" y="50842"/>
                </a:lnTo>
                <a:lnTo>
                  <a:pt x="950966" y="64235"/>
                </a:lnTo>
                <a:lnTo>
                  <a:pt x="905957" y="79163"/>
                </a:lnTo>
                <a:lnTo>
                  <a:pt x="861667" y="95619"/>
                </a:lnTo>
                <a:lnTo>
                  <a:pt x="818115" y="113594"/>
                </a:lnTo>
                <a:lnTo>
                  <a:pt x="775317" y="133080"/>
                </a:lnTo>
                <a:lnTo>
                  <a:pt x="733289" y="154069"/>
                </a:lnTo>
                <a:lnTo>
                  <a:pt x="692048" y="176552"/>
                </a:lnTo>
                <a:lnTo>
                  <a:pt x="651611" y="200520"/>
                </a:lnTo>
                <a:lnTo>
                  <a:pt x="611995" y="225966"/>
                </a:lnTo>
                <a:lnTo>
                  <a:pt x="573216" y="252881"/>
                </a:lnTo>
                <a:lnTo>
                  <a:pt x="535291" y="281257"/>
                </a:lnTo>
                <a:lnTo>
                  <a:pt x="498237" y="311085"/>
                </a:lnTo>
                <a:lnTo>
                  <a:pt x="462071" y="342358"/>
                </a:lnTo>
                <a:lnTo>
                  <a:pt x="426809" y="375066"/>
                </a:lnTo>
                <a:lnTo>
                  <a:pt x="392468" y="409201"/>
                </a:lnTo>
                <a:lnTo>
                  <a:pt x="359064" y="444755"/>
                </a:lnTo>
                <a:lnTo>
                  <a:pt x="326616" y="481720"/>
                </a:lnTo>
                <a:lnTo>
                  <a:pt x="295138" y="520087"/>
                </a:lnTo>
                <a:lnTo>
                  <a:pt x="264648" y="559848"/>
                </a:lnTo>
                <a:lnTo>
                  <a:pt x="236732" y="598904"/>
                </a:lnTo>
                <a:lnTo>
                  <a:pt x="210405" y="638582"/>
                </a:lnTo>
                <a:lnTo>
                  <a:pt x="185660" y="678842"/>
                </a:lnTo>
                <a:lnTo>
                  <a:pt x="162491" y="719648"/>
                </a:lnTo>
                <a:lnTo>
                  <a:pt x="140893" y="760963"/>
                </a:lnTo>
                <a:lnTo>
                  <a:pt x="120859" y="802748"/>
                </a:lnTo>
                <a:lnTo>
                  <a:pt x="102383" y="844965"/>
                </a:lnTo>
                <a:lnTo>
                  <a:pt x="85460" y="887579"/>
                </a:lnTo>
                <a:lnTo>
                  <a:pt x="70082" y="930550"/>
                </a:lnTo>
                <a:lnTo>
                  <a:pt x="56244" y="973841"/>
                </a:lnTo>
                <a:lnTo>
                  <a:pt x="43941" y="1017414"/>
                </a:lnTo>
                <a:lnTo>
                  <a:pt x="33165" y="1061232"/>
                </a:lnTo>
                <a:lnTo>
                  <a:pt x="23910" y="1105258"/>
                </a:lnTo>
                <a:lnTo>
                  <a:pt x="16172" y="1149453"/>
                </a:lnTo>
                <a:lnTo>
                  <a:pt x="9943" y="1193781"/>
                </a:lnTo>
                <a:lnTo>
                  <a:pt x="5217" y="1238202"/>
                </a:lnTo>
                <a:lnTo>
                  <a:pt x="1988" y="1282681"/>
                </a:lnTo>
                <a:lnTo>
                  <a:pt x="251" y="1327179"/>
                </a:lnTo>
                <a:lnTo>
                  <a:pt x="0" y="1371658"/>
                </a:lnTo>
                <a:lnTo>
                  <a:pt x="1227" y="1416081"/>
                </a:lnTo>
                <a:lnTo>
                  <a:pt x="3927" y="1460411"/>
                </a:lnTo>
                <a:lnTo>
                  <a:pt x="8094" y="1504610"/>
                </a:lnTo>
                <a:lnTo>
                  <a:pt x="13722" y="1548639"/>
                </a:lnTo>
                <a:lnTo>
                  <a:pt x="20805" y="1592462"/>
                </a:lnTo>
                <a:lnTo>
                  <a:pt x="29337" y="1636041"/>
                </a:lnTo>
                <a:lnTo>
                  <a:pt x="39311" y="1679339"/>
                </a:lnTo>
                <a:lnTo>
                  <a:pt x="50721" y="1722317"/>
                </a:lnTo>
                <a:lnTo>
                  <a:pt x="63562" y="1764938"/>
                </a:lnTo>
                <a:lnTo>
                  <a:pt x="77828" y="1807164"/>
                </a:lnTo>
                <a:lnTo>
                  <a:pt x="93512" y="1848959"/>
                </a:lnTo>
                <a:lnTo>
                  <a:pt x="110608" y="1890283"/>
                </a:lnTo>
                <a:lnTo>
                  <a:pt x="129110" y="1931100"/>
                </a:lnTo>
                <a:lnTo>
                  <a:pt x="149012" y="1971373"/>
                </a:lnTo>
                <a:lnTo>
                  <a:pt x="170308" y="2011062"/>
                </a:lnTo>
                <a:lnTo>
                  <a:pt x="192992" y="2050132"/>
                </a:lnTo>
                <a:lnTo>
                  <a:pt x="217057" y="2088543"/>
                </a:lnTo>
                <a:lnTo>
                  <a:pt x="242498" y="2126259"/>
                </a:lnTo>
                <a:lnTo>
                  <a:pt x="269309" y="2163242"/>
                </a:lnTo>
                <a:lnTo>
                  <a:pt x="297484" y="2199455"/>
                </a:lnTo>
                <a:lnTo>
                  <a:pt x="327016" y="2234859"/>
                </a:lnTo>
                <a:lnTo>
                  <a:pt x="357899" y="2269417"/>
                </a:lnTo>
                <a:lnTo>
                  <a:pt x="390127" y="2303092"/>
                </a:lnTo>
                <a:lnTo>
                  <a:pt x="423695" y="2335845"/>
                </a:lnTo>
                <a:lnTo>
                  <a:pt x="458596" y="2367640"/>
                </a:lnTo>
                <a:lnTo>
                  <a:pt x="494824" y="2398439"/>
                </a:lnTo>
                <a:lnTo>
                  <a:pt x="532372" y="2428203"/>
                </a:lnTo>
                <a:lnTo>
                  <a:pt x="571236" y="2456896"/>
                </a:lnTo>
                <a:lnTo>
                  <a:pt x="1385703" y="1358132"/>
                </a:lnTo>
                <a:lnTo>
                  <a:pt x="1385703" y="0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47575" y="10301120"/>
            <a:ext cx="2200275" cy="2716530"/>
          </a:xfrm>
          <a:custGeom>
            <a:avLst/>
            <a:gdLst/>
            <a:ahLst/>
            <a:cxnLst/>
            <a:rect l="l" t="t" r="r" b="b"/>
            <a:pathLst>
              <a:path w="2200275" h="2716530">
                <a:moveTo>
                  <a:pt x="814467" y="0"/>
                </a:moveTo>
                <a:lnTo>
                  <a:pt x="814467" y="1358132"/>
                </a:lnTo>
                <a:lnTo>
                  <a:pt x="0" y="2456896"/>
                </a:lnTo>
                <a:lnTo>
                  <a:pt x="43846" y="2487052"/>
                </a:lnTo>
                <a:lnTo>
                  <a:pt x="88002" y="2515283"/>
                </a:lnTo>
                <a:lnTo>
                  <a:pt x="132509" y="2541601"/>
                </a:lnTo>
                <a:lnTo>
                  <a:pt x="177404" y="2566019"/>
                </a:lnTo>
                <a:lnTo>
                  <a:pt x="222729" y="2588549"/>
                </a:lnTo>
                <a:lnTo>
                  <a:pt x="268522" y="2609204"/>
                </a:lnTo>
                <a:lnTo>
                  <a:pt x="314823" y="2627998"/>
                </a:lnTo>
                <a:lnTo>
                  <a:pt x="361672" y="2644941"/>
                </a:lnTo>
                <a:lnTo>
                  <a:pt x="409107" y="2660047"/>
                </a:lnTo>
                <a:lnTo>
                  <a:pt x="457169" y="2673329"/>
                </a:lnTo>
                <a:lnTo>
                  <a:pt x="505897" y="2684799"/>
                </a:lnTo>
                <a:lnTo>
                  <a:pt x="555331" y="2694470"/>
                </a:lnTo>
                <a:lnTo>
                  <a:pt x="605510" y="2702354"/>
                </a:lnTo>
                <a:lnTo>
                  <a:pt x="656473" y="2708464"/>
                </a:lnTo>
                <a:lnTo>
                  <a:pt x="708261" y="2712813"/>
                </a:lnTo>
                <a:lnTo>
                  <a:pt x="760912" y="2715413"/>
                </a:lnTo>
                <a:lnTo>
                  <a:pt x="814467" y="2716277"/>
                </a:lnTo>
                <a:lnTo>
                  <a:pt x="863113" y="2715456"/>
                </a:lnTo>
                <a:lnTo>
                  <a:pt x="911338" y="2713010"/>
                </a:lnTo>
                <a:lnTo>
                  <a:pt x="959114" y="2708966"/>
                </a:lnTo>
                <a:lnTo>
                  <a:pt x="1006415" y="2703351"/>
                </a:lnTo>
                <a:lnTo>
                  <a:pt x="1053212" y="2696192"/>
                </a:lnTo>
                <a:lnTo>
                  <a:pt x="1099479" y="2687517"/>
                </a:lnTo>
                <a:lnTo>
                  <a:pt x="1145186" y="2677351"/>
                </a:lnTo>
                <a:lnTo>
                  <a:pt x="1190308" y="2665723"/>
                </a:lnTo>
                <a:lnTo>
                  <a:pt x="1234817" y="2652658"/>
                </a:lnTo>
                <a:lnTo>
                  <a:pt x="1278685" y="2638183"/>
                </a:lnTo>
                <a:lnTo>
                  <a:pt x="1321884" y="2622327"/>
                </a:lnTo>
                <a:lnTo>
                  <a:pt x="1364388" y="2605115"/>
                </a:lnTo>
                <a:lnTo>
                  <a:pt x="1406169" y="2586575"/>
                </a:lnTo>
                <a:lnTo>
                  <a:pt x="1447198" y="2566734"/>
                </a:lnTo>
                <a:lnTo>
                  <a:pt x="1487450" y="2545617"/>
                </a:lnTo>
                <a:lnTo>
                  <a:pt x="1526896" y="2523254"/>
                </a:lnTo>
                <a:lnTo>
                  <a:pt x="1565508" y="2499669"/>
                </a:lnTo>
                <a:lnTo>
                  <a:pt x="1603260" y="2474891"/>
                </a:lnTo>
                <a:lnTo>
                  <a:pt x="1640124" y="2448946"/>
                </a:lnTo>
                <a:lnTo>
                  <a:pt x="1676072" y="2421861"/>
                </a:lnTo>
                <a:lnTo>
                  <a:pt x="1711077" y="2393663"/>
                </a:lnTo>
                <a:lnTo>
                  <a:pt x="1745111" y="2364379"/>
                </a:lnTo>
                <a:lnTo>
                  <a:pt x="1778147" y="2334037"/>
                </a:lnTo>
                <a:lnTo>
                  <a:pt x="1810158" y="2302662"/>
                </a:lnTo>
                <a:lnTo>
                  <a:pt x="1841116" y="2270282"/>
                </a:lnTo>
                <a:lnTo>
                  <a:pt x="1870993" y="2236923"/>
                </a:lnTo>
                <a:lnTo>
                  <a:pt x="1899762" y="2202614"/>
                </a:lnTo>
                <a:lnTo>
                  <a:pt x="1927395" y="2167380"/>
                </a:lnTo>
                <a:lnTo>
                  <a:pt x="1953866" y="2131248"/>
                </a:lnTo>
                <a:lnTo>
                  <a:pt x="1979146" y="2094247"/>
                </a:lnTo>
                <a:lnTo>
                  <a:pt x="2003209" y="2056401"/>
                </a:lnTo>
                <a:lnTo>
                  <a:pt x="2026025" y="2017739"/>
                </a:lnTo>
                <a:lnTo>
                  <a:pt x="2047569" y="1978287"/>
                </a:lnTo>
                <a:lnTo>
                  <a:pt x="2067813" y="1938073"/>
                </a:lnTo>
                <a:lnTo>
                  <a:pt x="2086729" y="1897123"/>
                </a:lnTo>
                <a:lnTo>
                  <a:pt x="2104289" y="1855463"/>
                </a:lnTo>
                <a:lnTo>
                  <a:pt x="2120467" y="1813122"/>
                </a:lnTo>
                <a:lnTo>
                  <a:pt x="2135234" y="1770126"/>
                </a:lnTo>
                <a:lnTo>
                  <a:pt x="2148564" y="1726502"/>
                </a:lnTo>
                <a:lnTo>
                  <a:pt x="2160428" y="1682277"/>
                </a:lnTo>
                <a:lnTo>
                  <a:pt x="2170799" y="1637478"/>
                </a:lnTo>
                <a:lnTo>
                  <a:pt x="2179651" y="1592131"/>
                </a:lnTo>
                <a:lnTo>
                  <a:pt x="2186954" y="1546264"/>
                </a:lnTo>
                <a:lnTo>
                  <a:pt x="2192683" y="1499904"/>
                </a:lnTo>
                <a:lnTo>
                  <a:pt x="2196808" y="1453077"/>
                </a:lnTo>
                <a:lnTo>
                  <a:pt x="2199304" y="1405811"/>
                </a:lnTo>
                <a:lnTo>
                  <a:pt x="2200142" y="1358132"/>
                </a:lnTo>
                <a:lnTo>
                  <a:pt x="2199304" y="1310452"/>
                </a:lnTo>
                <a:lnTo>
                  <a:pt x="2196808" y="1263186"/>
                </a:lnTo>
                <a:lnTo>
                  <a:pt x="2192683" y="1216358"/>
                </a:lnTo>
                <a:lnTo>
                  <a:pt x="2186954" y="1169997"/>
                </a:lnTo>
                <a:lnTo>
                  <a:pt x="2179651" y="1124130"/>
                </a:lnTo>
                <a:lnTo>
                  <a:pt x="2170799" y="1078783"/>
                </a:lnTo>
                <a:lnTo>
                  <a:pt x="2160428" y="1033984"/>
                </a:lnTo>
                <a:lnTo>
                  <a:pt x="2148564" y="989758"/>
                </a:lnTo>
                <a:lnTo>
                  <a:pt x="2135234" y="946134"/>
                </a:lnTo>
                <a:lnTo>
                  <a:pt x="2120467" y="903138"/>
                </a:lnTo>
                <a:lnTo>
                  <a:pt x="2104289" y="860797"/>
                </a:lnTo>
                <a:lnTo>
                  <a:pt x="2086729" y="819138"/>
                </a:lnTo>
                <a:lnTo>
                  <a:pt x="2067813" y="778188"/>
                </a:lnTo>
                <a:lnTo>
                  <a:pt x="2047569" y="737974"/>
                </a:lnTo>
                <a:lnTo>
                  <a:pt x="2026025" y="698522"/>
                </a:lnTo>
                <a:lnTo>
                  <a:pt x="2003209" y="659861"/>
                </a:lnTo>
                <a:lnTo>
                  <a:pt x="1979146" y="622016"/>
                </a:lnTo>
                <a:lnTo>
                  <a:pt x="1953866" y="585014"/>
                </a:lnTo>
                <a:lnTo>
                  <a:pt x="1927395" y="548883"/>
                </a:lnTo>
                <a:lnTo>
                  <a:pt x="1899762" y="513650"/>
                </a:lnTo>
                <a:lnTo>
                  <a:pt x="1870993" y="479341"/>
                </a:lnTo>
                <a:lnTo>
                  <a:pt x="1841116" y="445983"/>
                </a:lnTo>
                <a:lnTo>
                  <a:pt x="1810158" y="413603"/>
                </a:lnTo>
                <a:lnTo>
                  <a:pt x="1778147" y="382229"/>
                </a:lnTo>
                <a:lnTo>
                  <a:pt x="1745111" y="351887"/>
                </a:lnTo>
                <a:lnTo>
                  <a:pt x="1711077" y="322604"/>
                </a:lnTo>
                <a:lnTo>
                  <a:pt x="1676072" y="294407"/>
                </a:lnTo>
                <a:lnTo>
                  <a:pt x="1640124" y="267322"/>
                </a:lnTo>
                <a:lnTo>
                  <a:pt x="1603260" y="241378"/>
                </a:lnTo>
                <a:lnTo>
                  <a:pt x="1565508" y="216601"/>
                </a:lnTo>
                <a:lnTo>
                  <a:pt x="1526896" y="193017"/>
                </a:lnTo>
                <a:lnTo>
                  <a:pt x="1487450" y="170654"/>
                </a:lnTo>
                <a:lnTo>
                  <a:pt x="1447198" y="149538"/>
                </a:lnTo>
                <a:lnTo>
                  <a:pt x="1406169" y="129697"/>
                </a:lnTo>
                <a:lnTo>
                  <a:pt x="1364388" y="111157"/>
                </a:lnTo>
                <a:lnTo>
                  <a:pt x="1321884" y="93946"/>
                </a:lnTo>
                <a:lnTo>
                  <a:pt x="1278685" y="78090"/>
                </a:lnTo>
                <a:lnTo>
                  <a:pt x="1234817" y="63617"/>
                </a:lnTo>
                <a:lnTo>
                  <a:pt x="1190308" y="50552"/>
                </a:lnTo>
                <a:lnTo>
                  <a:pt x="1145186" y="38924"/>
                </a:lnTo>
                <a:lnTo>
                  <a:pt x="1099479" y="28759"/>
                </a:lnTo>
                <a:lnTo>
                  <a:pt x="1053212" y="20083"/>
                </a:lnTo>
                <a:lnTo>
                  <a:pt x="1006415" y="12925"/>
                </a:lnTo>
                <a:lnTo>
                  <a:pt x="959114" y="7310"/>
                </a:lnTo>
                <a:lnTo>
                  <a:pt x="911338" y="3267"/>
                </a:lnTo>
                <a:lnTo>
                  <a:pt x="863113" y="821"/>
                </a:lnTo>
                <a:lnTo>
                  <a:pt x="814467" y="0"/>
                </a:lnTo>
                <a:close/>
              </a:path>
            </a:pathLst>
          </a:custGeom>
          <a:solidFill>
            <a:srgbClr val="F79223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24686" y="10667819"/>
            <a:ext cx="2023110" cy="1983105"/>
          </a:xfrm>
          <a:custGeom>
            <a:avLst/>
            <a:gdLst/>
            <a:ahLst/>
            <a:cxnLst/>
            <a:rect l="l" t="t" r="r" b="b"/>
            <a:pathLst>
              <a:path w="2023109" h="1983104">
                <a:moveTo>
                  <a:pt x="1011550" y="0"/>
                </a:moveTo>
                <a:lnTo>
                  <a:pt x="962540" y="1143"/>
                </a:lnTo>
                <a:lnTo>
                  <a:pt x="914132" y="4538"/>
                </a:lnTo>
                <a:lnTo>
                  <a:pt x="866379" y="10133"/>
                </a:lnTo>
                <a:lnTo>
                  <a:pt x="819334" y="17877"/>
                </a:lnTo>
                <a:lnTo>
                  <a:pt x="773050" y="27716"/>
                </a:lnTo>
                <a:lnTo>
                  <a:pt x="727580" y="39600"/>
                </a:lnTo>
                <a:lnTo>
                  <a:pt x="682976" y="53476"/>
                </a:lnTo>
                <a:lnTo>
                  <a:pt x="639293" y="69293"/>
                </a:lnTo>
                <a:lnTo>
                  <a:pt x="596582" y="86997"/>
                </a:lnTo>
                <a:lnTo>
                  <a:pt x="554897" y="106539"/>
                </a:lnTo>
                <a:lnTo>
                  <a:pt x="514291" y="127864"/>
                </a:lnTo>
                <a:lnTo>
                  <a:pt x="474817" y="150923"/>
                </a:lnTo>
                <a:lnTo>
                  <a:pt x="436528" y="175662"/>
                </a:lnTo>
                <a:lnTo>
                  <a:pt x="399476" y="202030"/>
                </a:lnTo>
                <a:lnTo>
                  <a:pt x="363716" y="229974"/>
                </a:lnTo>
                <a:lnTo>
                  <a:pt x="329299" y="259444"/>
                </a:lnTo>
                <a:lnTo>
                  <a:pt x="296279" y="290386"/>
                </a:lnTo>
                <a:lnTo>
                  <a:pt x="264709" y="322749"/>
                </a:lnTo>
                <a:lnTo>
                  <a:pt x="234641" y="356482"/>
                </a:lnTo>
                <a:lnTo>
                  <a:pt x="206130" y="391531"/>
                </a:lnTo>
                <a:lnTo>
                  <a:pt x="179227" y="427846"/>
                </a:lnTo>
                <a:lnTo>
                  <a:pt x="153986" y="465373"/>
                </a:lnTo>
                <a:lnTo>
                  <a:pt x="130459" y="504062"/>
                </a:lnTo>
                <a:lnTo>
                  <a:pt x="108701" y="543861"/>
                </a:lnTo>
                <a:lnTo>
                  <a:pt x="88763" y="584717"/>
                </a:lnTo>
                <a:lnTo>
                  <a:pt x="70699" y="626578"/>
                </a:lnTo>
                <a:lnTo>
                  <a:pt x="54561" y="669393"/>
                </a:lnTo>
                <a:lnTo>
                  <a:pt x="40404" y="713109"/>
                </a:lnTo>
                <a:lnTo>
                  <a:pt x="28279" y="757676"/>
                </a:lnTo>
                <a:lnTo>
                  <a:pt x="18240" y="803039"/>
                </a:lnTo>
                <a:lnTo>
                  <a:pt x="10339" y="849149"/>
                </a:lnTo>
                <a:lnTo>
                  <a:pt x="4630" y="895952"/>
                </a:lnTo>
                <a:lnTo>
                  <a:pt x="1166" y="943398"/>
                </a:lnTo>
                <a:lnTo>
                  <a:pt x="0" y="991433"/>
                </a:lnTo>
                <a:lnTo>
                  <a:pt x="1166" y="1039469"/>
                </a:lnTo>
                <a:lnTo>
                  <a:pt x="4630" y="1086914"/>
                </a:lnTo>
                <a:lnTo>
                  <a:pt x="10339" y="1133717"/>
                </a:lnTo>
                <a:lnTo>
                  <a:pt x="18240" y="1179827"/>
                </a:lnTo>
                <a:lnTo>
                  <a:pt x="28279" y="1225191"/>
                </a:lnTo>
                <a:lnTo>
                  <a:pt x="40404" y="1269757"/>
                </a:lnTo>
                <a:lnTo>
                  <a:pt x="54561" y="1313473"/>
                </a:lnTo>
                <a:lnTo>
                  <a:pt x="70699" y="1356288"/>
                </a:lnTo>
                <a:lnTo>
                  <a:pt x="88763" y="1398150"/>
                </a:lnTo>
                <a:lnTo>
                  <a:pt x="108701" y="1439005"/>
                </a:lnTo>
                <a:lnTo>
                  <a:pt x="130459" y="1478804"/>
                </a:lnTo>
                <a:lnTo>
                  <a:pt x="153986" y="1517493"/>
                </a:lnTo>
                <a:lnTo>
                  <a:pt x="179227" y="1555021"/>
                </a:lnTo>
                <a:lnTo>
                  <a:pt x="206130" y="1591335"/>
                </a:lnTo>
                <a:lnTo>
                  <a:pt x="234641" y="1626385"/>
                </a:lnTo>
                <a:lnTo>
                  <a:pt x="264709" y="1660117"/>
                </a:lnTo>
                <a:lnTo>
                  <a:pt x="296279" y="1692480"/>
                </a:lnTo>
                <a:lnTo>
                  <a:pt x="329299" y="1723423"/>
                </a:lnTo>
                <a:lnTo>
                  <a:pt x="363716" y="1752892"/>
                </a:lnTo>
                <a:lnTo>
                  <a:pt x="399476" y="1780837"/>
                </a:lnTo>
                <a:lnTo>
                  <a:pt x="436528" y="1807205"/>
                </a:lnTo>
                <a:lnTo>
                  <a:pt x="474817" y="1831944"/>
                </a:lnTo>
                <a:lnTo>
                  <a:pt x="514291" y="1855002"/>
                </a:lnTo>
                <a:lnTo>
                  <a:pt x="554897" y="1876328"/>
                </a:lnTo>
                <a:lnTo>
                  <a:pt x="596582" y="1895869"/>
                </a:lnTo>
                <a:lnTo>
                  <a:pt x="639293" y="1913574"/>
                </a:lnTo>
                <a:lnTo>
                  <a:pt x="682976" y="1929390"/>
                </a:lnTo>
                <a:lnTo>
                  <a:pt x="727580" y="1943266"/>
                </a:lnTo>
                <a:lnTo>
                  <a:pt x="773050" y="1955150"/>
                </a:lnTo>
                <a:lnTo>
                  <a:pt x="819334" y="1964990"/>
                </a:lnTo>
                <a:lnTo>
                  <a:pt x="866379" y="1972733"/>
                </a:lnTo>
                <a:lnTo>
                  <a:pt x="914132" y="1978328"/>
                </a:lnTo>
                <a:lnTo>
                  <a:pt x="962540" y="1981724"/>
                </a:lnTo>
                <a:lnTo>
                  <a:pt x="1011550" y="1982867"/>
                </a:lnTo>
                <a:lnTo>
                  <a:pt x="1060561" y="1981724"/>
                </a:lnTo>
                <a:lnTo>
                  <a:pt x="1108970" y="1978328"/>
                </a:lnTo>
                <a:lnTo>
                  <a:pt x="1156723" y="1972733"/>
                </a:lnTo>
                <a:lnTo>
                  <a:pt x="1203769" y="1964990"/>
                </a:lnTo>
                <a:lnTo>
                  <a:pt x="1250054" y="1955150"/>
                </a:lnTo>
                <a:lnTo>
                  <a:pt x="1295525" y="1943266"/>
                </a:lnTo>
                <a:lnTo>
                  <a:pt x="1340128" y="1929390"/>
                </a:lnTo>
                <a:lnTo>
                  <a:pt x="1383812" y="1913574"/>
                </a:lnTo>
                <a:lnTo>
                  <a:pt x="1426523" y="1895869"/>
                </a:lnTo>
                <a:lnTo>
                  <a:pt x="1468208" y="1876328"/>
                </a:lnTo>
                <a:lnTo>
                  <a:pt x="1508814" y="1855002"/>
                </a:lnTo>
                <a:lnTo>
                  <a:pt x="1548288" y="1831944"/>
                </a:lnTo>
                <a:lnTo>
                  <a:pt x="1586577" y="1807205"/>
                </a:lnTo>
                <a:lnTo>
                  <a:pt x="1623629" y="1780837"/>
                </a:lnTo>
                <a:lnTo>
                  <a:pt x="1659389" y="1752892"/>
                </a:lnTo>
                <a:lnTo>
                  <a:pt x="1693806" y="1723423"/>
                </a:lnTo>
                <a:lnTo>
                  <a:pt x="1726825" y="1692480"/>
                </a:lnTo>
                <a:lnTo>
                  <a:pt x="1758395" y="1660117"/>
                </a:lnTo>
                <a:lnTo>
                  <a:pt x="1788462" y="1626385"/>
                </a:lnTo>
                <a:lnTo>
                  <a:pt x="1816974" y="1591335"/>
                </a:lnTo>
                <a:lnTo>
                  <a:pt x="1843876" y="1555021"/>
                </a:lnTo>
                <a:lnTo>
                  <a:pt x="1869117" y="1517493"/>
                </a:lnTo>
                <a:lnTo>
                  <a:pt x="1892643" y="1478804"/>
                </a:lnTo>
                <a:lnTo>
                  <a:pt x="1914401" y="1439005"/>
                </a:lnTo>
                <a:lnTo>
                  <a:pt x="1934339" y="1398150"/>
                </a:lnTo>
                <a:lnTo>
                  <a:pt x="1952402" y="1356288"/>
                </a:lnTo>
                <a:lnTo>
                  <a:pt x="1968540" y="1313473"/>
                </a:lnTo>
                <a:lnTo>
                  <a:pt x="1982697" y="1269757"/>
                </a:lnTo>
                <a:lnTo>
                  <a:pt x="1994822" y="1225191"/>
                </a:lnTo>
                <a:lnTo>
                  <a:pt x="2004861" y="1179827"/>
                </a:lnTo>
                <a:lnTo>
                  <a:pt x="2012761" y="1133717"/>
                </a:lnTo>
                <a:lnTo>
                  <a:pt x="2018470" y="1086914"/>
                </a:lnTo>
                <a:lnTo>
                  <a:pt x="2021934" y="1039469"/>
                </a:lnTo>
                <a:lnTo>
                  <a:pt x="2023100" y="991433"/>
                </a:lnTo>
                <a:lnTo>
                  <a:pt x="2021934" y="943398"/>
                </a:lnTo>
                <a:lnTo>
                  <a:pt x="2018470" y="895952"/>
                </a:lnTo>
                <a:lnTo>
                  <a:pt x="2012761" y="849149"/>
                </a:lnTo>
                <a:lnTo>
                  <a:pt x="2004861" y="803039"/>
                </a:lnTo>
                <a:lnTo>
                  <a:pt x="1994822" y="757676"/>
                </a:lnTo>
                <a:lnTo>
                  <a:pt x="1982697" y="713109"/>
                </a:lnTo>
                <a:lnTo>
                  <a:pt x="1968540" y="669393"/>
                </a:lnTo>
                <a:lnTo>
                  <a:pt x="1952402" y="626578"/>
                </a:lnTo>
                <a:lnTo>
                  <a:pt x="1934339" y="584717"/>
                </a:lnTo>
                <a:lnTo>
                  <a:pt x="1914401" y="543861"/>
                </a:lnTo>
                <a:lnTo>
                  <a:pt x="1892643" y="504062"/>
                </a:lnTo>
                <a:lnTo>
                  <a:pt x="1869117" y="465373"/>
                </a:lnTo>
                <a:lnTo>
                  <a:pt x="1843876" y="427846"/>
                </a:lnTo>
                <a:lnTo>
                  <a:pt x="1816974" y="391531"/>
                </a:lnTo>
                <a:lnTo>
                  <a:pt x="1788462" y="356482"/>
                </a:lnTo>
                <a:lnTo>
                  <a:pt x="1758395" y="322749"/>
                </a:lnTo>
                <a:lnTo>
                  <a:pt x="1726825" y="290386"/>
                </a:lnTo>
                <a:lnTo>
                  <a:pt x="1693806" y="259444"/>
                </a:lnTo>
                <a:lnTo>
                  <a:pt x="1659389" y="229974"/>
                </a:lnTo>
                <a:lnTo>
                  <a:pt x="1623629" y="202030"/>
                </a:lnTo>
                <a:lnTo>
                  <a:pt x="1586577" y="175662"/>
                </a:lnTo>
                <a:lnTo>
                  <a:pt x="1548288" y="150923"/>
                </a:lnTo>
                <a:lnTo>
                  <a:pt x="1508814" y="127864"/>
                </a:lnTo>
                <a:lnTo>
                  <a:pt x="1468208" y="106539"/>
                </a:lnTo>
                <a:lnTo>
                  <a:pt x="1426523" y="86997"/>
                </a:lnTo>
                <a:lnTo>
                  <a:pt x="1383812" y="69293"/>
                </a:lnTo>
                <a:lnTo>
                  <a:pt x="1340128" y="53476"/>
                </a:lnTo>
                <a:lnTo>
                  <a:pt x="1295525" y="39600"/>
                </a:lnTo>
                <a:lnTo>
                  <a:pt x="1250054" y="27716"/>
                </a:lnTo>
                <a:lnTo>
                  <a:pt x="1203769" y="17877"/>
                </a:lnTo>
                <a:lnTo>
                  <a:pt x="1156723" y="10133"/>
                </a:lnTo>
                <a:lnTo>
                  <a:pt x="1108970" y="4538"/>
                </a:lnTo>
                <a:lnTo>
                  <a:pt x="1060561" y="1143"/>
                </a:lnTo>
                <a:lnTo>
                  <a:pt x="1011550" y="0"/>
                </a:lnTo>
                <a:close/>
              </a:path>
            </a:pathLst>
          </a:custGeom>
          <a:solidFill>
            <a:srgbClr val="FFFFFF"/>
          </a:solidFill>
          <a:effectLst>
            <a:innerShdw blurRad="63500" dist="101600" dir="16200000">
              <a:prstClr val="black">
                <a:alpha val="50000"/>
              </a:prstClr>
            </a:inn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738343" y="10289661"/>
            <a:ext cx="2798445" cy="2739390"/>
          </a:xfrm>
          <a:custGeom>
            <a:avLst/>
            <a:gdLst/>
            <a:ahLst/>
            <a:cxnLst/>
            <a:rect l="l" t="t" r="r" b="b"/>
            <a:pathLst>
              <a:path w="2798444" h="2739390">
                <a:moveTo>
                  <a:pt x="2797849" y="1369591"/>
                </a:moveTo>
                <a:lnTo>
                  <a:pt x="2797003" y="1417674"/>
                </a:lnTo>
                <a:lnTo>
                  <a:pt x="2794484" y="1465341"/>
                </a:lnTo>
                <a:lnTo>
                  <a:pt x="2790319" y="1512564"/>
                </a:lnTo>
                <a:lnTo>
                  <a:pt x="2784536" y="1559317"/>
                </a:lnTo>
                <a:lnTo>
                  <a:pt x="2777163" y="1605572"/>
                </a:lnTo>
                <a:lnTo>
                  <a:pt x="2768227" y="1651302"/>
                </a:lnTo>
                <a:lnTo>
                  <a:pt x="2757757" y="1696480"/>
                </a:lnTo>
                <a:lnTo>
                  <a:pt x="2745780" y="1741079"/>
                </a:lnTo>
                <a:lnTo>
                  <a:pt x="2732323" y="1785072"/>
                </a:lnTo>
                <a:lnTo>
                  <a:pt x="2717415" y="1828431"/>
                </a:lnTo>
                <a:lnTo>
                  <a:pt x="2701083" y="1871129"/>
                </a:lnTo>
                <a:lnTo>
                  <a:pt x="2683356" y="1913140"/>
                </a:lnTo>
                <a:lnTo>
                  <a:pt x="2664259" y="1954436"/>
                </a:lnTo>
                <a:lnTo>
                  <a:pt x="2643823" y="1994989"/>
                </a:lnTo>
                <a:lnTo>
                  <a:pt x="2622073" y="2034774"/>
                </a:lnTo>
                <a:lnTo>
                  <a:pt x="2599039" y="2073762"/>
                </a:lnTo>
                <a:lnTo>
                  <a:pt x="2574747" y="2111926"/>
                </a:lnTo>
                <a:lnTo>
                  <a:pt x="2549226" y="2149240"/>
                </a:lnTo>
                <a:lnTo>
                  <a:pt x="2522502" y="2185675"/>
                </a:lnTo>
                <a:lnTo>
                  <a:pt x="2494605" y="2221206"/>
                </a:lnTo>
                <a:lnTo>
                  <a:pt x="2465561" y="2255804"/>
                </a:lnTo>
                <a:lnTo>
                  <a:pt x="2435399" y="2289443"/>
                </a:lnTo>
                <a:lnTo>
                  <a:pt x="2404145" y="2322096"/>
                </a:lnTo>
                <a:lnTo>
                  <a:pt x="2371829" y="2353734"/>
                </a:lnTo>
                <a:lnTo>
                  <a:pt x="2338477" y="2384332"/>
                </a:lnTo>
                <a:lnTo>
                  <a:pt x="2304118" y="2413862"/>
                </a:lnTo>
                <a:lnTo>
                  <a:pt x="2268778" y="2442297"/>
                </a:lnTo>
                <a:lnTo>
                  <a:pt x="2232486" y="2469609"/>
                </a:lnTo>
                <a:lnTo>
                  <a:pt x="2195270" y="2495772"/>
                </a:lnTo>
                <a:lnTo>
                  <a:pt x="2157157" y="2520759"/>
                </a:lnTo>
                <a:lnTo>
                  <a:pt x="2118176" y="2544541"/>
                </a:lnTo>
                <a:lnTo>
                  <a:pt x="2078352" y="2567093"/>
                </a:lnTo>
                <a:lnTo>
                  <a:pt x="2037716" y="2588386"/>
                </a:lnTo>
                <a:lnTo>
                  <a:pt x="1996293" y="2608394"/>
                </a:lnTo>
                <a:lnTo>
                  <a:pt x="1954113" y="2627090"/>
                </a:lnTo>
                <a:lnTo>
                  <a:pt x="1911202" y="2644446"/>
                </a:lnTo>
                <a:lnTo>
                  <a:pt x="1867589" y="2660435"/>
                </a:lnTo>
                <a:lnTo>
                  <a:pt x="1823301" y="2675031"/>
                </a:lnTo>
                <a:lnTo>
                  <a:pt x="1778366" y="2688205"/>
                </a:lnTo>
                <a:lnTo>
                  <a:pt x="1732811" y="2699931"/>
                </a:lnTo>
                <a:lnTo>
                  <a:pt x="1686665" y="2710182"/>
                </a:lnTo>
                <a:lnTo>
                  <a:pt x="1639955" y="2718930"/>
                </a:lnTo>
                <a:lnTo>
                  <a:pt x="1592709" y="2726149"/>
                </a:lnTo>
                <a:lnTo>
                  <a:pt x="1544955" y="2731811"/>
                </a:lnTo>
                <a:lnTo>
                  <a:pt x="1496719" y="2735888"/>
                </a:lnTo>
                <a:lnTo>
                  <a:pt x="1448031" y="2738355"/>
                </a:lnTo>
                <a:lnTo>
                  <a:pt x="1398918" y="2739183"/>
                </a:lnTo>
                <a:lnTo>
                  <a:pt x="1349807" y="2738355"/>
                </a:lnTo>
                <a:lnTo>
                  <a:pt x="1301121" y="2735888"/>
                </a:lnTo>
                <a:lnTo>
                  <a:pt x="1252888" y="2731811"/>
                </a:lnTo>
                <a:lnTo>
                  <a:pt x="1205136" y="2726149"/>
                </a:lnTo>
                <a:lnTo>
                  <a:pt x="1157891" y="2718930"/>
                </a:lnTo>
                <a:lnTo>
                  <a:pt x="1111183" y="2710182"/>
                </a:lnTo>
                <a:lnTo>
                  <a:pt x="1065038" y="2699931"/>
                </a:lnTo>
                <a:lnTo>
                  <a:pt x="1019485" y="2688205"/>
                </a:lnTo>
                <a:lnTo>
                  <a:pt x="974551" y="2675031"/>
                </a:lnTo>
                <a:lnTo>
                  <a:pt x="930264" y="2660435"/>
                </a:lnTo>
                <a:lnTo>
                  <a:pt x="886651" y="2644446"/>
                </a:lnTo>
                <a:lnTo>
                  <a:pt x="843741" y="2627090"/>
                </a:lnTo>
                <a:lnTo>
                  <a:pt x="801562" y="2608394"/>
                </a:lnTo>
                <a:lnTo>
                  <a:pt x="760140" y="2588386"/>
                </a:lnTo>
                <a:lnTo>
                  <a:pt x="719504" y="2567093"/>
                </a:lnTo>
                <a:lnTo>
                  <a:pt x="679681" y="2544541"/>
                </a:lnTo>
                <a:lnTo>
                  <a:pt x="640699" y="2520759"/>
                </a:lnTo>
                <a:lnTo>
                  <a:pt x="602587" y="2495772"/>
                </a:lnTo>
                <a:lnTo>
                  <a:pt x="565371" y="2469609"/>
                </a:lnTo>
                <a:lnTo>
                  <a:pt x="529079" y="2442297"/>
                </a:lnTo>
                <a:lnTo>
                  <a:pt x="493739" y="2413862"/>
                </a:lnTo>
                <a:lnTo>
                  <a:pt x="459380" y="2384332"/>
                </a:lnTo>
                <a:lnTo>
                  <a:pt x="426028" y="2353734"/>
                </a:lnTo>
                <a:lnTo>
                  <a:pt x="393711" y="2322096"/>
                </a:lnTo>
                <a:lnTo>
                  <a:pt x="362458" y="2289443"/>
                </a:lnTo>
                <a:lnTo>
                  <a:pt x="332295" y="2255804"/>
                </a:lnTo>
                <a:lnTo>
                  <a:pt x="303251" y="2221206"/>
                </a:lnTo>
                <a:lnTo>
                  <a:pt x="275353" y="2185675"/>
                </a:lnTo>
                <a:lnTo>
                  <a:pt x="248629" y="2149240"/>
                </a:lnTo>
                <a:lnTo>
                  <a:pt x="223108" y="2111926"/>
                </a:lnTo>
                <a:lnTo>
                  <a:pt x="198815" y="2073762"/>
                </a:lnTo>
                <a:lnTo>
                  <a:pt x="175780" y="2034774"/>
                </a:lnTo>
                <a:lnTo>
                  <a:pt x="154030" y="1994989"/>
                </a:lnTo>
                <a:lnTo>
                  <a:pt x="133593" y="1954436"/>
                </a:lnTo>
                <a:lnTo>
                  <a:pt x="114497" y="1913140"/>
                </a:lnTo>
                <a:lnTo>
                  <a:pt x="96769" y="1871129"/>
                </a:lnTo>
                <a:lnTo>
                  <a:pt x="80436" y="1828431"/>
                </a:lnTo>
                <a:lnTo>
                  <a:pt x="65528" y="1785072"/>
                </a:lnTo>
                <a:lnTo>
                  <a:pt x="52071" y="1741079"/>
                </a:lnTo>
                <a:lnTo>
                  <a:pt x="40093" y="1696480"/>
                </a:lnTo>
                <a:lnTo>
                  <a:pt x="29623" y="1651302"/>
                </a:lnTo>
                <a:lnTo>
                  <a:pt x="20687" y="1605572"/>
                </a:lnTo>
                <a:lnTo>
                  <a:pt x="13313" y="1559317"/>
                </a:lnTo>
                <a:lnTo>
                  <a:pt x="7530" y="1512564"/>
                </a:lnTo>
                <a:lnTo>
                  <a:pt x="3365" y="1465341"/>
                </a:lnTo>
                <a:lnTo>
                  <a:pt x="845" y="1417674"/>
                </a:lnTo>
                <a:lnTo>
                  <a:pt x="0" y="1369591"/>
                </a:lnTo>
                <a:lnTo>
                  <a:pt x="845" y="1321509"/>
                </a:lnTo>
                <a:lnTo>
                  <a:pt x="3365" y="1273843"/>
                </a:lnTo>
                <a:lnTo>
                  <a:pt x="7530" y="1226621"/>
                </a:lnTo>
                <a:lnTo>
                  <a:pt x="13313" y="1179869"/>
                </a:lnTo>
                <a:lnTo>
                  <a:pt x="20687" y="1133614"/>
                </a:lnTo>
                <a:lnTo>
                  <a:pt x="29623" y="1087884"/>
                </a:lnTo>
                <a:lnTo>
                  <a:pt x="40093" y="1042707"/>
                </a:lnTo>
                <a:lnTo>
                  <a:pt x="52071" y="998108"/>
                </a:lnTo>
                <a:lnTo>
                  <a:pt x="65528" y="954116"/>
                </a:lnTo>
                <a:lnTo>
                  <a:pt x="80436" y="910757"/>
                </a:lnTo>
                <a:lnTo>
                  <a:pt x="96769" y="868058"/>
                </a:lnTo>
                <a:lnTo>
                  <a:pt x="114497" y="826048"/>
                </a:lnTo>
                <a:lnTo>
                  <a:pt x="133593" y="784752"/>
                </a:lnTo>
                <a:lnTo>
                  <a:pt x="154030" y="744199"/>
                </a:lnTo>
                <a:lnTo>
                  <a:pt x="175780" y="704414"/>
                </a:lnTo>
                <a:lnTo>
                  <a:pt x="198815" y="665427"/>
                </a:lnTo>
                <a:lnTo>
                  <a:pt x="223108" y="627262"/>
                </a:lnTo>
                <a:lnTo>
                  <a:pt x="248629" y="589949"/>
                </a:lnTo>
                <a:lnTo>
                  <a:pt x="275353" y="553513"/>
                </a:lnTo>
                <a:lnTo>
                  <a:pt x="303251" y="517982"/>
                </a:lnTo>
                <a:lnTo>
                  <a:pt x="332295" y="483384"/>
                </a:lnTo>
                <a:lnTo>
                  <a:pt x="362458" y="449744"/>
                </a:lnTo>
                <a:lnTo>
                  <a:pt x="393711" y="417092"/>
                </a:lnTo>
                <a:lnTo>
                  <a:pt x="426028" y="385453"/>
                </a:lnTo>
                <a:lnTo>
                  <a:pt x="459380" y="354855"/>
                </a:lnTo>
                <a:lnTo>
                  <a:pt x="493739" y="325324"/>
                </a:lnTo>
                <a:lnTo>
                  <a:pt x="529079" y="296890"/>
                </a:lnTo>
                <a:lnTo>
                  <a:pt x="565371" y="269577"/>
                </a:lnTo>
                <a:lnTo>
                  <a:pt x="602587" y="243414"/>
                </a:lnTo>
                <a:lnTo>
                  <a:pt x="640699" y="218427"/>
                </a:lnTo>
                <a:lnTo>
                  <a:pt x="679681" y="194644"/>
                </a:lnTo>
                <a:lnTo>
                  <a:pt x="719504" y="172093"/>
                </a:lnTo>
                <a:lnTo>
                  <a:pt x="760140" y="150799"/>
                </a:lnTo>
                <a:lnTo>
                  <a:pt x="801562" y="130791"/>
                </a:lnTo>
                <a:lnTo>
                  <a:pt x="843741" y="112095"/>
                </a:lnTo>
                <a:lnTo>
                  <a:pt x="886651" y="94738"/>
                </a:lnTo>
                <a:lnTo>
                  <a:pt x="930264" y="78749"/>
                </a:lnTo>
                <a:lnTo>
                  <a:pt x="974551" y="64153"/>
                </a:lnTo>
                <a:lnTo>
                  <a:pt x="1019485" y="50978"/>
                </a:lnTo>
                <a:lnTo>
                  <a:pt x="1065038" y="39252"/>
                </a:lnTo>
                <a:lnTo>
                  <a:pt x="1111183" y="29001"/>
                </a:lnTo>
                <a:lnTo>
                  <a:pt x="1157891" y="20253"/>
                </a:lnTo>
                <a:lnTo>
                  <a:pt x="1205136" y="13034"/>
                </a:lnTo>
                <a:lnTo>
                  <a:pt x="1252888" y="7372"/>
                </a:lnTo>
                <a:lnTo>
                  <a:pt x="1301121" y="3294"/>
                </a:lnTo>
                <a:lnTo>
                  <a:pt x="1349807" y="828"/>
                </a:lnTo>
                <a:lnTo>
                  <a:pt x="1398918" y="0"/>
                </a:lnTo>
                <a:lnTo>
                  <a:pt x="1448031" y="828"/>
                </a:lnTo>
                <a:lnTo>
                  <a:pt x="1496719" y="3294"/>
                </a:lnTo>
                <a:lnTo>
                  <a:pt x="1544955" y="7372"/>
                </a:lnTo>
                <a:lnTo>
                  <a:pt x="1592709" y="13034"/>
                </a:lnTo>
                <a:lnTo>
                  <a:pt x="1639955" y="20253"/>
                </a:lnTo>
                <a:lnTo>
                  <a:pt x="1686665" y="29001"/>
                </a:lnTo>
                <a:lnTo>
                  <a:pt x="1732811" y="39252"/>
                </a:lnTo>
                <a:lnTo>
                  <a:pt x="1778366" y="50978"/>
                </a:lnTo>
                <a:lnTo>
                  <a:pt x="1823301" y="64153"/>
                </a:lnTo>
                <a:lnTo>
                  <a:pt x="1867589" y="78749"/>
                </a:lnTo>
                <a:lnTo>
                  <a:pt x="1911202" y="94738"/>
                </a:lnTo>
                <a:lnTo>
                  <a:pt x="1954113" y="112095"/>
                </a:lnTo>
                <a:lnTo>
                  <a:pt x="1996293" y="130791"/>
                </a:lnTo>
                <a:lnTo>
                  <a:pt x="2037716" y="150799"/>
                </a:lnTo>
                <a:lnTo>
                  <a:pt x="2078352" y="172093"/>
                </a:lnTo>
                <a:lnTo>
                  <a:pt x="2118176" y="194644"/>
                </a:lnTo>
                <a:lnTo>
                  <a:pt x="2157157" y="218427"/>
                </a:lnTo>
                <a:lnTo>
                  <a:pt x="2195270" y="243414"/>
                </a:lnTo>
                <a:lnTo>
                  <a:pt x="2232486" y="269577"/>
                </a:lnTo>
                <a:lnTo>
                  <a:pt x="2268778" y="296890"/>
                </a:lnTo>
                <a:lnTo>
                  <a:pt x="2304118" y="325324"/>
                </a:lnTo>
                <a:lnTo>
                  <a:pt x="2338477" y="354855"/>
                </a:lnTo>
                <a:lnTo>
                  <a:pt x="2371829" y="385453"/>
                </a:lnTo>
                <a:lnTo>
                  <a:pt x="2404145" y="417092"/>
                </a:lnTo>
                <a:lnTo>
                  <a:pt x="2435399" y="449744"/>
                </a:lnTo>
                <a:lnTo>
                  <a:pt x="2465561" y="483384"/>
                </a:lnTo>
                <a:lnTo>
                  <a:pt x="2494605" y="517982"/>
                </a:lnTo>
                <a:lnTo>
                  <a:pt x="2522502" y="553513"/>
                </a:lnTo>
                <a:lnTo>
                  <a:pt x="2549226" y="589949"/>
                </a:lnTo>
                <a:lnTo>
                  <a:pt x="2574747" y="627262"/>
                </a:lnTo>
                <a:lnTo>
                  <a:pt x="2599039" y="665427"/>
                </a:lnTo>
                <a:lnTo>
                  <a:pt x="2622073" y="704414"/>
                </a:lnTo>
                <a:lnTo>
                  <a:pt x="2643823" y="744199"/>
                </a:lnTo>
                <a:lnTo>
                  <a:pt x="2664259" y="784752"/>
                </a:lnTo>
                <a:lnTo>
                  <a:pt x="2683356" y="826048"/>
                </a:lnTo>
                <a:lnTo>
                  <a:pt x="2701083" y="868058"/>
                </a:lnTo>
                <a:lnTo>
                  <a:pt x="2717415" y="910757"/>
                </a:lnTo>
                <a:lnTo>
                  <a:pt x="2732323" y="954116"/>
                </a:lnTo>
                <a:lnTo>
                  <a:pt x="2745780" y="998108"/>
                </a:lnTo>
                <a:lnTo>
                  <a:pt x="2757757" y="1042707"/>
                </a:lnTo>
                <a:lnTo>
                  <a:pt x="2768227" y="1087884"/>
                </a:lnTo>
                <a:lnTo>
                  <a:pt x="2777163" y="1133614"/>
                </a:lnTo>
                <a:lnTo>
                  <a:pt x="2784536" y="1179869"/>
                </a:lnTo>
                <a:lnTo>
                  <a:pt x="2790319" y="1226621"/>
                </a:lnTo>
                <a:lnTo>
                  <a:pt x="2794484" y="1273843"/>
                </a:lnTo>
                <a:lnTo>
                  <a:pt x="2797003" y="1321509"/>
                </a:lnTo>
                <a:lnTo>
                  <a:pt x="2797849" y="1369591"/>
                </a:lnTo>
                <a:close/>
              </a:path>
            </a:pathLst>
          </a:custGeom>
          <a:ln w="376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 idx="4294967295"/>
          </p:nvPr>
        </p:nvSpPr>
        <p:spPr>
          <a:xfrm>
            <a:off x="4988194" y="2968625"/>
            <a:ext cx="11733530" cy="1847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4850"/>
              </a:lnSpc>
              <a:tabLst>
                <a:tab pos="735330" algn="l"/>
                <a:tab pos="1202690" algn="l"/>
                <a:tab pos="1283970" algn="l"/>
                <a:tab pos="3954145" algn="l"/>
                <a:tab pos="4021454" algn="l"/>
                <a:tab pos="4472305" algn="l"/>
                <a:tab pos="4662805" algn="l"/>
                <a:tab pos="5480685" algn="l"/>
                <a:tab pos="6513195" algn="l"/>
                <a:tab pos="7058025" algn="l"/>
                <a:tab pos="8090534" algn="l"/>
                <a:tab pos="10347960" algn="l"/>
              </a:tabLst>
            </a:pPr>
            <a:r>
              <a:rPr sz="4000" spc="-75" dirty="0" smtClean="0">
                <a:solidFill>
                  <a:srgbClr val="2F9C9A"/>
                </a:solidFill>
              </a:rPr>
              <a:t>Few</a:t>
            </a:r>
            <a:r>
              <a:rPr lang="en-US" sz="4000" spc="-75" dirty="0">
                <a:solidFill>
                  <a:srgbClr val="2F9C9A"/>
                </a:solidFill>
              </a:rPr>
              <a:t> </a:t>
            </a:r>
            <a:r>
              <a:rPr sz="4000" spc="-10" dirty="0" smtClean="0">
                <a:solidFill>
                  <a:srgbClr val="2F9C9A"/>
                </a:solidFill>
              </a:rPr>
              <a:t>providers</a:t>
            </a:r>
            <a:r>
              <a:rPr lang="en-US" sz="4000" spc="-1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have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the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spc="-20" dirty="0" smtClean="0">
                <a:solidFill>
                  <a:srgbClr val="2F9C9A"/>
                </a:solidFill>
              </a:rPr>
              <a:t>resources</a:t>
            </a:r>
            <a:r>
              <a:rPr sz="4000" spc="-20" dirty="0">
                <a:solidFill>
                  <a:srgbClr val="2F9C9A"/>
                </a:solidFill>
              </a:rPr>
              <a:t>,</a:t>
            </a:r>
            <a:r>
              <a:rPr sz="4000" spc="-21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talent,</a:t>
            </a:r>
            <a:r>
              <a:rPr lang="en-US" sz="4000" dirty="0" smtClean="0">
                <a:solidFill>
                  <a:srgbClr val="2F9C9A"/>
                </a:solidFill>
              </a:rPr>
              <a:t> </a:t>
            </a:r>
            <a:br>
              <a:rPr lang="en-US" sz="4000" dirty="0" smtClean="0">
                <a:solidFill>
                  <a:srgbClr val="2F9C9A"/>
                </a:solidFill>
              </a:rPr>
            </a:br>
            <a:r>
              <a:rPr sz="4000" dirty="0" smtClean="0">
                <a:solidFill>
                  <a:srgbClr val="2F9C9A"/>
                </a:solidFill>
              </a:rPr>
              <a:t>or</a:t>
            </a:r>
            <a:r>
              <a:rPr sz="4000" dirty="0">
                <a:solidFill>
                  <a:srgbClr val="2F9C9A"/>
                </a:solidFill>
              </a:rPr>
              <a:t>	</a:t>
            </a:r>
            <a:r>
              <a:rPr sz="4000" dirty="0" smtClean="0">
                <a:solidFill>
                  <a:srgbClr val="2F9C9A"/>
                </a:solidFill>
              </a:rPr>
              <a:t>technology</a:t>
            </a:r>
            <a:r>
              <a:rPr lang="en-US" sz="400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to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develop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the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needed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scale</a:t>
            </a:r>
            <a:r>
              <a:rPr lang="en-US" sz="4000" dirty="0" smtClean="0">
                <a:solidFill>
                  <a:srgbClr val="2F9C9A"/>
                </a:solidFill>
              </a:rPr>
              <a:t> </a:t>
            </a:r>
            <a:br>
              <a:rPr lang="en-US" sz="4000" dirty="0" smtClean="0">
                <a:solidFill>
                  <a:srgbClr val="2F9C9A"/>
                </a:solidFill>
              </a:rPr>
            </a:br>
            <a:r>
              <a:rPr sz="4000" dirty="0" smtClean="0">
                <a:solidFill>
                  <a:srgbClr val="2F9C9A"/>
                </a:solidFill>
              </a:rPr>
              <a:t>and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capabilities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alone</a:t>
            </a:r>
            <a:r>
              <a:rPr sz="4000" dirty="0">
                <a:solidFill>
                  <a:srgbClr val="2F9C9A"/>
                </a:solidFill>
              </a:rPr>
              <a:t>.</a:t>
            </a:r>
          </a:p>
        </p:txBody>
      </p:sp>
      <p:sp>
        <p:nvSpPr>
          <p:cNvPr id="8" name="object 8"/>
          <p:cNvSpPr/>
          <p:nvPr/>
        </p:nvSpPr>
        <p:spPr>
          <a:xfrm>
            <a:off x="0" y="474981"/>
            <a:ext cx="9172575" cy="817244"/>
          </a:xfrm>
          <a:custGeom>
            <a:avLst/>
            <a:gdLst/>
            <a:ahLst/>
            <a:cxnLst/>
            <a:rect l="l" t="t" r="r" b="b"/>
            <a:pathLst>
              <a:path w="9172575" h="817244">
                <a:moveTo>
                  <a:pt x="0" y="816741"/>
                </a:moveTo>
                <a:lnTo>
                  <a:pt x="9172495" y="816741"/>
                </a:lnTo>
                <a:lnTo>
                  <a:pt x="9172495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07672" y="683260"/>
            <a:ext cx="7445375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8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HEALTHCARE </a:t>
            </a:r>
            <a:r>
              <a:rPr sz="2550" b="1" spc="9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INTEGRATION:</a:t>
            </a:r>
            <a:r>
              <a:rPr sz="2550" b="1" spc="31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2550" spc="95" dirty="0">
                <a:solidFill>
                  <a:srgbClr val="FF9E15"/>
                </a:solidFill>
                <a:latin typeface="Arial Regular" charset="0"/>
                <a:cs typeface="Arial Regular" charset="0"/>
              </a:rPr>
              <a:t>IMPLICATIONS</a:t>
            </a:r>
            <a:endParaRPr sz="2550" dirty="0">
              <a:latin typeface="Arial Regular" charset="0"/>
              <a:cs typeface="Arial Regular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846935" y="10393382"/>
            <a:ext cx="4577715" cy="23288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61400"/>
              </a:lnSpc>
            </a:pP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THINK THEIR </a:t>
            </a:r>
            <a:r>
              <a:rPr sz="235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ORGANIZATION 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WILL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ENTER </a:t>
            </a:r>
            <a:r>
              <a:rPr sz="2350" spc="-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INTO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A MERGER  OR </a:t>
            </a:r>
            <a:r>
              <a:rPr sz="235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OTHER AFFILIATION</a:t>
            </a:r>
            <a:r>
              <a:rPr sz="2350" spc="-15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WITH  </a:t>
            </a:r>
            <a:r>
              <a:rPr sz="2350" spc="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ANOTHER</a:t>
            </a:r>
            <a:r>
              <a:rPr sz="2350" spc="-3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ORGANIZATION.</a:t>
            </a:r>
            <a:endParaRPr sz="2350" dirty="0">
              <a:latin typeface="Arial Regular" charset="0"/>
              <a:cs typeface="Arial Regular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769756" y="9355455"/>
            <a:ext cx="8334375" cy="547370"/>
          </a:xfrm>
          <a:custGeom>
            <a:avLst/>
            <a:gdLst/>
            <a:ahLst/>
            <a:cxnLst/>
            <a:rect l="l" t="t" r="r" b="b"/>
            <a:pathLst>
              <a:path w="8334375" h="547370">
                <a:moveTo>
                  <a:pt x="0" y="547321"/>
                </a:moveTo>
                <a:lnTo>
                  <a:pt x="8334343" y="547321"/>
                </a:lnTo>
                <a:lnTo>
                  <a:pt x="8334343" y="0"/>
                </a:lnTo>
                <a:lnTo>
                  <a:pt x="0" y="0"/>
                </a:lnTo>
                <a:lnTo>
                  <a:pt x="0" y="547321"/>
                </a:lnTo>
                <a:close/>
              </a:path>
            </a:pathLst>
          </a:custGeom>
          <a:solidFill>
            <a:srgbClr val="878787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47872" y="5089719"/>
            <a:ext cx="13995778" cy="3289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50" spc="5" dirty="0">
                <a:latin typeface="Arial Regular" charset="0"/>
                <a:cs typeface="Arial Regular" charset="0"/>
              </a:rPr>
              <a:t>As a </a:t>
            </a:r>
            <a:r>
              <a:rPr sz="3450" spc="-5" dirty="0">
                <a:latin typeface="Arial Regular" charset="0"/>
                <a:cs typeface="Arial Regular" charset="0"/>
              </a:rPr>
              <a:t>result, </a:t>
            </a:r>
            <a:r>
              <a:rPr sz="3450" dirty="0">
                <a:latin typeface="Arial Regular" charset="0"/>
                <a:cs typeface="Arial Regular" charset="0"/>
              </a:rPr>
              <a:t>leaders </a:t>
            </a:r>
            <a:r>
              <a:rPr sz="3450" spc="5" dirty="0">
                <a:latin typeface="Arial Regular" charset="0"/>
                <a:cs typeface="Arial Regular" charset="0"/>
              </a:rPr>
              <a:t>must continue to</a:t>
            </a:r>
            <a:r>
              <a:rPr sz="3450" spc="-160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pursue: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464820" indent="-452120">
              <a:lnSpc>
                <a:spcPct val="100000"/>
              </a:lnSpc>
              <a:spcBef>
                <a:spcPts val="1595"/>
              </a:spcBef>
              <a:buClr>
                <a:srgbClr val="1C75BC"/>
              </a:buClr>
              <a:buChar char="•"/>
              <a:tabLst>
                <a:tab pos="464820" algn="l"/>
                <a:tab pos="465455" algn="l"/>
              </a:tabLst>
            </a:pPr>
            <a:r>
              <a:rPr sz="3450" spc="-5" dirty="0">
                <a:latin typeface="Arial Regular" charset="0"/>
                <a:cs typeface="Arial Regular" charset="0"/>
              </a:rPr>
              <a:t>Mergers </a:t>
            </a:r>
            <a:r>
              <a:rPr sz="3450" spc="5" dirty="0">
                <a:latin typeface="Arial Regular" charset="0"/>
                <a:cs typeface="Arial Regular" charset="0"/>
              </a:rPr>
              <a:t>and</a:t>
            </a:r>
            <a:r>
              <a:rPr sz="3450" spc="-65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acquisitions.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464820" indent="-452120">
              <a:lnSpc>
                <a:spcPct val="100000"/>
              </a:lnSpc>
              <a:spcBef>
                <a:spcPts val="1595"/>
              </a:spcBef>
              <a:buClr>
                <a:srgbClr val="1C75BC"/>
              </a:buClr>
              <a:buChar char="•"/>
              <a:tabLst>
                <a:tab pos="464820" algn="l"/>
                <a:tab pos="465455" algn="l"/>
              </a:tabLst>
            </a:pPr>
            <a:r>
              <a:rPr sz="3450" spc="-5" dirty="0">
                <a:latin typeface="Arial Regular" charset="0"/>
                <a:cs typeface="Arial Regular" charset="0"/>
              </a:rPr>
              <a:t>Affiliations </a:t>
            </a:r>
            <a:r>
              <a:rPr sz="3450" spc="5" dirty="0">
                <a:latin typeface="Arial Regular" charset="0"/>
                <a:cs typeface="Arial Regular" charset="0"/>
              </a:rPr>
              <a:t>with </a:t>
            </a:r>
            <a:r>
              <a:rPr sz="3450" dirty="0">
                <a:latin typeface="Arial Regular" charset="0"/>
                <a:cs typeface="Arial Regular" charset="0"/>
              </a:rPr>
              <a:t>traditional </a:t>
            </a:r>
            <a:r>
              <a:rPr sz="3450" spc="5" dirty="0">
                <a:latin typeface="Arial Regular" charset="0"/>
                <a:cs typeface="Arial Regular" charset="0"/>
              </a:rPr>
              <a:t>and </a:t>
            </a:r>
            <a:r>
              <a:rPr sz="3450" dirty="0">
                <a:latin typeface="Arial Regular" charset="0"/>
                <a:cs typeface="Arial Regular" charset="0"/>
              </a:rPr>
              <a:t>non-traditional</a:t>
            </a:r>
            <a:r>
              <a:rPr sz="3450" spc="20" dirty="0">
                <a:latin typeface="Arial Regular" charset="0"/>
                <a:cs typeface="Arial Regular" charset="0"/>
              </a:rPr>
              <a:t> </a:t>
            </a:r>
            <a:r>
              <a:rPr sz="3450" spc="-5" dirty="0">
                <a:latin typeface="Arial Regular" charset="0"/>
                <a:cs typeface="Arial Regular" charset="0"/>
              </a:rPr>
              <a:t>providers.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464820" marR="3566795" indent="-452120">
              <a:lnSpc>
                <a:spcPct val="102800"/>
              </a:lnSpc>
              <a:spcBef>
                <a:spcPts val="1480"/>
              </a:spcBef>
              <a:buClr>
                <a:srgbClr val="1C75BC"/>
              </a:buClr>
              <a:buChar char="•"/>
              <a:tabLst>
                <a:tab pos="464820" algn="l"/>
                <a:tab pos="465455" algn="l"/>
              </a:tabLst>
            </a:pPr>
            <a:r>
              <a:rPr sz="3450" spc="-10" dirty="0">
                <a:latin typeface="Arial Regular" charset="0"/>
                <a:cs typeface="Arial Regular" charset="0"/>
              </a:rPr>
              <a:t>Creative </a:t>
            </a:r>
            <a:r>
              <a:rPr sz="3450" dirty="0">
                <a:latin typeface="Arial Regular" charset="0"/>
                <a:cs typeface="Arial Regular" charset="0"/>
              </a:rPr>
              <a:t>partnerships, </a:t>
            </a:r>
            <a:r>
              <a:rPr sz="3450" spc="-5" dirty="0">
                <a:latin typeface="Arial Regular" charset="0"/>
                <a:cs typeface="Arial Regular" charset="0"/>
              </a:rPr>
              <a:t>that </a:t>
            </a:r>
            <a:r>
              <a:rPr sz="3450" dirty="0">
                <a:latin typeface="Arial Regular" charset="0"/>
                <a:cs typeface="Arial Regular" charset="0"/>
              </a:rPr>
              <a:t>will </a:t>
            </a:r>
            <a:r>
              <a:rPr sz="3450" spc="-5" dirty="0">
                <a:latin typeface="Arial Regular" charset="0"/>
                <a:cs typeface="Arial Regular" charset="0"/>
              </a:rPr>
              <a:t>increasingly</a:t>
            </a:r>
            <a:r>
              <a:rPr sz="3450" spc="-80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evolve  into </a:t>
            </a:r>
            <a:r>
              <a:rPr sz="3450" spc="-10" dirty="0">
                <a:latin typeface="Arial Regular" charset="0"/>
                <a:cs typeface="Arial Regular" charset="0"/>
              </a:rPr>
              <a:t>more </a:t>
            </a:r>
            <a:r>
              <a:rPr sz="3450" dirty="0">
                <a:latin typeface="Arial Regular" charset="0"/>
                <a:cs typeface="Arial Regular" charset="0"/>
              </a:rPr>
              <a:t>fully </a:t>
            </a:r>
            <a:r>
              <a:rPr sz="3450" spc="-5" dirty="0">
                <a:latin typeface="Arial Regular" charset="0"/>
                <a:cs typeface="Arial Regular" charset="0"/>
              </a:rPr>
              <a:t>integrated</a:t>
            </a:r>
            <a:r>
              <a:rPr sz="3450" spc="5" dirty="0">
                <a:latin typeface="Arial Regular" charset="0"/>
                <a:cs typeface="Arial Regular" charset="0"/>
              </a:rPr>
              <a:t> </a:t>
            </a:r>
            <a:r>
              <a:rPr sz="3450" dirty="0">
                <a:latin typeface="Arial Regular" charset="0"/>
                <a:cs typeface="Arial Regular" charset="0"/>
              </a:rPr>
              <a:t>arrangements</a:t>
            </a:r>
            <a:r>
              <a:rPr sz="3450" dirty="0" smtClean="0">
                <a:latin typeface="Arial Regular" charset="0"/>
                <a:cs typeface="Arial Regular" charset="0"/>
              </a:rPr>
              <a:t>. </a:t>
            </a:r>
            <a:endParaRPr sz="2450" b="1" dirty="0">
              <a:latin typeface="Arial Narrow Bold" charset="0"/>
              <a:cs typeface="Arial Narrow Bold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80850" y="9517360"/>
            <a:ext cx="7227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300" baseline="30000" dirty="0" smtClean="0">
                <a:solidFill>
                  <a:schemeClr val="bg1"/>
                </a:solidFill>
                <a:latin typeface="Arial Narrow Bold" charset="0"/>
                <a:ea typeface="Arial Narrow Bold" charset="0"/>
                <a:cs typeface="Arial Narrow Bold" charset="0"/>
              </a:rPr>
              <a:t>WHAT HEALTHCARE LEADERS PREDICT BY 2022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509504" y="11045825"/>
            <a:ext cx="1733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62</a:t>
            </a:r>
            <a:r>
              <a:rPr lang="en-US" sz="7200" b="1" spc="-3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%</a:t>
            </a:r>
            <a:endParaRPr lang="en-US" sz="7200" b="1" spc="-3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 Narrow Bold" charset="0"/>
              <a:ea typeface="Arial Narrow Bold" charset="0"/>
              <a:cs typeface="Arial Narrow Bold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0104100" cy="1507807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269830" y="6550025"/>
            <a:ext cx="10868820" cy="2304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300" b="1" spc="15" dirty="0">
                <a:solidFill>
                  <a:srgbClr val="FFFFFF"/>
                </a:solidFill>
                <a:latin typeface="Arial Bold" charset="0"/>
                <a:cs typeface="Arial Bold" charset="0"/>
              </a:rPr>
              <a:t>Michael </a:t>
            </a:r>
            <a:r>
              <a:rPr sz="6300" b="1" spc="10" dirty="0">
                <a:solidFill>
                  <a:srgbClr val="FFFFFF"/>
                </a:solidFill>
                <a:latin typeface="Arial Bold" charset="0"/>
                <a:cs typeface="Arial Bold" charset="0"/>
              </a:rPr>
              <a:t>E. </a:t>
            </a:r>
            <a:r>
              <a:rPr sz="6300" b="1" spc="-15" dirty="0">
                <a:solidFill>
                  <a:srgbClr val="FFFFFF"/>
                </a:solidFill>
                <a:latin typeface="Arial Bold" charset="0"/>
                <a:cs typeface="Arial Bold" charset="0"/>
              </a:rPr>
              <a:t>Chernew,</a:t>
            </a:r>
            <a:r>
              <a:rPr sz="6300" b="1" spc="-440" dirty="0">
                <a:solidFill>
                  <a:srgbClr val="FFFFFF"/>
                </a:solidFill>
                <a:latin typeface="Arial Bold" charset="0"/>
                <a:cs typeface="Arial Bold" charset="0"/>
              </a:rPr>
              <a:t> </a:t>
            </a:r>
            <a:r>
              <a:rPr sz="6300" b="1" spc="20" dirty="0">
                <a:solidFill>
                  <a:srgbClr val="FFFFFF"/>
                </a:solidFill>
                <a:latin typeface="Arial Bold" charset="0"/>
                <a:cs typeface="Arial Bold" charset="0"/>
              </a:rPr>
              <a:t>PhD</a:t>
            </a:r>
            <a:endParaRPr sz="6300" b="1" dirty="0">
              <a:latin typeface="Arial Bold" charset="0"/>
              <a:cs typeface="Arial Bold" charset="0"/>
            </a:endParaRPr>
          </a:p>
          <a:p>
            <a:pPr marL="12700" marR="2165350">
              <a:lnSpc>
                <a:spcPct val="101800"/>
              </a:lnSpc>
              <a:spcBef>
                <a:spcPts val="535"/>
              </a:spcBef>
            </a:pPr>
            <a:r>
              <a:rPr sz="4050" spc="-3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Professor </a:t>
            </a:r>
            <a:r>
              <a:rPr sz="405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of </a:t>
            </a:r>
            <a:r>
              <a:rPr sz="4050" spc="-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Health </a:t>
            </a:r>
            <a:r>
              <a:rPr sz="4050" spc="-3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Care </a:t>
            </a:r>
            <a:r>
              <a:rPr sz="4050" spc="-5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Policy  </a:t>
            </a:r>
            <a:r>
              <a:rPr sz="4050" spc="-1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Harvard </a:t>
            </a:r>
            <a:r>
              <a:rPr sz="405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Medical</a:t>
            </a:r>
            <a:r>
              <a:rPr sz="4050" spc="-3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 </a:t>
            </a:r>
            <a:r>
              <a:rPr sz="405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School</a:t>
            </a:r>
            <a:endParaRPr sz="4050" dirty="0">
              <a:latin typeface="Arial Regular" charset="0"/>
              <a:cs typeface="Arial Regular" charset="0"/>
            </a:endParaRPr>
          </a:p>
        </p:txBody>
      </p:sp>
      <p:sp>
        <p:nvSpPr>
          <p:cNvPr id="13" name="object 4"/>
          <p:cNvSpPr/>
          <p:nvPr/>
        </p:nvSpPr>
        <p:spPr>
          <a:xfrm>
            <a:off x="6303970" y="4775289"/>
            <a:ext cx="9234480" cy="631736"/>
          </a:xfrm>
          <a:custGeom>
            <a:avLst/>
            <a:gdLst/>
            <a:ahLst/>
            <a:cxnLst/>
            <a:rect l="l" t="t" r="r" b="b"/>
            <a:pathLst>
              <a:path w="8641715" h="591185">
                <a:moveTo>
                  <a:pt x="303408" y="0"/>
                </a:moveTo>
                <a:lnTo>
                  <a:pt x="240063" y="5164"/>
                </a:lnTo>
                <a:lnTo>
                  <a:pt x="181891" y="20656"/>
                </a:lnTo>
                <a:lnTo>
                  <a:pt x="130062" y="45774"/>
                </a:lnTo>
                <a:lnTo>
                  <a:pt x="85781" y="79825"/>
                </a:lnTo>
                <a:lnTo>
                  <a:pt x="49745" y="122415"/>
                </a:lnTo>
                <a:lnTo>
                  <a:pt x="22642" y="173146"/>
                </a:lnTo>
                <a:lnTo>
                  <a:pt x="5662" y="231131"/>
                </a:lnTo>
                <a:lnTo>
                  <a:pt x="0" y="295467"/>
                </a:lnTo>
                <a:lnTo>
                  <a:pt x="1415" y="328427"/>
                </a:lnTo>
                <a:lnTo>
                  <a:pt x="12738" y="389579"/>
                </a:lnTo>
                <a:lnTo>
                  <a:pt x="35076" y="444162"/>
                </a:lnTo>
                <a:lnTo>
                  <a:pt x="66646" y="490823"/>
                </a:lnTo>
                <a:lnTo>
                  <a:pt x="106977" y="529247"/>
                </a:lnTo>
                <a:lnTo>
                  <a:pt x="155034" y="558829"/>
                </a:lnTo>
                <a:lnTo>
                  <a:pt x="210330" y="579302"/>
                </a:lnTo>
                <a:lnTo>
                  <a:pt x="271089" y="589631"/>
                </a:lnTo>
                <a:lnTo>
                  <a:pt x="303408" y="590922"/>
                </a:lnTo>
                <a:lnTo>
                  <a:pt x="335720" y="589631"/>
                </a:lnTo>
                <a:lnTo>
                  <a:pt x="396479" y="579302"/>
                </a:lnTo>
                <a:lnTo>
                  <a:pt x="451775" y="558829"/>
                </a:lnTo>
                <a:lnTo>
                  <a:pt x="499832" y="529247"/>
                </a:lnTo>
                <a:lnTo>
                  <a:pt x="540170" y="490823"/>
                </a:lnTo>
                <a:lnTo>
                  <a:pt x="550979" y="476555"/>
                </a:lnTo>
                <a:lnTo>
                  <a:pt x="303408" y="476555"/>
                </a:lnTo>
                <a:lnTo>
                  <a:pt x="284018" y="475711"/>
                </a:lnTo>
                <a:lnTo>
                  <a:pt x="231523" y="463047"/>
                </a:lnTo>
                <a:lnTo>
                  <a:pt x="188413" y="436762"/>
                </a:lnTo>
                <a:lnTo>
                  <a:pt x="155966" y="398914"/>
                </a:lnTo>
                <a:lnTo>
                  <a:pt x="135591" y="351234"/>
                </a:lnTo>
                <a:lnTo>
                  <a:pt x="128678" y="295467"/>
                </a:lnTo>
                <a:lnTo>
                  <a:pt x="129445" y="276353"/>
                </a:lnTo>
                <a:lnTo>
                  <a:pt x="140980" y="223180"/>
                </a:lnTo>
                <a:lnTo>
                  <a:pt x="165473" y="178294"/>
                </a:lnTo>
                <a:lnTo>
                  <a:pt x="201644" y="144064"/>
                </a:lnTo>
                <a:lnTo>
                  <a:pt x="248079" y="121970"/>
                </a:lnTo>
                <a:lnTo>
                  <a:pt x="303408" y="114379"/>
                </a:lnTo>
                <a:lnTo>
                  <a:pt x="550984" y="114379"/>
                </a:lnTo>
                <a:lnTo>
                  <a:pt x="540170" y="100103"/>
                </a:lnTo>
                <a:lnTo>
                  <a:pt x="499832" y="61682"/>
                </a:lnTo>
                <a:lnTo>
                  <a:pt x="451775" y="32100"/>
                </a:lnTo>
                <a:lnTo>
                  <a:pt x="396479" y="11619"/>
                </a:lnTo>
                <a:lnTo>
                  <a:pt x="335720" y="1291"/>
                </a:lnTo>
                <a:lnTo>
                  <a:pt x="303408" y="0"/>
                </a:lnTo>
                <a:close/>
              </a:path>
              <a:path w="8641715" h="591185">
                <a:moveTo>
                  <a:pt x="550984" y="114379"/>
                </a:moveTo>
                <a:lnTo>
                  <a:pt x="303408" y="114379"/>
                </a:lnTo>
                <a:lnTo>
                  <a:pt x="322793" y="115223"/>
                </a:lnTo>
                <a:lnTo>
                  <a:pt x="341234" y="117753"/>
                </a:lnTo>
                <a:lnTo>
                  <a:pt x="390795" y="135300"/>
                </a:lnTo>
                <a:lnTo>
                  <a:pt x="430491" y="165607"/>
                </a:lnTo>
                <a:lnTo>
                  <a:pt x="458999" y="207079"/>
                </a:lnTo>
                <a:lnTo>
                  <a:pt x="475058" y="257934"/>
                </a:lnTo>
                <a:lnTo>
                  <a:pt x="478138" y="295467"/>
                </a:lnTo>
                <a:lnTo>
                  <a:pt x="477368" y="314901"/>
                </a:lnTo>
                <a:lnTo>
                  <a:pt x="465824" y="368131"/>
                </a:lnTo>
                <a:lnTo>
                  <a:pt x="441330" y="412663"/>
                </a:lnTo>
                <a:lnTo>
                  <a:pt x="405166" y="446867"/>
                </a:lnTo>
                <a:lnTo>
                  <a:pt x="358730" y="468958"/>
                </a:lnTo>
                <a:lnTo>
                  <a:pt x="303408" y="476555"/>
                </a:lnTo>
                <a:lnTo>
                  <a:pt x="550979" y="476555"/>
                </a:lnTo>
                <a:lnTo>
                  <a:pt x="571740" y="444162"/>
                </a:lnTo>
                <a:lnTo>
                  <a:pt x="594077" y="389579"/>
                </a:lnTo>
                <a:lnTo>
                  <a:pt x="605390" y="328427"/>
                </a:lnTo>
                <a:lnTo>
                  <a:pt x="606804" y="295467"/>
                </a:lnTo>
                <a:lnTo>
                  <a:pt x="605390" y="262505"/>
                </a:lnTo>
                <a:lnTo>
                  <a:pt x="594077" y="201344"/>
                </a:lnTo>
                <a:lnTo>
                  <a:pt x="571740" y="146761"/>
                </a:lnTo>
                <a:lnTo>
                  <a:pt x="557072" y="122415"/>
                </a:lnTo>
                <a:lnTo>
                  <a:pt x="550984" y="114379"/>
                </a:lnTo>
                <a:close/>
              </a:path>
              <a:path w="8641715" h="591185">
                <a:moveTo>
                  <a:pt x="1065077" y="14299"/>
                </a:moveTo>
                <a:lnTo>
                  <a:pt x="687811" y="14299"/>
                </a:lnTo>
                <a:lnTo>
                  <a:pt x="687811" y="576623"/>
                </a:lnTo>
                <a:lnTo>
                  <a:pt x="811715" y="576623"/>
                </a:lnTo>
                <a:lnTo>
                  <a:pt x="811715" y="357413"/>
                </a:lnTo>
                <a:lnTo>
                  <a:pt x="1046016" y="357413"/>
                </a:lnTo>
                <a:lnTo>
                  <a:pt x="1046016" y="243046"/>
                </a:lnTo>
                <a:lnTo>
                  <a:pt x="811715" y="243046"/>
                </a:lnTo>
                <a:lnTo>
                  <a:pt x="811715" y="128666"/>
                </a:lnTo>
                <a:lnTo>
                  <a:pt x="1065077" y="128666"/>
                </a:lnTo>
                <a:lnTo>
                  <a:pt x="1065077" y="14299"/>
                </a:lnTo>
                <a:close/>
              </a:path>
              <a:path w="8641715" h="591185">
                <a:moveTo>
                  <a:pt x="1582104" y="14299"/>
                </a:moveTo>
                <a:lnTo>
                  <a:pt x="1373223" y="14299"/>
                </a:lnTo>
                <a:lnTo>
                  <a:pt x="1373223" y="576623"/>
                </a:lnTo>
                <a:lnTo>
                  <a:pt x="1497127" y="576623"/>
                </a:lnTo>
                <a:lnTo>
                  <a:pt x="1497127" y="357413"/>
                </a:lnTo>
                <a:lnTo>
                  <a:pt x="1587671" y="357413"/>
                </a:lnTo>
                <a:lnTo>
                  <a:pt x="1630555" y="355328"/>
                </a:lnTo>
                <a:lnTo>
                  <a:pt x="1670273" y="349069"/>
                </a:lnTo>
                <a:lnTo>
                  <a:pt x="1721644" y="330085"/>
                </a:lnTo>
                <a:lnTo>
                  <a:pt x="1761007" y="297645"/>
                </a:lnTo>
                <a:lnTo>
                  <a:pt x="1785809" y="252570"/>
                </a:lnTo>
                <a:lnTo>
                  <a:pt x="1497127" y="252570"/>
                </a:lnTo>
                <a:lnTo>
                  <a:pt x="1497127" y="119141"/>
                </a:lnTo>
                <a:lnTo>
                  <a:pt x="1785954" y="119141"/>
                </a:lnTo>
                <a:lnTo>
                  <a:pt x="1778685" y="102066"/>
                </a:lnTo>
                <a:lnTo>
                  <a:pt x="1746363" y="60222"/>
                </a:lnTo>
                <a:lnTo>
                  <a:pt x="1701138" y="33068"/>
                </a:lnTo>
                <a:lnTo>
                  <a:pt x="1644948" y="18767"/>
                </a:lnTo>
                <a:lnTo>
                  <a:pt x="1603644" y="14795"/>
                </a:lnTo>
                <a:lnTo>
                  <a:pt x="1582104" y="14299"/>
                </a:lnTo>
                <a:close/>
              </a:path>
              <a:path w="8641715" h="591185">
                <a:moveTo>
                  <a:pt x="2094394" y="14299"/>
                </a:moveTo>
                <a:lnTo>
                  <a:pt x="1991939" y="14299"/>
                </a:lnTo>
                <a:lnTo>
                  <a:pt x="1748893" y="576623"/>
                </a:lnTo>
                <a:lnTo>
                  <a:pt x="1885513" y="576623"/>
                </a:lnTo>
                <a:lnTo>
                  <a:pt x="1932368" y="457493"/>
                </a:lnTo>
                <a:lnTo>
                  <a:pt x="2287198" y="457493"/>
                </a:lnTo>
                <a:lnTo>
                  <a:pt x="2241588" y="352651"/>
                </a:lnTo>
                <a:lnTo>
                  <a:pt x="1971282" y="352651"/>
                </a:lnTo>
                <a:lnTo>
                  <a:pt x="2039586" y="177908"/>
                </a:lnTo>
                <a:lnTo>
                  <a:pt x="2165570" y="177908"/>
                </a:lnTo>
                <a:lnTo>
                  <a:pt x="2094394" y="14299"/>
                </a:lnTo>
                <a:close/>
              </a:path>
              <a:path w="8641715" h="591185">
                <a:moveTo>
                  <a:pt x="2287198" y="457493"/>
                </a:moveTo>
                <a:lnTo>
                  <a:pt x="2150786" y="457493"/>
                </a:lnTo>
                <a:lnTo>
                  <a:pt x="2199237" y="576623"/>
                </a:lnTo>
                <a:lnTo>
                  <a:pt x="2339024" y="576623"/>
                </a:lnTo>
                <a:lnTo>
                  <a:pt x="2287198" y="457493"/>
                </a:lnTo>
                <a:close/>
              </a:path>
              <a:path w="8641715" h="591185">
                <a:moveTo>
                  <a:pt x="2409715" y="14299"/>
                </a:moveTo>
                <a:lnTo>
                  <a:pt x="2255629" y="14299"/>
                </a:lnTo>
                <a:lnTo>
                  <a:pt x="2466898" y="336756"/>
                </a:lnTo>
                <a:lnTo>
                  <a:pt x="2466898" y="576623"/>
                </a:lnTo>
                <a:lnTo>
                  <a:pt x="2590802" y="576623"/>
                </a:lnTo>
                <a:lnTo>
                  <a:pt x="2590802" y="336756"/>
                </a:lnTo>
                <a:lnTo>
                  <a:pt x="2664170" y="224776"/>
                </a:lnTo>
                <a:lnTo>
                  <a:pt x="2528857" y="224776"/>
                </a:lnTo>
                <a:lnTo>
                  <a:pt x="2409715" y="14299"/>
                </a:lnTo>
                <a:close/>
              </a:path>
              <a:path w="8641715" h="591185">
                <a:moveTo>
                  <a:pt x="2165570" y="177908"/>
                </a:moveTo>
                <a:lnTo>
                  <a:pt x="2039586" y="177908"/>
                </a:lnTo>
                <a:lnTo>
                  <a:pt x="2108693" y="352651"/>
                </a:lnTo>
                <a:lnTo>
                  <a:pt x="2241588" y="352651"/>
                </a:lnTo>
                <a:lnTo>
                  <a:pt x="2165570" y="177908"/>
                </a:lnTo>
                <a:close/>
              </a:path>
              <a:path w="8641715" h="591185">
                <a:moveTo>
                  <a:pt x="1785954" y="119141"/>
                </a:moveTo>
                <a:lnTo>
                  <a:pt x="1497127" y="119141"/>
                </a:lnTo>
                <a:lnTo>
                  <a:pt x="1569498" y="119266"/>
                </a:lnTo>
                <a:lnTo>
                  <a:pt x="1578531" y="119639"/>
                </a:lnTo>
                <a:lnTo>
                  <a:pt x="1623781" y="127012"/>
                </a:lnTo>
                <a:lnTo>
                  <a:pt x="1657168" y="150516"/>
                </a:lnTo>
                <a:lnTo>
                  <a:pt x="1667094" y="185058"/>
                </a:lnTo>
                <a:lnTo>
                  <a:pt x="1666621" y="194567"/>
                </a:lnTo>
                <a:lnTo>
                  <a:pt x="1650804" y="229741"/>
                </a:lnTo>
                <a:lnTo>
                  <a:pt x="1611896" y="249391"/>
                </a:lnTo>
                <a:lnTo>
                  <a:pt x="1579729" y="252570"/>
                </a:lnTo>
                <a:lnTo>
                  <a:pt x="1785809" y="252570"/>
                </a:lnTo>
                <a:lnTo>
                  <a:pt x="1786823" y="249990"/>
                </a:lnTo>
                <a:lnTo>
                  <a:pt x="1791787" y="230336"/>
                </a:lnTo>
                <a:lnTo>
                  <a:pt x="1794767" y="208693"/>
                </a:lnTo>
                <a:lnTo>
                  <a:pt x="1795761" y="185058"/>
                </a:lnTo>
                <a:lnTo>
                  <a:pt x="1794693" y="161112"/>
                </a:lnTo>
                <a:lnTo>
                  <a:pt x="1791492" y="139297"/>
                </a:lnTo>
                <a:lnTo>
                  <a:pt x="1786155" y="119615"/>
                </a:lnTo>
                <a:lnTo>
                  <a:pt x="1785954" y="119141"/>
                </a:lnTo>
                <a:close/>
              </a:path>
              <a:path w="8641715" h="591185">
                <a:moveTo>
                  <a:pt x="2802071" y="14299"/>
                </a:moveTo>
                <a:lnTo>
                  <a:pt x="2655135" y="14299"/>
                </a:lnTo>
                <a:lnTo>
                  <a:pt x="2528857" y="224776"/>
                </a:lnTo>
                <a:lnTo>
                  <a:pt x="2664170" y="224776"/>
                </a:lnTo>
                <a:lnTo>
                  <a:pt x="2802071" y="14299"/>
                </a:lnTo>
                <a:close/>
              </a:path>
              <a:path w="8641715" h="591185">
                <a:moveTo>
                  <a:pt x="3022865" y="14299"/>
                </a:moveTo>
                <a:lnTo>
                  <a:pt x="2835419" y="14299"/>
                </a:lnTo>
                <a:lnTo>
                  <a:pt x="2835419" y="576623"/>
                </a:lnTo>
                <a:lnTo>
                  <a:pt x="2959323" y="576623"/>
                </a:lnTo>
                <a:lnTo>
                  <a:pt x="2959323" y="145352"/>
                </a:lnTo>
                <a:lnTo>
                  <a:pt x="3069101" y="145352"/>
                </a:lnTo>
                <a:lnTo>
                  <a:pt x="3022865" y="14299"/>
                </a:lnTo>
                <a:close/>
              </a:path>
              <a:path w="8641715" h="591185">
                <a:moveTo>
                  <a:pt x="3069101" y="145352"/>
                </a:moveTo>
                <a:lnTo>
                  <a:pt x="2960919" y="145352"/>
                </a:lnTo>
                <a:lnTo>
                  <a:pt x="3103080" y="576623"/>
                </a:lnTo>
                <a:lnTo>
                  <a:pt x="3197594" y="576623"/>
                </a:lnTo>
                <a:lnTo>
                  <a:pt x="3264528" y="381236"/>
                </a:lnTo>
                <a:lnTo>
                  <a:pt x="3152322" y="381236"/>
                </a:lnTo>
                <a:lnTo>
                  <a:pt x="3069101" y="145352"/>
                </a:lnTo>
                <a:close/>
              </a:path>
              <a:path w="8641715" h="591185">
                <a:moveTo>
                  <a:pt x="3470822" y="145352"/>
                </a:moveTo>
                <a:lnTo>
                  <a:pt x="3346917" y="145352"/>
                </a:lnTo>
                <a:lnTo>
                  <a:pt x="3346917" y="576623"/>
                </a:lnTo>
                <a:lnTo>
                  <a:pt x="3470822" y="576623"/>
                </a:lnTo>
                <a:lnTo>
                  <a:pt x="3470822" y="145352"/>
                </a:lnTo>
                <a:close/>
              </a:path>
              <a:path w="8641715" h="591185">
                <a:moveTo>
                  <a:pt x="3470822" y="14299"/>
                </a:moveTo>
                <a:lnTo>
                  <a:pt x="3284168" y="14299"/>
                </a:lnTo>
                <a:lnTo>
                  <a:pt x="3153918" y="381236"/>
                </a:lnTo>
                <a:lnTo>
                  <a:pt x="3264528" y="381236"/>
                </a:lnTo>
                <a:lnTo>
                  <a:pt x="3345334" y="145352"/>
                </a:lnTo>
                <a:lnTo>
                  <a:pt x="3470822" y="145352"/>
                </a:lnTo>
                <a:lnTo>
                  <a:pt x="3470822" y="14299"/>
                </a:lnTo>
                <a:close/>
              </a:path>
              <a:path w="8641715" h="591185">
                <a:moveTo>
                  <a:pt x="3964025" y="14299"/>
                </a:moveTo>
                <a:lnTo>
                  <a:pt x="3581997" y="14299"/>
                </a:lnTo>
                <a:lnTo>
                  <a:pt x="3581997" y="576623"/>
                </a:lnTo>
                <a:lnTo>
                  <a:pt x="3978324" y="576623"/>
                </a:lnTo>
                <a:lnTo>
                  <a:pt x="3978324" y="462256"/>
                </a:lnTo>
                <a:lnTo>
                  <a:pt x="3705901" y="462256"/>
                </a:lnTo>
                <a:lnTo>
                  <a:pt x="3705901" y="347876"/>
                </a:lnTo>
                <a:lnTo>
                  <a:pt x="3949739" y="347876"/>
                </a:lnTo>
                <a:lnTo>
                  <a:pt x="3949739" y="233509"/>
                </a:lnTo>
                <a:lnTo>
                  <a:pt x="3705901" y="233509"/>
                </a:lnTo>
                <a:lnTo>
                  <a:pt x="3705901" y="128666"/>
                </a:lnTo>
                <a:lnTo>
                  <a:pt x="3964025" y="128666"/>
                </a:lnTo>
                <a:lnTo>
                  <a:pt x="3964025" y="14299"/>
                </a:lnTo>
                <a:close/>
              </a:path>
              <a:path w="8641715" h="591185">
                <a:moveTo>
                  <a:pt x="4238032" y="14299"/>
                </a:moveTo>
                <a:lnTo>
                  <a:pt x="4069660" y="14299"/>
                </a:lnTo>
                <a:lnTo>
                  <a:pt x="4069660" y="576623"/>
                </a:lnTo>
                <a:lnTo>
                  <a:pt x="4193564" y="576623"/>
                </a:lnTo>
                <a:lnTo>
                  <a:pt x="4193564" y="176325"/>
                </a:lnTo>
                <a:lnTo>
                  <a:pt x="4337160" y="176325"/>
                </a:lnTo>
                <a:lnTo>
                  <a:pt x="4238032" y="14299"/>
                </a:lnTo>
                <a:close/>
              </a:path>
              <a:path w="8641715" h="591185">
                <a:moveTo>
                  <a:pt x="4337160" y="176325"/>
                </a:moveTo>
                <a:lnTo>
                  <a:pt x="4195147" y="176325"/>
                </a:lnTo>
                <a:lnTo>
                  <a:pt x="4440568" y="576623"/>
                </a:lnTo>
                <a:lnTo>
                  <a:pt x="4602594" y="576623"/>
                </a:lnTo>
                <a:lnTo>
                  <a:pt x="4602594" y="405072"/>
                </a:lnTo>
                <a:lnTo>
                  <a:pt x="4477107" y="405072"/>
                </a:lnTo>
                <a:lnTo>
                  <a:pt x="4337160" y="176325"/>
                </a:lnTo>
                <a:close/>
              </a:path>
              <a:path w="8641715" h="591185">
                <a:moveTo>
                  <a:pt x="4602594" y="14299"/>
                </a:moveTo>
                <a:lnTo>
                  <a:pt x="4478690" y="14299"/>
                </a:lnTo>
                <a:lnTo>
                  <a:pt x="4478690" y="405072"/>
                </a:lnTo>
                <a:lnTo>
                  <a:pt x="4602594" y="405072"/>
                </a:lnTo>
                <a:lnTo>
                  <a:pt x="4602594" y="14299"/>
                </a:lnTo>
                <a:close/>
              </a:path>
              <a:path w="8641715" h="591185">
                <a:moveTo>
                  <a:pt x="4941725" y="123904"/>
                </a:moveTo>
                <a:lnTo>
                  <a:pt x="4817821" y="123904"/>
                </a:lnTo>
                <a:lnTo>
                  <a:pt x="4817821" y="576623"/>
                </a:lnTo>
                <a:lnTo>
                  <a:pt x="4941725" y="576623"/>
                </a:lnTo>
                <a:lnTo>
                  <a:pt x="4941725" y="123904"/>
                </a:lnTo>
                <a:close/>
              </a:path>
              <a:path w="8641715" h="591185">
                <a:moveTo>
                  <a:pt x="5102169" y="14299"/>
                </a:moveTo>
                <a:lnTo>
                  <a:pt x="4657391" y="14299"/>
                </a:lnTo>
                <a:lnTo>
                  <a:pt x="4657391" y="123904"/>
                </a:lnTo>
                <a:lnTo>
                  <a:pt x="5102169" y="123904"/>
                </a:lnTo>
                <a:lnTo>
                  <a:pt x="5102169" y="14299"/>
                </a:lnTo>
                <a:close/>
              </a:path>
              <a:path w="8641715" h="591185">
                <a:moveTo>
                  <a:pt x="5601731" y="14299"/>
                </a:moveTo>
                <a:lnTo>
                  <a:pt x="5384104" y="14299"/>
                </a:lnTo>
                <a:lnTo>
                  <a:pt x="5384104" y="576623"/>
                </a:lnTo>
                <a:lnTo>
                  <a:pt x="5508008" y="576623"/>
                </a:lnTo>
                <a:lnTo>
                  <a:pt x="5508008" y="351846"/>
                </a:lnTo>
                <a:lnTo>
                  <a:pt x="5699921" y="351846"/>
                </a:lnTo>
                <a:lnTo>
                  <a:pt x="5692274" y="339143"/>
                </a:lnTo>
                <a:lnTo>
                  <a:pt x="5720268" y="331678"/>
                </a:lnTo>
                <a:lnTo>
                  <a:pt x="5744690" y="320385"/>
                </a:lnTo>
                <a:lnTo>
                  <a:pt x="5765540" y="305269"/>
                </a:lnTo>
                <a:lnTo>
                  <a:pt x="5782818" y="286332"/>
                </a:lnTo>
                <a:lnTo>
                  <a:pt x="5796367" y="264363"/>
                </a:lnTo>
                <a:lnTo>
                  <a:pt x="5803305" y="247016"/>
                </a:lnTo>
                <a:lnTo>
                  <a:pt x="5508008" y="247016"/>
                </a:lnTo>
                <a:lnTo>
                  <a:pt x="5508008" y="119141"/>
                </a:lnTo>
                <a:lnTo>
                  <a:pt x="5803662" y="119141"/>
                </a:lnTo>
                <a:lnTo>
                  <a:pt x="5796715" y="102857"/>
                </a:lnTo>
                <a:lnTo>
                  <a:pt x="5764394" y="61014"/>
                </a:lnTo>
                <a:lnTo>
                  <a:pt x="5719270" y="33759"/>
                </a:lnTo>
                <a:lnTo>
                  <a:pt x="5663599" y="18990"/>
                </a:lnTo>
                <a:lnTo>
                  <a:pt x="5622897" y="14819"/>
                </a:lnTo>
                <a:lnTo>
                  <a:pt x="5601731" y="14299"/>
                </a:lnTo>
                <a:close/>
              </a:path>
              <a:path w="8641715" h="591185">
                <a:moveTo>
                  <a:pt x="5699921" y="351846"/>
                </a:moveTo>
                <a:lnTo>
                  <a:pt x="5569162" y="351846"/>
                </a:lnTo>
                <a:lnTo>
                  <a:pt x="5686708" y="576623"/>
                </a:lnTo>
                <a:lnTo>
                  <a:pt x="5835227" y="576623"/>
                </a:lnTo>
                <a:lnTo>
                  <a:pt x="5699921" y="351846"/>
                </a:lnTo>
                <a:close/>
              </a:path>
              <a:path w="8641715" h="591185">
                <a:moveTo>
                  <a:pt x="5803662" y="119141"/>
                </a:moveTo>
                <a:lnTo>
                  <a:pt x="5589015" y="119141"/>
                </a:lnTo>
                <a:lnTo>
                  <a:pt x="5597404" y="119290"/>
                </a:lnTo>
                <a:lnTo>
                  <a:pt x="5605893" y="119735"/>
                </a:lnTo>
                <a:lnTo>
                  <a:pt x="5647137" y="127556"/>
                </a:lnTo>
                <a:lnTo>
                  <a:pt x="5680206" y="157018"/>
                </a:lnTo>
                <a:lnTo>
                  <a:pt x="5685125" y="184266"/>
                </a:lnTo>
                <a:lnTo>
                  <a:pt x="5684503" y="195144"/>
                </a:lnTo>
                <a:lnTo>
                  <a:pt x="5663965" y="231030"/>
                </a:lnTo>
                <a:lnTo>
                  <a:pt x="5625525" y="244930"/>
                </a:lnTo>
                <a:lnTo>
                  <a:pt x="5508008" y="247016"/>
                </a:lnTo>
                <a:lnTo>
                  <a:pt x="5803305" y="247016"/>
                </a:lnTo>
                <a:lnTo>
                  <a:pt x="5806046" y="240162"/>
                </a:lnTo>
                <a:lnTo>
                  <a:pt x="5811855" y="213728"/>
                </a:lnTo>
                <a:lnTo>
                  <a:pt x="5813791" y="185058"/>
                </a:lnTo>
                <a:lnTo>
                  <a:pt x="5812722" y="161458"/>
                </a:lnTo>
                <a:lnTo>
                  <a:pt x="5809517" y="139891"/>
                </a:lnTo>
                <a:lnTo>
                  <a:pt x="5804181" y="120357"/>
                </a:lnTo>
                <a:lnTo>
                  <a:pt x="5803662" y="119141"/>
                </a:lnTo>
                <a:close/>
              </a:path>
              <a:path w="8641715" h="591185">
                <a:moveTo>
                  <a:pt x="6277618" y="14299"/>
                </a:moveTo>
                <a:lnTo>
                  <a:pt x="5895590" y="14299"/>
                </a:lnTo>
                <a:lnTo>
                  <a:pt x="5895590" y="576623"/>
                </a:lnTo>
                <a:lnTo>
                  <a:pt x="6291917" y="576623"/>
                </a:lnTo>
                <a:lnTo>
                  <a:pt x="6291917" y="462256"/>
                </a:lnTo>
                <a:lnTo>
                  <a:pt x="6019494" y="462256"/>
                </a:lnTo>
                <a:lnTo>
                  <a:pt x="6019494" y="347876"/>
                </a:lnTo>
                <a:lnTo>
                  <a:pt x="6263331" y="347876"/>
                </a:lnTo>
                <a:lnTo>
                  <a:pt x="6263331" y="233509"/>
                </a:lnTo>
                <a:lnTo>
                  <a:pt x="6019494" y="233509"/>
                </a:lnTo>
                <a:lnTo>
                  <a:pt x="6019494" y="128666"/>
                </a:lnTo>
                <a:lnTo>
                  <a:pt x="6277618" y="128666"/>
                </a:lnTo>
                <a:lnTo>
                  <a:pt x="6277618" y="14299"/>
                </a:lnTo>
                <a:close/>
              </a:path>
              <a:path w="8641715" h="591185">
                <a:moveTo>
                  <a:pt x="6765280" y="14299"/>
                </a:moveTo>
                <a:lnTo>
                  <a:pt x="6388014" y="14299"/>
                </a:lnTo>
                <a:lnTo>
                  <a:pt x="6388014" y="576623"/>
                </a:lnTo>
                <a:lnTo>
                  <a:pt x="6511918" y="576623"/>
                </a:lnTo>
                <a:lnTo>
                  <a:pt x="6511918" y="357413"/>
                </a:lnTo>
                <a:lnTo>
                  <a:pt x="6746219" y="357413"/>
                </a:lnTo>
                <a:lnTo>
                  <a:pt x="6746219" y="243046"/>
                </a:lnTo>
                <a:lnTo>
                  <a:pt x="6511918" y="243046"/>
                </a:lnTo>
                <a:lnTo>
                  <a:pt x="6511918" y="128666"/>
                </a:lnTo>
                <a:lnTo>
                  <a:pt x="6765280" y="128666"/>
                </a:lnTo>
                <a:lnTo>
                  <a:pt x="6765280" y="14299"/>
                </a:lnTo>
                <a:close/>
              </a:path>
              <a:path w="8641715" h="591185">
                <a:moveTo>
                  <a:pt x="7119502" y="0"/>
                </a:moveTo>
                <a:lnTo>
                  <a:pt x="7056157" y="5164"/>
                </a:lnTo>
                <a:lnTo>
                  <a:pt x="6997985" y="20656"/>
                </a:lnTo>
                <a:lnTo>
                  <a:pt x="6946156" y="45774"/>
                </a:lnTo>
                <a:lnTo>
                  <a:pt x="6901875" y="79825"/>
                </a:lnTo>
                <a:lnTo>
                  <a:pt x="6865839" y="122415"/>
                </a:lnTo>
                <a:lnTo>
                  <a:pt x="6838736" y="173146"/>
                </a:lnTo>
                <a:lnTo>
                  <a:pt x="6821756" y="231131"/>
                </a:lnTo>
                <a:lnTo>
                  <a:pt x="6816094" y="295467"/>
                </a:lnTo>
                <a:lnTo>
                  <a:pt x="6817509" y="328427"/>
                </a:lnTo>
                <a:lnTo>
                  <a:pt x="6828832" y="389579"/>
                </a:lnTo>
                <a:lnTo>
                  <a:pt x="6851170" y="444162"/>
                </a:lnTo>
                <a:lnTo>
                  <a:pt x="6882740" y="490823"/>
                </a:lnTo>
                <a:lnTo>
                  <a:pt x="6923071" y="529247"/>
                </a:lnTo>
                <a:lnTo>
                  <a:pt x="6971128" y="558829"/>
                </a:lnTo>
                <a:lnTo>
                  <a:pt x="7026424" y="579302"/>
                </a:lnTo>
                <a:lnTo>
                  <a:pt x="7087183" y="589631"/>
                </a:lnTo>
                <a:lnTo>
                  <a:pt x="7119502" y="590922"/>
                </a:lnTo>
                <a:lnTo>
                  <a:pt x="7151814" y="589631"/>
                </a:lnTo>
                <a:lnTo>
                  <a:pt x="7212573" y="579302"/>
                </a:lnTo>
                <a:lnTo>
                  <a:pt x="7267869" y="558829"/>
                </a:lnTo>
                <a:lnTo>
                  <a:pt x="7315926" y="529247"/>
                </a:lnTo>
                <a:lnTo>
                  <a:pt x="7356264" y="490823"/>
                </a:lnTo>
                <a:lnTo>
                  <a:pt x="7367073" y="476555"/>
                </a:lnTo>
                <a:lnTo>
                  <a:pt x="7119502" y="476555"/>
                </a:lnTo>
                <a:lnTo>
                  <a:pt x="7100112" y="475711"/>
                </a:lnTo>
                <a:lnTo>
                  <a:pt x="7047617" y="463047"/>
                </a:lnTo>
                <a:lnTo>
                  <a:pt x="7004507" y="436762"/>
                </a:lnTo>
                <a:lnTo>
                  <a:pt x="6972065" y="398914"/>
                </a:lnTo>
                <a:lnTo>
                  <a:pt x="6951690" y="351234"/>
                </a:lnTo>
                <a:lnTo>
                  <a:pt x="6944772" y="295467"/>
                </a:lnTo>
                <a:lnTo>
                  <a:pt x="6945541" y="276353"/>
                </a:lnTo>
                <a:lnTo>
                  <a:pt x="6957074" y="223180"/>
                </a:lnTo>
                <a:lnTo>
                  <a:pt x="6981572" y="178294"/>
                </a:lnTo>
                <a:lnTo>
                  <a:pt x="7017738" y="144064"/>
                </a:lnTo>
                <a:lnTo>
                  <a:pt x="7064173" y="121970"/>
                </a:lnTo>
                <a:lnTo>
                  <a:pt x="7119502" y="114379"/>
                </a:lnTo>
                <a:lnTo>
                  <a:pt x="7367078" y="114379"/>
                </a:lnTo>
                <a:lnTo>
                  <a:pt x="7356264" y="100103"/>
                </a:lnTo>
                <a:lnTo>
                  <a:pt x="7315926" y="61682"/>
                </a:lnTo>
                <a:lnTo>
                  <a:pt x="7267869" y="32100"/>
                </a:lnTo>
                <a:lnTo>
                  <a:pt x="7212573" y="11619"/>
                </a:lnTo>
                <a:lnTo>
                  <a:pt x="7151814" y="1291"/>
                </a:lnTo>
                <a:lnTo>
                  <a:pt x="7119502" y="0"/>
                </a:lnTo>
                <a:close/>
              </a:path>
              <a:path w="8641715" h="591185">
                <a:moveTo>
                  <a:pt x="7367078" y="114379"/>
                </a:moveTo>
                <a:lnTo>
                  <a:pt x="7119502" y="114379"/>
                </a:lnTo>
                <a:lnTo>
                  <a:pt x="7138887" y="115223"/>
                </a:lnTo>
                <a:lnTo>
                  <a:pt x="7157328" y="117753"/>
                </a:lnTo>
                <a:lnTo>
                  <a:pt x="7206889" y="135300"/>
                </a:lnTo>
                <a:lnTo>
                  <a:pt x="7246585" y="165607"/>
                </a:lnTo>
                <a:lnTo>
                  <a:pt x="7275093" y="207079"/>
                </a:lnTo>
                <a:lnTo>
                  <a:pt x="7291152" y="257934"/>
                </a:lnTo>
                <a:lnTo>
                  <a:pt x="7294232" y="295467"/>
                </a:lnTo>
                <a:lnTo>
                  <a:pt x="7293462" y="314901"/>
                </a:lnTo>
                <a:lnTo>
                  <a:pt x="7281918" y="368131"/>
                </a:lnTo>
                <a:lnTo>
                  <a:pt x="7257424" y="412663"/>
                </a:lnTo>
                <a:lnTo>
                  <a:pt x="7221260" y="446867"/>
                </a:lnTo>
                <a:lnTo>
                  <a:pt x="7174824" y="468958"/>
                </a:lnTo>
                <a:lnTo>
                  <a:pt x="7119502" y="476555"/>
                </a:lnTo>
                <a:lnTo>
                  <a:pt x="7367073" y="476555"/>
                </a:lnTo>
                <a:lnTo>
                  <a:pt x="7387834" y="444162"/>
                </a:lnTo>
                <a:lnTo>
                  <a:pt x="7410171" y="389579"/>
                </a:lnTo>
                <a:lnTo>
                  <a:pt x="7421484" y="328427"/>
                </a:lnTo>
                <a:lnTo>
                  <a:pt x="7422898" y="295467"/>
                </a:lnTo>
                <a:lnTo>
                  <a:pt x="7421484" y="262505"/>
                </a:lnTo>
                <a:lnTo>
                  <a:pt x="7410171" y="201344"/>
                </a:lnTo>
                <a:lnTo>
                  <a:pt x="7387834" y="146761"/>
                </a:lnTo>
                <a:lnTo>
                  <a:pt x="7373166" y="122415"/>
                </a:lnTo>
                <a:lnTo>
                  <a:pt x="7367078" y="114379"/>
                </a:lnTo>
                <a:close/>
              </a:path>
              <a:path w="8641715" h="591185">
                <a:moveTo>
                  <a:pt x="7716757" y="14299"/>
                </a:moveTo>
                <a:lnTo>
                  <a:pt x="7499143" y="14299"/>
                </a:lnTo>
                <a:lnTo>
                  <a:pt x="7499143" y="576623"/>
                </a:lnTo>
                <a:lnTo>
                  <a:pt x="7623034" y="576623"/>
                </a:lnTo>
                <a:lnTo>
                  <a:pt x="7623034" y="351846"/>
                </a:lnTo>
                <a:lnTo>
                  <a:pt x="7814949" y="351846"/>
                </a:lnTo>
                <a:lnTo>
                  <a:pt x="7807301" y="339143"/>
                </a:lnTo>
                <a:lnTo>
                  <a:pt x="7835302" y="331678"/>
                </a:lnTo>
                <a:lnTo>
                  <a:pt x="7859726" y="320385"/>
                </a:lnTo>
                <a:lnTo>
                  <a:pt x="7880573" y="305269"/>
                </a:lnTo>
                <a:lnTo>
                  <a:pt x="7897845" y="286332"/>
                </a:lnTo>
                <a:lnTo>
                  <a:pt x="7911399" y="264363"/>
                </a:lnTo>
                <a:lnTo>
                  <a:pt x="7918336" y="247016"/>
                </a:lnTo>
                <a:lnTo>
                  <a:pt x="7623034" y="247016"/>
                </a:lnTo>
                <a:lnTo>
                  <a:pt x="7623034" y="119141"/>
                </a:lnTo>
                <a:lnTo>
                  <a:pt x="7918694" y="119141"/>
                </a:lnTo>
                <a:lnTo>
                  <a:pt x="7911742" y="102857"/>
                </a:lnTo>
                <a:lnTo>
                  <a:pt x="7879428" y="61014"/>
                </a:lnTo>
                <a:lnTo>
                  <a:pt x="7834302" y="33759"/>
                </a:lnTo>
                <a:lnTo>
                  <a:pt x="7778633" y="18990"/>
                </a:lnTo>
                <a:lnTo>
                  <a:pt x="7737931" y="14819"/>
                </a:lnTo>
                <a:lnTo>
                  <a:pt x="7716757" y="14299"/>
                </a:lnTo>
                <a:close/>
              </a:path>
              <a:path w="8641715" h="591185">
                <a:moveTo>
                  <a:pt x="7814949" y="351846"/>
                </a:moveTo>
                <a:lnTo>
                  <a:pt x="7684201" y="351846"/>
                </a:lnTo>
                <a:lnTo>
                  <a:pt x="7801747" y="576623"/>
                </a:lnTo>
                <a:lnTo>
                  <a:pt x="7950266" y="576623"/>
                </a:lnTo>
                <a:lnTo>
                  <a:pt x="7814949" y="351846"/>
                </a:lnTo>
                <a:close/>
              </a:path>
              <a:path w="8641715" h="591185">
                <a:moveTo>
                  <a:pt x="7918694" y="119141"/>
                </a:moveTo>
                <a:lnTo>
                  <a:pt x="7704054" y="119141"/>
                </a:lnTo>
                <a:lnTo>
                  <a:pt x="7712442" y="119290"/>
                </a:lnTo>
                <a:lnTo>
                  <a:pt x="7720927" y="119735"/>
                </a:lnTo>
                <a:lnTo>
                  <a:pt x="7762175" y="127556"/>
                </a:lnTo>
                <a:lnTo>
                  <a:pt x="7795238" y="157018"/>
                </a:lnTo>
                <a:lnTo>
                  <a:pt x="7800152" y="184266"/>
                </a:lnTo>
                <a:lnTo>
                  <a:pt x="7799532" y="195144"/>
                </a:lnTo>
                <a:lnTo>
                  <a:pt x="7779003" y="231030"/>
                </a:lnTo>
                <a:lnTo>
                  <a:pt x="7740559" y="244930"/>
                </a:lnTo>
                <a:lnTo>
                  <a:pt x="7623034" y="247016"/>
                </a:lnTo>
                <a:lnTo>
                  <a:pt x="7918336" y="247016"/>
                </a:lnTo>
                <a:lnTo>
                  <a:pt x="7921078" y="240162"/>
                </a:lnTo>
                <a:lnTo>
                  <a:pt x="7926883" y="213728"/>
                </a:lnTo>
                <a:lnTo>
                  <a:pt x="7928818" y="185058"/>
                </a:lnTo>
                <a:lnTo>
                  <a:pt x="7927751" y="161458"/>
                </a:lnTo>
                <a:lnTo>
                  <a:pt x="7924549" y="139891"/>
                </a:lnTo>
                <a:lnTo>
                  <a:pt x="7919213" y="120357"/>
                </a:lnTo>
                <a:lnTo>
                  <a:pt x="7918694" y="119141"/>
                </a:lnTo>
                <a:close/>
              </a:path>
              <a:path w="8641715" h="591185">
                <a:moveTo>
                  <a:pt x="8193300" y="14299"/>
                </a:moveTo>
                <a:lnTo>
                  <a:pt x="8005867" y="14299"/>
                </a:lnTo>
                <a:lnTo>
                  <a:pt x="8005867" y="576623"/>
                </a:lnTo>
                <a:lnTo>
                  <a:pt x="8129758" y="576623"/>
                </a:lnTo>
                <a:lnTo>
                  <a:pt x="8129758" y="145352"/>
                </a:lnTo>
                <a:lnTo>
                  <a:pt x="8239541" y="145352"/>
                </a:lnTo>
                <a:lnTo>
                  <a:pt x="8193300" y="14299"/>
                </a:lnTo>
                <a:close/>
              </a:path>
              <a:path w="8641715" h="591185">
                <a:moveTo>
                  <a:pt x="8239541" y="145352"/>
                </a:moveTo>
                <a:lnTo>
                  <a:pt x="8131354" y="145352"/>
                </a:lnTo>
                <a:lnTo>
                  <a:pt x="8273515" y="576623"/>
                </a:lnTo>
                <a:lnTo>
                  <a:pt x="8368030" y="576623"/>
                </a:lnTo>
                <a:lnTo>
                  <a:pt x="8434963" y="381236"/>
                </a:lnTo>
                <a:lnTo>
                  <a:pt x="8322770" y="381236"/>
                </a:lnTo>
                <a:lnTo>
                  <a:pt x="8239541" y="145352"/>
                </a:lnTo>
                <a:close/>
              </a:path>
              <a:path w="8641715" h="591185">
                <a:moveTo>
                  <a:pt x="8641257" y="145352"/>
                </a:moveTo>
                <a:lnTo>
                  <a:pt x="8517353" y="145352"/>
                </a:lnTo>
                <a:lnTo>
                  <a:pt x="8517353" y="576623"/>
                </a:lnTo>
                <a:lnTo>
                  <a:pt x="8641257" y="576623"/>
                </a:lnTo>
                <a:lnTo>
                  <a:pt x="8641257" y="145352"/>
                </a:lnTo>
                <a:close/>
              </a:path>
              <a:path w="8641715" h="591185">
                <a:moveTo>
                  <a:pt x="8641257" y="14299"/>
                </a:moveTo>
                <a:lnTo>
                  <a:pt x="8454603" y="14299"/>
                </a:lnTo>
                <a:lnTo>
                  <a:pt x="8324353" y="381236"/>
                </a:lnTo>
                <a:lnTo>
                  <a:pt x="8434963" y="381236"/>
                </a:lnTo>
                <a:lnTo>
                  <a:pt x="8515770" y="145352"/>
                </a:lnTo>
                <a:lnTo>
                  <a:pt x="8641257" y="145352"/>
                </a:lnTo>
                <a:lnTo>
                  <a:pt x="8641257" y="14299"/>
                </a:lnTo>
                <a:close/>
              </a:path>
            </a:pathLst>
          </a:custGeom>
          <a:solidFill>
            <a:srgbClr val="A3D39B"/>
          </a:solidFill>
          <a:ln>
            <a:noFill/>
          </a:ln>
          <a:effectLst>
            <a:glow>
              <a:schemeClr val="accent3">
                <a:lumMod val="60000"/>
                <a:lumOff val="40000"/>
              </a:schemeClr>
            </a:glow>
            <a:outerShdw blurRad="50800" dist="50800" dir="3000000" algn="ctr" rotWithShape="0">
              <a:schemeClr val="tx1"/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5"/>
          <p:cNvSpPr/>
          <p:nvPr/>
        </p:nvSpPr>
        <p:spPr>
          <a:xfrm>
            <a:off x="6282537" y="3901621"/>
            <a:ext cx="6807960" cy="631736"/>
          </a:xfrm>
          <a:custGeom>
            <a:avLst/>
            <a:gdLst/>
            <a:ahLst/>
            <a:cxnLst/>
            <a:rect l="l" t="t" r="r" b="b"/>
            <a:pathLst>
              <a:path w="6370955" h="591185">
                <a:moveTo>
                  <a:pt x="284334" y="123904"/>
                </a:moveTo>
                <a:lnTo>
                  <a:pt x="160430" y="123904"/>
                </a:lnTo>
                <a:lnTo>
                  <a:pt x="160430" y="576623"/>
                </a:lnTo>
                <a:lnTo>
                  <a:pt x="284334" y="576623"/>
                </a:lnTo>
                <a:lnTo>
                  <a:pt x="284334" y="123904"/>
                </a:lnTo>
                <a:close/>
              </a:path>
              <a:path w="6370955" h="591185">
                <a:moveTo>
                  <a:pt x="444765" y="14299"/>
                </a:moveTo>
                <a:lnTo>
                  <a:pt x="0" y="14299"/>
                </a:lnTo>
                <a:lnTo>
                  <a:pt x="0" y="123904"/>
                </a:lnTo>
                <a:lnTo>
                  <a:pt x="444765" y="123904"/>
                </a:lnTo>
                <a:lnTo>
                  <a:pt x="444765" y="14299"/>
                </a:lnTo>
                <a:close/>
              </a:path>
              <a:path w="6370955" h="591185">
                <a:moveTo>
                  <a:pt x="623465" y="14299"/>
                </a:moveTo>
                <a:lnTo>
                  <a:pt x="499561" y="14299"/>
                </a:lnTo>
                <a:lnTo>
                  <a:pt x="499561" y="576623"/>
                </a:lnTo>
                <a:lnTo>
                  <a:pt x="623465" y="576623"/>
                </a:lnTo>
                <a:lnTo>
                  <a:pt x="623465" y="333589"/>
                </a:lnTo>
                <a:lnTo>
                  <a:pt x="988028" y="333589"/>
                </a:lnTo>
                <a:lnTo>
                  <a:pt x="988028" y="223984"/>
                </a:lnTo>
                <a:lnTo>
                  <a:pt x="623465" y="223984"/>
                </a:lnTo>
                <a:lnTo>
                  <a:pt x="623465" y="14299"/>
                </a:lnTo>
                <a:close/>
              </a:path>
              <a:path w="6370955" h="591185">
                <a:moveTo>
                  <a:pt x="988028" y="333589"/>
                </a:moveTo>
                <a:lnTo>
                  <a:pt x="864124" y="333589"/>
                </a:lnTo>
                <a:lnTo>
                  <a:pt x="864124" y="576623"/>
                </a:lnTo>
                <a:lnTo>
                  <a:pt x="988028" y="576623"/>
                </a:lnTo>
                <a:lnTo>
                  <a:pt x="988028" y="333589"/>
                </a:lnTo>
                <a:close/>
              </a:path>
              <a:path w="6370955" h="591185">
                <a:moveTo>
                  <a:pt x="988028" y="14299"/>
                </a:moveTo>
                <a:lnTo>
                  <a:pt x="864124" y="14299"/>
                </a:lnTo>
                <a:lnTo>
                  <a:pt x="864124" y="223984"/>
                </a:lnTo>
                <a:lnTo>
                  <a:pt x="988028" y="223984"/>
                </a:lnTo>
                <a:lnTo>
                  <a:pt x="988028" y="14299"/>
                </a:lnTo>
                <a:close/>
              </a:path>
              <a:path w="6370955" h="591185">
                <a:moveTo>
                  <a:pt x="1481232" y="14299"/>
                </a:moveTo>
                <a:lnTo>
                  <a:pt x="1099204" y="14299"/>
                </a:lnTo>
                <a:lnTo>
                  <a:pt x="1099204" y="576623"/>
                </a:lnTo>
                <a:lnTo>
                  <a:pt x="1495531" y="576623"/>
                </a:lnTo>
                <a:lnTo>
                  <a:pt x="1495531" y="462256"/>
                </a:lnTo>
                <a:lnTo>
                  <a:pt x="1223108" y="462256"/>
                </a:lnTo>
                <a:lnTo>
                  <a:pt x="1223108" y="347876"/>
                </a:lnTo>
                <a:lnTo>
                  <a:pt x="1466945" y="347876"/>
                </a:lnTo>
                <a:lnTo>
                  <a:pt x="1466945" y="233509"/>
                </a:lnTo>
                <a:lnTo>
                  <a:pt x="1223108" y="233509"/>
                </a:lnTo>
                <a:lnTo>
                  <a:pt x="1223108" y="128666"/>
                </a:lnTo>
                <a:lnTo>
                  <a:pt x="1481232" y="128666"/>
                </a:lnTo>
                <a:lnTo>
                  <a:pt x="1481232" y="14299"/>
                </a:lnTo>
                <a:close/>
              </a:path>
              <a:path w="6370955" h="591185">
                <a:moveTo>
                  <a:pt x="2200808" y="14299"/>
                </a:moveTo>
                <a:lnTo>
                  <a:pt x="1818780" y="14299"/>
                </a:lnTo>
                <a:lnTo>
                  <a:pt x="1818780" y="576623"/>
                </a:lnTo>
                <a:lnTo>
                  <a:pt x="2215107" y="576623"/>
                </a:lnTo>
                <a:lnTo>
                  <a:pt x="2215107" y="462256"/>
                </a:lnTo>
                <a:lnTo>
                  <a:pt x="1942671" y="462256"/>
                </a:lnTo>
                <a:lnTo>
                  <a:pt x="1942671" y="347876"/>
                </a:lnTo>
                <a:lnTo>
                  <a:pt x="2186509" y="347876"/>
                </a:lnTo>
                <a:lnTo>
                  <a:pt x="2186509" y="233509"/>
                </a:lnTo>
                <a:lnTo>
                  <a:pt x="1942671" y="233509"/>
                </a:lnTo>
                <a:lnTo>
                  <a:pt x="1942671" y="128666"/>
                </a:lnTo>
                <a:lnTo>
                  <a:pt x="2200808" y="128666"/>
                </a:lnTo>
                <a:lnTo>
                  <a:pt x="2200808" y="14299"/>
                </a:lnTo>
                <a:close/>
              </a:path>
              <a:path w="6370955" h="591185">
                <a:moveTo>
                  <a:pt x="2392211" y="14299"/>
                </a:moveTo>
                <a:lnTo>
                  <a:pt x="2250829" y="14299"/>
                </a:lnTo>
                <a:lnTo>
                  <a:pt x="2475606" y="576623"/>
                </a:lnTo>
                <a:lnTo>
                  <a:pt x="2574882" y="576623"/>
                </a:lnTo>
                <a:lnTo>
                  <a:pt x="2654810" y="382832"/>
                </a:lnTo>
                <a:lnTo>
                  <a:pt x="2531206" y="382832"/>
                </a:lnTo>
                <a:lnTo>
                  <a:pt x="2392211" y="14299"/>
                </a:lnTo>
                <a:close/>
              </a:path>
              <a:path w="6370955" h="591185">
                <a:moveTo>
                  <a:pt x="2806808" y="14299"/>
                </a:moveTo>
                <a:lnTo>
                  <a:pt x="2674171" y="14299"/>
                </a:lnTo>
                <a:lnTo>
                  <a:pt x="2532789" y="382832"/>
                </a:lnTo>
                <a:lnTo>
                  <a:pt x="2654810" y="382832"/>
                </a:lnTo>
                <a:lnTo>
                  <a:pt x="2806808" y="14299"/>
                </a:lnTo>
                <a:close/>
              </a:path>
              <a:path w="6370955" h="591185">
                <a:moveTo>
                  <a:pt x="3130849" y="0"/>
                </a:moveTo>
                <a:lnTo>
                  <a:pt x="3067503" y="5164"/>
                </a:lnTo>
                <a:lnTo>
                  <a:pt x="3009332" y="20656"/>
                </a:lnTo>
                <a:lnTo>
                  <a:pt x="2957509" y="45774"/>
                </a:lnTo>
                <a:lnTo>
                  <a:pt x="2913234" y="79825"/>
                </a:lnTo>
                <a:lnTo>
                  <a:pt x="2877187" y="122415"/>
                </a:lnTo>
                <a:lnTo>
                  <a:pt x="2850082" y="173146"/>
                </a:lnTo>
                <a:lnTo>
                  <a:pt x="2833109" y="231131"/>
                </a:lnTo>
                <a:lnTo>
                  <a:pt x="2827453" y="295467"/>
                </a:lnTo>
                <a:lnTo>
                  <a:pt x="2828866" y="328427"/>
                </a:lnTo>
                <a:lnTo>
                  <a:pt x="2840180" y="389579"/>
                </a:lnTo>
                <a:lnTo>
                  <a:pt x="2862517" y="444162"/>
                </a:lnTo>
                <a:lnTo>
                  <a:pt x="2894092" y="490823"/>
                </a:lnTo>
                <a:lnTo>
                  <a:pt x="2934429" y="529247"/>
                </a:lnTo>
                <a:lnTo>
                  <a:pt x="2982476" y="558829"/>
                </a:lnTo>
                <a:lnTo>
                  <a:pt x="3037770" y="579302"/>
                </a:lnTo>
                <a:lnTo>
                  <a:pt x="3098530" y="589631"/>
                </a:lnTo>
                <a:lnTo>
                  <a:pt x="3130849" y="590922"/>
                </a:lnTo>
                <a:lnTo>
                  <a:pt x="3163166" y="589631"/>
                </a:lnTo>
                <a:lnTo>
                  <a:pt x="3223922" y="579302"/>
                </a:lnTo>
                <a:lnTo>
                  <a:pt x="3279223" y="558829"/>
                </a:lnTo>
                <a:lnTo>
                  <a:pt x="3327279" y="529247"/>
                </a:lnTo>
                <a:lnTo>
                  <a:pt x="3367611" y="490823"/>
                </a:lnTo>
                <a:lnTo>
                  <a:pt x="3378419" y="476555"/>
                </a:lnTo>
                <a:lnTo>
                  <a:pt x="3130849" y="476555"/>
                </a:lnTo>
                <a:lnTo>
                  <a:pt x="3111464" y="475711"/>
                </a:lnTo>
                <a:lnTo>
                  <a:pt x="3058977" y="463047"/>
                </a:lnTo>
                <a:lnTo>
                  <a:pt x="3015859" y="436762"/>
                </a:lnTo>
                <a:lnTo>
                  <a:pt x="2983420" y="398909"/>
                </a:lnTo>
                <a:lnTo>
                  <a:pt x="2963042" y="351234"/>
                </a:lnTo>
                <a:lnTo>
                  <a:pt x="2956119" y="295467"/>
                </a:lnTo>
                <a:lnTo>
                  <a:pt x="2956887" y="276353"/>
                </a:lnTo>
                <a:lnTo>
                  <a:pt x="2968433" y="223180"/>
                </a:lnTo>
                <a:lnTo>
                  <a:pt x="2992926" y="178294"/>
                </a:lnTo>
                <a:lnTo>
                  <a:pt x="3029087" y="144064"/>
                </a:lnTo>
                <a:lnTo>
                  <a:pt x="3075527" y="121970"/>
                </a:lnTo>
                <a:lnTo>
                  <a:pt x="3130849" y="114379"/>
                </a:lnTo>
                <a:lnTo>
                  <a:pt x="3378425" y="114379"/>
                </a:lnTo>
                <a:lnTo>
                  <a:pt x="3367611" y="100103"/>
                </a:lnTo>
                <a:lnTo>
                  <a:pt x="3327279" y="61682"/>
                </a:lnTo>
                <a:lnTo>
                  <a:pt x="3279223" y="32100"/>
                </a:lnTo>
                <a:lnTo>
                  <a:pt x="3223922" y="11619"/>
                </a:lnTo>
                <a:lnTo>
                  <a:pt x="3163166" y="1291"/>
                </a:lnTo>
                <a:lnTo>
                  <a:pt x="3130849" y="0"/>
                </a:lnTo>
                <a:close/>
              </a:path>
              <a:path w="6370955" h="591185">
                <a:moveTo>
                  <a:pt x="3378425" y="114379"/>
                </a:moveTo>
                <a:lnTo>
                  <a:pt x="3130849" y="114379"/>
                </a:lnTo>
                <a:lnTo>
                  <a:pt x="3150233" y="115223"/>
                </a:lnTo>
                <a:lnTo>
                  <a:pt x="3168676" y="117753"/>
                </a:lnTo>
                <a:lnTo>
                  <a:pt x="3218246" y="135300"/>
                </a:lnTo>
                <a:lnTo>
                  <a:pt x="3257932" y="165607"/>
                </a:lnTo>
                <a:lnTo>
                  <a:pt x="3286447" y="207079"/>
                </a:lnTo>
                <a:lnTo>
                  <a:pt x="3302511" y="257934"/>
                </a:lnTo>
                <a:lnTo>
                  <a:pt x="3305591" y="295467"/>
                </a:lnTo>
                <a:lnTo>
                  <a:pt x="3304821" y="314901"/>
                </a:lnTo>
                <a:lnTo>
                  <a:pt x="3293277" y="368131"/>
                </a:lnTo>
                <a:lnTo>
                  <a:pt x="3268777" y="412658"/>
                </a:lnTo>
                <a:lnTo>
                  <a:pt x="3232613" y="446867"/>
                </a:lnTo>
                <a:lnTo>
                  <a:pt x="3186176" y="468958"/>
                </a:lnTo>
                <a:lnTo>
                  <a:pt x="3130849" y="476555"/>
                </a:lnTo>
                <a:lnTo>
                  <a:pt x="3378419" y="476555"/>
                </a:lnTo>
                <a:lnTo>
                  <a:pt x="3399180" y="444162"/>
                </a:lnTo>
                <a:lnTo>
                  <a:pt x="3421519" y="389579"/>
                </a:lnTo>
                <a:lnTo>
                  <a:pt x="3432842" y="328427"/>
                </a:lnTo>
                <a:lnTo>
                  <a:pt x="3434257" y="295467"/>
                </a:lnTo>
                <a:lnTo>
                  <a:pt x="3432842" y="262505"/>
                </a:lnTo>
                <a:lnTo>
                  <a:pt x="3421519" y="201344"/>
                </a:lnTo>
                <a:lnTo>
                  <a:pt x="3399180" y="146761"/>
                </a:lnTo>
                <a:lnTo>
                  <a:pt x="3384512" y="122415"/>
                </a:lnTo>
                <a:lnTo>
                  <a:pt x="3378425" y="114379"/>
                </a:lnTo>
                <a:close/>
              </a:path>
              <a:path w="6370955" h="591185">
                <a:moveTo>
                  <a:pt x="3639156" y="14299"/>
                </a:moveTo>
                <a:lnTo>
                  <a:pt x="3515252" y="14299"/>
                </a:lnTo>
                <a:lnTo>
                  <a:pt x="3515252" y="576623"/>
                </a:lnTo>
                <a:lnTo>
                  <a:pt x="3868694" y="576623"/>
                </a:lnTo>
                <a:lnTo>
                  <a:pt x="3868694" y="462256"/>
                </a:lnTo>
                <a:lnTo>
                  <a:pt x="3639156" y="462256"/>
                </a:lnTo>
                <a:lnTo>
                  <a:pt x="3639156" y="14299"/>
                </a:lnTo>
                <a:close/>
              </a:path>
              <a:path w="6370955" h="591185">
                <a:moveTo>
                  <a:pt x="4052948" y="14299"/>
                </a:moveTo>
                <a:lnTo>
                  <a:pt x="3929044" y="14299"/>
                </a:lnTo>
                <a:lnTo>
                  <a:pt x="3929044" y="359800"/>
                </a:lnTo>
                <a:lnTo>
                  <a:pt x="3932815" y="407847"/>
                </a:lnTo>
                <a:lnTo>
                  <a:pt x="3944135" y="451927"/>
                </a:lnTo>
                <a:lnTo>
                  <a:pt x="3962895" y="491245"/>
                </a:lnTo>
                <a:lnTo>
                  <a:pt x="3989005" y="524993"/>
                </a:lnTo>
                <a:lnTo>
                  <a:pt x="4022466" y="552602"/>
                </a:lnTo>
                <a:lnTo>
                  <a:pt x="4063277" y="573444"/>
                </a:lnTo>
                <a:lnTo>
                  <a:pt x="4111319" y="586551"/>
                </a:lnTo>
                <a:lnTo>
                  <a:pt x="4166524" y="590922"/>
                </a:lnTo>
                <a:lnTo>
                  <a:pt x="4194668" y="589829"/>
                </a:lnTo>
                <a:lnTo>
                  <a:pt x="4245896" y="581089"/>
                </a:lnTo>
                <a:lnTo>
                  <a:pt x="4290301" y="563870"/>
                </a:lnTo>
                <a:lnTo>
                  <a:pt x="4327431" y="539642"/>
                </a:lnTo>
                <a:lnTo>
                  <a:pt x="4357212" y="508814"/>
                </a:lnTo>
                <a:lnTo>
                  <a:pt x="4377333" y="476555"/>
                </a:lnTo>
                <a:lnTo>
                  <a:pt x="4166524" y="476555"/>
                </a:lnTo>
                <a:lnTo>
                  <a:pt x="4154431" y="475984"/>
                </a:lnTo>
                <a:lnTo>
                  <a:pt x="4110696" y="462409"/>
                </a:lnTo>
                <a:lnTo>
                  <a:pt x="4077588" y="433492"/>
                </a:lnTo>
                <a:lnTo>
                  <a:pt x="4057640" y="392114"/>
                </a:lnTo>
                <a:lnTo>
                  <a:pt x="4052948" y="355025"/>
                </a:lnTo>
                <a:lnTo>
                  <a:pt x="4052948" y="14299"/>
                </a:lnTo>
                <a:close/>
              </a:path>
              <a:path w="6370955" h="591185">
                <a:moveTo>
                  <a:pt x="4403212" y="14299"/>
                </a:moveTo>
                <a:lnTo>
                  <a:pt x="4279308" y="14299"/>
                </a:lnTo>
                <a:lnTo>
                  <a:pt x="4279308" y="355025"/>
                </a:lnTo>
                <a:lnTo>
                  <a:pt x="4278787" y="367886"/>
                </a:lnTo>
                <a:lnTo>
                  <a:pt x="4266374" y="414226"/>
                </a:lnTo>
                <a:lnTo>
                  <a:pt x="4239636" y="449697"/>
                </a:lnTo>
                <a:lnTo>
                  <a:pt x="4201220" y="471418"/>
                </a:lnTo>
                <a:lnTo>
                  <a:pt x="4166524" y="476555"/>
                </a:lnTo>
                <a:lnTo>
                  <a:pt x="4377333" y="476555"/>
                </a:lnTo>
                <a:lnTo>
                  <a:pt x="4394720" y="430385"/>
                </a:lnTo>
                <a:lnTo>
                  <a:pt x="4402268" y="384318"/>
                </a:lnTo>
                <a:lnTo>
                  <a:pt x="4403212" y="359800"/>
                </a:lnTo>
                <a:lnTo>
                  <a:pt x="4403212" y="14299"/>
                </a:lnTo>
                <a:close/>
              </a:path>
              <a:path w="6370955" h="591185">
                <a:moveTo>
                  <a:pt x="4742343" y="123904"/>
                </a:moveTo>
                <a:lnTo>
                  <a:pt x="4618439" y="123904"/>
                </a:lnTo>
                <a:lnTo>
                  <a:pt x="4618439" y="576623"/>
                </a:lnTo>
                <a:lnTo>
                  <a:pt x="4742343" y="576623"/>
                </a:lnTo>
                <a:lnTo>
                  <a:pt x="4742343" y="123904"/>
                </a:lnTo>
                <a:close/>
              </a:path>
              <a:path w="6370955" h="591185">
                <a:moveTo>
                  <a:pt x="4902786" y="14299"/>
                </a:moveTo>
                <a:lnTo>
                  <a:pt x="4458008" y="14299"/>
                </a:lnTo>
                <a:lnTo>
                  <a:pt x="4458008" y="123904"/>
                </a:lnTo>
                <a:lnTo>
                  <a:pt x="4902786" y="123904"/>
                </a:lnTo>
                <a:lnTo>
                  <a:pt x="4902786" y="14299"/>
                </a:lnTo>
                <a:close/>
              </a:path>
              <a:path w="6370955" h="591185">
                <a:moveTo>
                  <a:pt x="5079891" y="14299"/>
                </a:moveTo>
                <a:lnTo>
                  <a:pt x="4955987" y="14299"/>
                </a:lnTo>
                <a:lnTo>
                  <a:pt x="4955987" y="576623"/>
                </a:lnTo>
                <a:lnTo>
                  <a:pt x="5079891" y="576623"/>
                </a:lnTo>
                <a:lnTo>
                  <a:pt x="5079891" y="14299"/>
                </a:lnTo>
                <a:close/>
              </a:path>
              <a:path w="6370955" h="591185">
                <a:moveTo>
                  <a:pt x="5457948" y="0"/>
                </a:moveTo>
                <a:lnTo>
                  <a:pt x="5394597" y="5164"/>
                </a:lnTo>
                <a:lnTo>
                  <a:pt x="5336419" y="20656"/>
                </a:lnTo>
                <a:lnTo>
                  <a:pt x="5284596" y="45774"/>
                </a:lnTo>
                <a:lnTo>
                  <a:pt x="5240322" y="79825"/>
                </a:lnTo>
                <a:lnTo>
                  <a:pt x="5204285" y="122415"/>
                </a:lnTo>
                <a:lnTo>
                  <a:pt x="5177182" y="173146"/>
                </a:lnTo>
                <a:lnTo>
                  <a:pt x="5160202" y="231131"/>
                </a:lnTo>
                <a:lnTo>
                  <a:pt x="5154540" y="295467"/>
                </a:lnTo>
                <a:lnTo>
                  <a:pt x="5155956" y="328427"/>
                </a:lnTo>
                <a:lnTo>
                  <a:pt x="5167278" y="389579"/>
                </a:lnTo>
                <a:lnTo>
                  <a:pt x="5189617" y="444162"/>
                </a:lnTo>
                <a:lnTo>
                  <a:pt x="5221187" y="490823"/>
                </a:lnTo>
                <a:lnTo>
                  <a:pt x="5261516" y="529247"/>
                </a:lnTo>
                <a:lnTo>
                  <a:pt x="5309564" y="558829"/>
                </a:lnTo>
                <a:lnTo>
                  <a:pt x="5364863" y="579302"/>
                </a:lnTo>
                <a:lnTo>
                  <a:pt x="5425624" y="589631"/>
                </a:lnTo>
                <a:lnTo>
                  <a:pt x="5457948" y="590922"/>
                </a:lnTo>
                <a:lnTo>
                  <a:pt x="5490260" y="589631"/>
                </a:lnTo>
                <a:lnTo>
                  <a:pt x="5551020" y="579302"/>
                </a:lnTo>
                <a:lnTo>
                  <a:pt x="5606316" y="558829"/>
                </a:lnTo>
                <a:lnTo>
                  <a:pt x="5654367" y="529247"/>
                </a:lnTo>
                <a:lnTo>
                  <a:pt x="5694698" y="490823"/>
                </a:lnTo>
                <a:lnTo>
                  <a:pt x="5705507" y="476555"/>
                </a:lnTo>
                <a:lnTo>
                  <a:pt x="5457948" y="476555"/>
                </a:lnTo>
                <a:lnTo>
                  <a:pt x="5438558" y="475711"/>
                </a:lnTo>
                <a:lnTo>
                  <a:pt x="5386064" y="463047"/>
                </a:lnTo>
                <a:lnTo>
                  <a:pt x="5342952" y="436762"/>
                </a:lnTo>
                <a:lnTo>
                  <a:pt x="5310507" y="398909"/>
                </a:lnTo>
                <a:lnTo>
                  <a:pt x="5290129" y="351234"/>
                </a:lnTo>
                <a:lnTo>
                  <a:pt x="5283206" y="295467"/>
                </a:lnTo>
                <a:lnTo>
                  <a:pt x="5283975" y="276353"/>
                </a:lnTo>
                <a:lnTo>
                  <a:pt x="5295520" y="223180"/>
                </a:lnTo>
                <a:lnTo>
                  <a:pt x="5320014" y="178294"/>
                </a:lnTo>
                <a:lnTo>
                  <a:pt x="5356179" y="144064"/>
                </a:lnTo>
                <a:lnTo>
                  <a:pt x="5402620" y="121970"/>
                </a:lnTo>
                <a:lnTo>
                  <a:pt x="5457948" y="114379"/>
                </a:lnTo>
                <a:lnTo>
                  <a:pt x="5705512" y="114379"/>
                </a:lnTo>
                <a:lnTo>
                  <a:pt x="5694698" y="100103"/>
                </a:lnTo>
                <a:lnTo>
                  <a:pt x="5654367" y="61682"/>
                </a:lnTo>
                <a:lnTo>
                  <a:pt x="5606316" y="32100"/>
                </a:lnTo>
                <a:lnTo>
                  <a:pt x="5551020" y="11619"/>
                </a:lnTo>
                <a:lnTo>
                  <a:pt x="5490260" y="1291"/>
                </a:lnTo>
                <a:lnTo>
                  <a:pt x="5457948" y="0"/>
                </a:lnTo>
                <a:close/>
              </a:path>
              <a:path w="6370955" h="591185">
                <a:moveTo>
                  <a:pt x="5705512" y="114379"/>
                </a:moveTo>
                <a:lnTo>
                  <a:pt x="5457948" y="114379"/>
                </a:lnTo>
                <a:lnTo>
                  <a:pt x="5477326" y="115223"/>
                </a:lnTo>
                <a:lnTo>
                  <a:pt x="5495765" y="117753"/>
                </a:lnTo>
                <a:lnTo>
                  <a:pt x="5545335" y="135300"/>
                </a:lnTo>
                <a:lnTo>
                  <a:pt x="5585019" y="165607"/>
                </a:lnTo>
                <a:lnTo>
                  <a:pt x="5613534" y="207079"/>
                </a:lnTo>
                <a:lnTo>
                  <a:pt x="5629598" y="257934"/>
                </a:lnTo>
                <a:lnTo>
                  <a:pt x="5632678" y="295467"/>
                </a:lnTo>
                <a:lnTo>
                  <a:pt x="5631908" y="314901"/>
                </a:lnTo>
                <a:lnTo>
                  <a:pt x="5620364" y="368131"/>
                </a:lnTo>
                <a:lnTo>
                  <a:pt x="5595864" y="412658"/>
                </a:lnTo>
                <a:lnTo>
                  <a:pt x="5559705" y="446867"/>
                </a:lnTo>
                <a:lnTo>
                  <a:pt x="5513263" y="468958"/>
                </a:lnTo>
                <a:lnTo>
                  <a:pt x="5457948" y="476555"/>
                </a:lnTo>
                <a:lnTo>
                  <a:pt x="5705507" y="476555"/>
                </a:lnTo>
                <a:lnTo>
                  <a:pt x="5726268" y="444162"/>
                </a:lnTo>
                <a:lnTo>
                  <a:pt x="5748606" y="389579"/>
                </a:lnTo>
                <a:lnTo>
                  <a:pt x="5759929" y="328427"/>
                </a:lnTo>
                <a:lnTo>
                  <a:pt x="5761344" y="295467"/>
                </a:lnTo>
                <a:lnTo>
                  <a:pt x="5759929" y="262505"/>
                </a:lnTo>
                <a:lnTo>
                  <a:pt x="5748606" y="201344"/>
                </a:lnTo>
                <a:lnTo>
                  <a:pt x="5726268" y="146761"/>
                </a:lnTo>
                <a:lnTo>
                  <a:pt x="5711599" y="122415"/>
                </a:lnTo>
                <a:lnTo>
                  <a:pt x="5705512" y="114379"/>
                </a:lnTo>
                <a:close/>
              </a:path>
              <a:path w="6370955" h="591185">
                <a:moveTo>
                  <a:pt x="6005961" y="14299"/>
                </a:moveTo>
                <a:lnTo>
                  <a:pt x="5837577" y="14299"/>
                </a:lnTo>
                <a:lnTo>
                  <a:pt x="5837577" y="576623"/>
                </a:lnTo>
                <a:lnTo>
                  <a:pt x="5961481" y="576623"/>
                </a:lnTo>
                <a:lnTo>
                  <a:pt x="5961481" y="176325"/>
                </a:lnTo>
                <a:lnTo>
                  <a:pt x="6105084" y="176325"/>
                </a:lnTo>
                <a:lnTo>
                  <a:pt x="6005961" y="14299"/>
                </a:lnTo>
                <a:close/>
              </a:path>
              <a:path w="6370955" h="591185">
                <a:moveTo>
                  <a:pt x="6105084" y="176325"/>
                </a:moveTo>
                <a:lnTo>
                  <a:pt x="5963064" y="176325"/>
                </a:lnTo>
                <a:lnTo>
                  <a:pt x="6208497" y="576623"/>
                </a:lnTo>
                <a:lnTo>
                  <a:pt x="6370511" y="576623"/>
                </a:lnTo>
                <a:lnTo>
                  <a:pt x="6370511" y="405072"/>
                </a:lnTo>
                <a:lnTo>
                  <a:pt x="6245024" y="405072"/>
                </a:lnTo>
                <a:lnTo>
                  <a:pt x="6105084" y="176325"/>
                </a:lnTo>
                <a:close/>
              </a:path>
              <a:path w="6370955" h="591185">
                <a:moveTo>
                  <a:pt x="6370511" y="14299"/>
                </a:moveTo>
                <a:lnTo>
                  <a:pt x="6246620" y="14299"/>
                </a:lnTo>
                <a:lnTo>
                  <a:pt x="6246620" y="405072"/>
                </a:lnTo>
                <a:lnTo>
                  <a:pt x="6370511" y="405072"/>
                </a:lnTo>
                <a:lnTo>
                  <a:pt x="6370511" y="14299"/>
                </a:lnTo>
                <a:close/>
              </a:path>
            </a:pathLst>
          </a:custGeom>
          <a:solidFill>
            <a:srgbClr val="A3D39B"/>
          </a:solidFill>
          <a:effectLst>
            <a:glow>
              <a:schemeClr val="accent3">
                <a:lumMod val="60000"/>
                <a:lumOff val="40000"/>
                <a:alpha val="40000"/>
              </a:schemeClr>
            </a:glow>
            <a:outerShdw blurRad="50800" dist="50800" dir="4140000" algn="ctr" rotWithShape="0">
              <a:schemeClr val="tx1"/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0104100" cy="1507807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109450" y="10361295"/>
            <a:ext cx="6553200" cy="184665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Two payment systems 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4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will </a:t>
            </a:r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dominate the transition 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4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value-based 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care.</a:t>
            </a:r>
            <a:endParaRPr sz="4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474981"/>
            <a:ext cx="6923405" cy="817244"/>
          </a:xfrm>
          <a:custGeom>
            <a:avLst/>
            <a:gdLst/>
            <a:ahLst/>
            <a:cxnLst/>
            <a:rect l="l" t="t" r="r" b="b"/>
            <a:pathLst>
              <a:path w="6923405" h="817244">
                <a:moveTo>
                  <a:pt x="0" y="816741"/>
                </a:moveTo>
                <a:lnTo>
                  <a:pt x="6923349" y="816741"/>
                </a:lnTo>
                <a:lnTo>
                  <a:pt x="6923349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07671" y="683260"/>
            <a:ext cx="5415733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PAYMENT REFORM: </a:t>
            </a:r>
            <a:r>
              <a:rPr sz="2550" dirty="0">
                <a:solidFill>
                  <a:srgbClr val="FF9E15"/>
                </a:solidFill>
                <a:latin typeface="Arial Regular" charset="0"/>
                <a:cs typeface="Arial Regular" charset="0"/>
              </a:rPr>
              <a:t>THE ISSUE</a:t>
            </a:r>
            <a:endParaRPr sz="2550" dirty="0">
              <a:latin typeface="Arial Regular" charset="0"/>
              <a:cs typeface="Arial Regular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0104100" cy="1507807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954944" y="3342306"/>
            <a:ext cx="12700" cy="4573905"/>
          </a:xfrm>
          <a:custGeom>
            <a:avLst/>
            <a:gdLst/>
            <a:ahLst/>
            <a:cxnLst/>
            <a:rect l="l" t="t" r="r" b="b"/>
            <a:pathLst>
              <a:path w="12700" h="4573905">
                <a:moveTo>
                  <a:pt x="0" y="4573682"/>
                </a:moveTo>
                <a:lnTo>
                  <a:pt x="12565" y="4573682"/>
                </a:lnTo>
                <a:lnTo>
                  <a:pt x="12565" y="0"/>
                </a:lnTo>
                <a:lnTo>
                  <a:pt x="0" y="0"/>
                </a:lnTo>
                <a:lnTo>
                  <a:pt x="0" y="4573682"/>
                </a:lnTo>
                <a:close/>
              </a:path>
            </a:pathLst>
          </a:custGeom>
          <a:solidFill>
            <a:srgbClr val="407CC9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 idx="4294967295"/>
          </p:nvPr>
        </p:nvSpPr>
        <p:spPr>
          <a:xfrm>
            <a:off x="5402841" y="3879881"/>
            <a:ext cx="11327765" cy="1231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4850"/>
              </a:lnSpc>
              <a:tabLst>
                <a:tab pos="1453515" algn="l"/>
                <a:tab pos="2021205" algn="l"/>
                <a:tab pos="2555875" algn="l"/>
                <a:tab pos="3746500" algn="l"/>
                <a:tab pos="4189095" algn="l"/>
                <a:tab pos="6967220" algn="l"/>
                <a:tab pos="8750300" algn="l"/>
                <a:tab pos="9705975" algn="l"/>
              </a:tabLst>
            </a:pPr>
            <a:r>
              <a:rPr sz="400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CMS</a:t>
            </a:r>
            <a:r>
              <a:rPr lang="en-US" sz="400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400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is</a:t>
            </a:r>
            <a:r>
              <a:rPr lang="en-US" sz="4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400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placing</a:t>
            </a:r>
            <a:r>
              <a:rPr lang="en-US" sz="400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4000" spc="-15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increased</a:t>
            </a:r>
            <a:r>
              <a:rPr lang="en-US" sz="4000" spc="-1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400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emphasis</a:t>
            </a:r>
            <a:r>
              <a:rPr sz="4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	on  </a:t>
            </a:r>
            <a:r>
              <a:rPr sz="400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episode-</a:t>
            </a:r>
            <a:r>
              <a:rPr lang="en-US" sz="400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400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en-US" sz="4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400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popul</a:t>
            </a:r>
            <a:r>
              <a:rPr sz="4000" spc="-5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sz="400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tion-based</a:t>
            </a:r>
            <a:r>
              <a:rPr lang="en-US" sz="4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400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payment</a:t>
            </a:r>
            <a:r>
              <a:rPr sz="4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402840" y="5354343"/>
            <a:ext cx="9587865" cy="20567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50" spc="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Early </a:t>
            </a:r>
            <a:r>
              <a:rPr sz="3450" spc="-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results </a:t>
            </a:r>
            <a:r>
              <a:rPr sz="3450" spc="-2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are </a:t>
            </a:r>
            <a:r>
              <a:rPr sz="3450" spc="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positive but not</a:t>
            </a:r>
            <a:r>
              <a:rPr sz="3450" spc="-3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overwhelming.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indent="-690880">
              <a:lnSpc>
                <a:spcPct val="100000"/>
              </a:lnSpc>
              <a:spcBef>
                <a:spcPts val="1595"/>
              </a:spcBef>
              <a:buChar char="•"/>
              <a:tabLst>
                <a:tab pos="702945" algn="l"/>
                <a:tab pos="703580" algn="l"/>
              </a:tabLst>
            </a:pPr>
            <a:r>
              <a:rPr sz="345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Implementation </a:t>
            </a:r>
            <a:r>
              <a:rPr sz="3450" spc="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has been</a:t>
            </a:r>
            <a:r>
              <a:rPr sz="3450" spc="-2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challenging.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indent="-690880">
              <a:lnSpc>
                <a:spcPct val="100000"/>
              </a:lnSpc>
              <a:spcBef>
                <a:spcPts val="1595"/>
              </a:spcBef>
              <a:buChar char="•"/>
              <a:tabLst>
                <a:tab pos="702945" algn="l"/>
                <a:tab pos="703580" algn="l"/>
              </a:tabLst>
            </a:pPr>
            <a:r>
              <a:rPr sz="3450" spc="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Only modest savings achieved to</a:t>
            </a:r>
            <a:r>
              <a:rPr sz="3450" spc="-5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 </a:t>
            </a:r>
            <a:r>
              <a:rPr sz="3450" spc="-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date.</a:t>
            </a:r>
            <a:endParaRPr sz="3450" dirty="0">
              <a:latin typeface="Arial Regular" charset="0"/>
              <a:cs typeface="Arial Regular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474981"/>
            <a:ext cx="5076825" cy="817244"/>
          </a:xfrm>
          <a:custGeom>
            <a:avLst/>
            <a:gdLst/>
            <a:ahLst/>
            <a:cxnLst/>
            <a:rect l="l" t="t" r="r" b="b"/>
            <a:pathLst>
              <a:path w="5076825" h="817244">
                <a:moveTo>
                  <a:pt x="0" y="816741"/>
                </a:moveTo>
                <a:lnTo>
                  <a:pt x="5076285" y="816741"/>
                </a:lnTo>
                <a:lnTo>
                  <a:pt x="5076285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07672" y="683260"/>
            <a:ext cx="3277235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5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PAYMENT</a:t>
            </a:r>
            <a:r>
              <a:rPr sz="2550" b="1" spc="6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2550" b="1" spc="114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REFORM</a:t>
            </a:r>
            <a:endParaRPr sz="2550" b="1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01305" y="10121265"/>
            <a:ext cx="1386205" cy="1802130"/>
          </a:xfrm>
          <a:custGeom>
            <a:avLst/>
            <a:gdLst/>
            <a:ahLst/>
            <a:cxnLst/>
            <a:rect l="l" t="t" r="r" b="b"/>
            <a:pathLst>
              <a:path w="1386205" h="1802129">
                <a:moveTo>
                  <a:pt x="1385893" y="0"/>
                </a:moveTo>
                <a:lnTo>
                  <a:pt x="1335694" y="763"/>
                </a:lnTo>
                <a:lnTo>
                  <a:pt x="1286909" y="3087"/>
                </a:lnTo>
                <a:lnTo>
                  <a:pt x="1239214" y="7022"/>
                </a:lnTo>
                <a:lnTo>
                  <a:pt x="1192283" y="12621"/>
                </a:lnTo>
                <a:lnTo>
                  <a:pt x="1145793" y="19933"/>
                </a:lnTo>
                <a:lnTo>
                  <a:pt x="1099417" y="29009"/>
                </a:lnTo>
                <a:lnTo>
                  <a:pt x="1052833" y="39901"/>
                </a:lnTo>
                <a:lnTo>
                  <a:pt x="1005715" y="52660"/>
                </a:lnTo>
                <a:lnTo>
                  <a:pt x="957739" y="67336"/>
                </a:lnTo>
                <a:lnTo>
                  <a:pt x="911737" y="83063"/>
                </a:lnTo>
                <a:lnTo>
                  <a:pt x="866647" y="100228"/>
                </a:lnTo>
                <a:lnTo>
                  <a:pt x="822488" y="118795"/>
                </a:lnTo>
                <a:lnTo>
                  <a:pt x="779276" y="138730"/>
                </a:lnTo>
                <a:lnTo>
                  <a:pt x="737030" y="159998"/>
                </a:lnTo>
                <a:lnTo>
                  <a:pt x="695767" y="182566"/>
                </a:lnTo>
                <a:lnTo>
                  <a:pt x="655505" y="206399"/>
                </a:lnTo>
                <a:lnTo>
                  <a:pt x="616261" y="231462"/>
                </a:lnTo>
                <a:lnTo>
                  <a:pt x="578053" y="257721"/>
                </a:lnTo>
                <a:lnTo>
                  <a:pt x="540899" y="285141"/>
                </a:lnTo>
                <a:lnTo>
                  <a:pt x="504816" y="313689"/>
                </a:lnTo>
                <a:lnTo>
                  <a:pt x="469822" y="343330"/>
                </a:lnTo>
                <a:lnTo>
                  <a:pt x="435935" y="374029"/>
                </a:lnTo>
                <a:lnTo>
                  <a:pt x="403171" y="405753"/>
                </a:lnTo>
                <a:lnTo>
                  <a:pt x="371550" y="438466"/>
                </a:lnTo>
                <a:lnTo>
                  <a:pt x="341089" y="472134"/>
                </a:lnTo>
                <a:lnTo>
                  <a:pt x="311804" y="506723"/>
                </a:lnTo>
                <a:lnTo>
                  <a:pt x="283714" y="542199"/>
                </a:lnTo>
                <a:lnTo>
                  <a:pt x="256837" y="578527"/>
                </a:lnTo>
                <a:lnTo>
                  <a:pt x="231190" y="615672"/>
                </a:lnTo>
                <a:lnTo>
                  <a:pt x="206790" y="653601"/>
                </a:lnTo>
                <a:lnTo>
                  <a:pt x="183656" y="692279"/>
                </a:lnTo>
                <a:lnTo>
                  <a:pt x="161805" y="731671"/>
                </a:lnTo>
                <a:lnTo>
                  <a:pt x="141255" y="771743"/>
                </a:lnTo>
                <a:lnTo>
                  <a:pt x="122023" y="812461"/>
                </a:lnTo>
                <a:lnTo>
                  <a:pt x="104127" y="853791"/>
                </a:lnTo>
                <a:lnTo>
                  <a:pt x="87584" y="895697"/>
                </a:lnTo>
                <a:lnTo>
                  <a:pt x="72413" y="938146"/>
                </a:lnTo>
                <a:lnTo>
                  <a:pt x="58631" y="981103"/>
                </a:lnTo>
                <a:lnTo>
                  <a:pt x="46255" y="1024534"/>
                </a:lnTo>
                <a:lnTo>
                  <a:pt x="35303" y="1068404"/>
                </a:lnTo>
                <a:lnTo>
                  <a:pt x="25793" y="1112680"/>
                </a:lnTo>
                <a:lnTo>
                  <a:pt x="17743" y="1157325"/>
                </a:lnTo>
                <a:lnTo>
                  <a:pt x="11169" y="1202307"/>
                </a:lnTo>
                <a:lnTo>
                  <a:pt x="6091" y="1247591"/>
                </a:lnTo>
                <a:lnTo>
                  <a:pt x="2524" y="1293142"/>
                </a:lnTo>
                <a:lnTo>
                  <a:pt x="488" y="1338927"/>
                </a:lnTo>
                <a:lnTo>
                  <a:pt x="0" y="1384910"/>
                </a:lnTo>
                <a:lnTo>
                  <a:pt x="1076" y="1431057"/>
                </a:lnTo>
                <a:lnTo>
                  <a:pt x="3736" y="1477334"/>
                </a:lnTo>
                <a:lnTo>
                  <a:pt x="7996" y="1523706"/>
                </a:lnTo>
                <a:lnTo>
                  <a:pt x="13874" y="1570139"/>
                </a:lnTo>
                <a:lnTo>
                  <a:pt x="21389" y="1616599"/>
                </a:lnTo>
                <a:lnTo>
                  <a:pt x="30557" y="1663052"/>
                </a:lnTo>
                <a:lnTo>
                  <a:pt x="41396" y="1709462"/>
                </a:lnTo>
                <a:lnTo>
                  <a:pt x="53923" y="1755795"/>
                </a:lnTo>
                <a:lnTo>
                  <a:pt x="68158" y="1802018"/>
                </a:lnTo>
                <a:lnTo>
                  <a:pt x="1385893" y="1376615"/>
                </a:lnTo>
                <a:lnTo>
                  <a:pt x="1385893" y="0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769463" y="10131425"/>
            <a:ext cx="2703830" cy="2753360"/>
          </a:xfrm>
          <a:custGeom>
            <a:avLst/>
            <a:gdLst/>
            <a:ahLst/>
            <a:cxnLst/>
            <a:rect l="l" t="t" r="r" b="b"/>
            <a:pathLst>
              <a:path w="2703830" h="2753359">
                <a:moveTo>
                  <a:pt x="1317735" y="0"/>
                </a:moveTo>
                <a:lnTo>
                  <a:pt x="1317735" y="1376615"/>
                </a:lnTo>
                <a:lnTo>
                  <a:pt x="0" y="1802018"/>
                </a:lnTo>
                <a:lnTo>
                  <a:pt x="16051" y="1848461"/>
                </a:lnTo>
                <a:lnTo>
                  <a:pt x="33509" y="1893983"/>
                </a:lnTo>
                <a:lnTo>
                  <a:pt x="52346" y="1938565"/>
                </a:lnTo>
                <a:lnTo>
                  <a:pt x="72535" y="1982186"/>
                </a:lnTo>
                <a:lnTo>
                  <a:pt x="94049" y="2024827"/>
                </a:lnTo>
                <a:lnTo>
                  <a:pt x="116859" y="2066468"/>
                </a:lnTo>
                <a:lnTo>
                  <a:pt x="140939" y="2107089"/>
                </a:lnTo>
                <a:lnTo>
                  <a:pt x="166262" y="2146671"/>
                </a:lnTo>
                <a:lnTo>
                  <a:pt x="192799" y="2185193"/>
                </a:lnTo>
                <a:lnTo>
                  <a:pt x="220523" y="2222635"/>
                </a:lnTo>
                <a:lnTo>
                  <a:pt x="249407" y="2258979"/>
                </a:lnTo>
                <a:lnTo>
                  <a:pt x="279424" y="2294204"/>
                </a:lnTo>
                <a:lnTo>
                  <a:pt x="310546" y="2328290"/>
                </a:lnTo>
                <a:lnTo>
                  <a:pt x="342746" y="2361217"/>
                </a:lnTo>
                <a:lnTo>
                  <a:pt x="375996" y="2392966"/>
                </a:lnTo>
                <a:lnTo>
                  <a:pt x="410269" y="2423517"/>
                </a:lnTo>
                <a:lnTo>
                  <a:pt x="445537" y="2452850"/>
                </a:lnTo>
                <a:lnTo>
                  <a:pt x="481773" y="2480945"/>
                </a:lnTo>
                <a:lnTo>
                  <a:pt x="518950" y="2507783"/>
                </a:lnTo>
                <a:lnTo>
                  <a:pt x="557041" y="2533343"/>
                </a:lnTo>
                <a:lnTo>
                  <a:pt x="596017" y="2557606"/>
                </a:lnTo>
                <a:lnTo>
                  <a:pt x="635851" y="2580552"/>
                </a:lnTo>
                <a:lnTo>
                  <a:pt x="676517" y="2602161"/>
                </a:lnTo>
                <a:lnTo>
                  <a:pt x="717986" y="2622414"/>
                </a:lnTo>
                <a:lnTo>
                  <a:pt x="760231" y="2641290"/>
                </a:lnTo>
                <a:lnTo>
                  <a:pt x="803225" y="2658770"/>
                </a:lnTo>
                <a:lnTo>
                  <a:pt x="846940" y="2674834"/>
                </a:lnTo>
                <a:lnTo>
                  <a:pt x="891349" y="2689462"/>
                </a:lnTo>
                <a:lnTo>
                  <a:pt x="936425" y="2702634"/>
                </a:lnTo>
                <a:lnTo>
                  <a:pt x="982140" y="2714331"/>
                </a:lnTo>
                <a:lnTo>
                  <a:pt x="1028466" y="2724533"/>
                </a:lnTo>
                <a:lnTo>
                  <a:pt x="1075377" y="2733219"/>
                </a:lnTo>
                <a:lnTo>
                  <a:pt x="1122844" y="2740370"/>
                </a:lnTo>
                <a:lnTo>
                  <a:pt x="1170842" y="2745967"/>
                </a:lnTo>
                <a:lnTo>
                  <a:pt x="1219341" y="2749989"/>
                </a:lnTo>
                <a:lnTo>
                  <a:pt x="1268314" y="2752417"/>
                </a:lnTo>
                <a:lnTo>
                  <a:pt x="1317735" y="2753231"/>
                </a:lnTo>
                <a:lnTo>
                  <a:pt x="1366377" y="2752398"/>
                </a:lnTo>
                <a:lnTo>
                  <a:pt x="1414597" y="2749919"/>
                </a:lnTo>
                <a:lnTo>
                  <a:pt x="1462369" y="2745820"/>
                </a:lnTo>
                <a:lnTo>
                  <a:pt x="1509665" y="2740129"/>
                </a:lnTo>
                <a:lnTo>
                  <a:pt x="1556458" y="2732872"/>
                </a:lnTo>
                <a:lnTo>
                  <a:pt x="1602719" y="2724079"/>
                </a:lnTo>
                <a:lnTo>
                  <a:pt x="1648423" y="2713774"/>
                </a:lnTo>
                <a:lnTo>
                  <a:pt x="1693541" y="2701987"/>
                </a:lnTo>
                <a:lnTo>
                  <a:pt x="1738045" y="2688744"/>
                </a:lnTo>
                <a:lnTo>
                  <a:pt x="1781909" y="2674073"/>
                </a:lnTo>
                <a:lnTo>
                  <a:pt x="1825104" y="2658000"/>
                </a:lnTo>
                <a:lnTo>
                  <a:pt x="1867604" y="2640554"/>
                </a:lnTo>
                <a:lnTo>
                  <a:pt x="1909381" y="2621761"/>
                </a:lnTo>
                <a:lnTo>
                  <a:pt x="1950407" y="2601649"/>
                </a:lnTo>
                <a:lnTo>
                  <a:pt x="1990655" y="2580245"/>
                </a:lnTo>
                <a:lnTo>
                  <a:pt x="2030097" y="2557577"/>
                </a:lnTo>
                <a:lnTo>
                  <a:pt x="2068706" y="2533671"/>
                </a:lnTo>
                <a:lnTo>
                  <a:pt x="2106454" y="2508556"/>
                </a:lnTo>
                <a:lnTo>
                  <a:pt x="2143315" y="2482257"/>
                </a:lnTo>
                <a:lnTo>
                  <a:pt x="2179260" y="2454804"/>
                </a:lnTo>
                <a:lnTo>
                  <a:pt x="2214261" y="2426222"/>
                </a:lnTo>
                <a:lnTo>
                  <a:pt x="2248293" y="2396539"/>
                </a:lnTo>
                <a:lnTo>
                  <a:pt x="2281326" y="2365784"/>
                </a:lnTo>
                <a:lnTo>
                  <a:pt x="2313334" y="2333982"/>
                </a:lnTo>
                <a:lnTo>
                  <a:pt x="2344289" y="2301161"/>
                </a:lnTo>
                <a:lnTo>
                  <a:pt x="2374163" y="2267349"/>
                </a:lnTo>
                <a:lnTo>
                  <a:pt x="2402930" y="2232572"/>
                </a:lnTo>
                <a:lnTo>
                  <a:pt x="2430561" y="2196859"/>
                </a:lnTo>
                <a:lnTo>
                  <a:pt x="2457030" y="2160236"/>
                </a:lnTo>
                <a:lnTo>
                  <a:pt x="2482308" y="2122731"/>
                </a:lnTo>
                <a:lnTo>
                  <a:pt x="2506368" y="2084370"/>
                </a:lnTo>
                <a:lnTo>
                  <a:pt x="2529183" y="2045183"/>
                </a:lnTo>
                <a:lnTo>
                  <a:pt x="2550725" y="2005194"/>
                </a:lnTo>
                <a:lnTo>
                  <a:pt x="2570967" y="1964433"/>
                </a:lnTo>
                <a:lnTo>
                  <a:pt x="2589881" y="1922926"/>
                </a:lnTo>
                <a:lnTo>
                  <a:pt x="2607440" y="1880701"/>
                </a:lnTo>
                <a:lnTo>
                  <a:pt x="2623616" y="1837784"/>
                </a:lnTo>
                <a:lnTo>
                  <a:pt x="2638382" y="1794204"/>
                </a:lnTo>
                <a:lnTo>
                  <a:pt x="2651711" y="1749987"/>
                </a:lnTo>
                <a:lnTo>
                  <a:pt x="2663574" y="1705161"/>
                </a:lnTo>
                <a:lnTo>
                  <a:pt x="2673945" y="1659753"/>
                </a:lnTo>
                <a:lnTo>
                  <a:pt x="2682795" y="1613791"/>
                </a:lnTo>
                <a:lnTo>
                  <a:pt x="2690098" y="1567301"/>
                </a:lnTo>
                <a:lnTo>
                  <a:pt x="2695826" y="1520311"/>
                </a:lnTo>
                <a:lnTo>
                  <a:pt x="2699951" y="1472849"/>
                </a:lnTo>
                <a:lnTo>
                  <a:pt x="2702447" y="1424941"/>
                </a:lnTo>
                <a:lnTo>
                  <a:pt x="2703285" y="1376615"/>
                </a:lnTo>
                <a:lnTo>
                  <a:pt x="2702447" y="1328286"/>
                </a:lnTo>
                <a:lnTo>
                  <a:pt x="2699951" y="1280374"/>
                </a:lnTo>
                <a:lnTo>
                  <a:pt x="2695826" y="1232909"/>
                </a:lnTo>
                <a:lnTo>
                  <a:pt x="2690098" y="1185916"/>
                </a:lnTo>
                <a:lnTo>
                  <a:pt x="2682795" y="1139424"/>
                </a:lnTo>
                <a:lnTo>
                  <a:pt x="2673945" y="1093459"/>
                </a:lnTo>
                <a:lnTo>
                  <a:pt x="2663574" y="1048049"/>
                </a:lnTo>
                <a:lnTo>
                  <a:pt x="2651711" y="1003221"/>
                </a:lnTo>
                <a:lnTo>
                  <a:pt x="2638382" y="959003"/>
                </a:lnTo>
                <a:lnTo>
                  <a:pt x="2623616" y="915421"/>
                </a:lnTo>
                <a:lnTo>
                  <a:pt x="2607440" y="872504"/>
                </a:lnTo>
                <a:lnTo>
                  <a:pt x="2589881" y="830277"/>
                </a:lnTo>
                <a:lnTo>
                  <a:pt x="2570967" y="788770"/>
                </a:lnTo>
                <a:lnTo>
                  <a:pt x="2550725" y="748008"/>
                </a:lnTo>
                <a:lnTo>
                  <a:pt x="2529183" y="708020"/>
                </a:lnTo>
                <a:lnTo>
                  <a:pt x="2506368" y="668832"/>
                </a:lnTo>
                <a:lnTo>
                  <a:pt x="2482308" y="630472"/>
                </a:lnTo>
                <a:lnTo>
                  <a:pt x="2457030" y="592967"/>
                </a:lnTo>
                <a:lnTo>
                  <a:pt x="2430561" y="556345"/>
                </a:lnTo>
                <a:lnTo>
                  <a:pt x="2402930" y="520632"/>
                </a:lnTo>
                <a:lnTo>
                  <a:pt x="2374163" y="485856"/>
                </a:lnTo>
                <a:lnTo>
                  <a:pt x="2344289" y="452044"/>
                </a:lnTo>
                <a:lnTo>
                  <a:pt x="2313334" y="419225"/>
                </a:lnTo>
                <a:lnTo>
                  <a:pt x="2281326" y="387424"/>
                </a:lnTo>
                <a:lnTo>
                  <a:pt x="2248293" y="356669"/>
                </a:lnTo>
                <a:lnTo>
                  <a:pt x="2214261" y="326988"/>
                </a:lnTo>
                <a:lnTo>
                  <a:pt x="2179260" y="298407"/>
                </a:lnTo>
                <a:lnTo>
                  <a:pt x="2143315" y="270955"/>
                </a:lnTo>
                <a:lnTo>
                  <a:pt x="2106454" y="244658"/>
                </a:lnTo>
                <a:lnTo>
                  <a:pt x="2068706" y="219543"/>
                </a:lnTo>
                <a:lnTo>
                  <a:pt x="2030097" y="195639"/>
                </a:lnTo>
                <a:lnTo>
                  <a:pt x="1990655" y="172972"/>
                </a:lnTo>
                <a:lnTo>
                  <a:pt x="1950407" y="151569"/>
                </a:lnTo>
                <a:lnTo>
                  <a:pt x="1909381" y="131459"/>
                </a:lnTo>
                <a:lnTo>
                  <a:pt x="1867604" y="112667"/>
                </a:lnTo>
                <a:lnTo>
                  <a:pt x="1825104" y="95222"/>
                </a:lnTo>
                <a:lnTo>
                  <a:pt x="1781909" y="79151"/>
                </a:lnTo>
                <a:lnTo>
                  <a:pt x="1738045" y="64481"/>
                </a:lnTo>
                <a:lnTo>
                  <a:pt x="1693541" y="51239"/>
                </a:lnTo>
                <a:lnTo>
                  <a:pt x="1648423" y="39452"/>
                </a:lnTo>
                <a:lnTo>
                  <a:pt x="1602719" y="29149"/>
                </a:lnTo>
                <a:lnTo>
                  <a:pt x="1556458" y="20356"/>
                </a:lnTo>
                <a:lnTo>
                  <a:pt x="1509665" y="13100"/>
                </a:lnTo>
                <a:lnTo>
                  <a:pt x="1462369" y="7410"/>
                </a:lnTo>
                <a:lnTo>
                  <a:pt x="1414597" y="3311"/>
                </a:lnTo>
                <a:lnTo>
                  <a:pt x="1366377" y="832"/>
                </a:lnTo>
                <a:lnTo>
                  <a:pt x="1317735" y="0"/>
                </a:lnTo>
                <a:close/>
              </a:path>
            </a:pathLst>
          </a:custGeom>
          <a:solidFill>
            <a:srgbClr val="F79223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 idx="4294967295"/>
          </p:nvPr>
        </p:nvSpPr>
        <p:spPr>
          <a:xfrm>
            <a:off x="4988194" y="3520440"/>
            <a:ext cx="720217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191260" algn="l"/>
                <a:tab pos="3442335" algn="l"/>
                <a:tab pos="4356735" algn="l"/>
                <a:tab pos="5388610" algn="l"/>
              </a:tabLst>
            </a:pPr>
            <a:r>
              <a:rPr sz="4000" spc="-140" dirty="0" smtClean="0">
                <a:solidFill>
                  <a:srgbClr val="2F9C9A"/>
                </a:solidFill>
              </a:rPr>
              <a:t>K</a:t>
            </a:r>
            <a:r>
              <a:rPr sz="4000" dirty="0" smtClean="0">
                <a:solidFill>
                  <a:srgbClr val="2F9C9A"/>
                </a:solidFill>
              </a:rPr>
              <a:t>ey</a:t>
            </a:r>
            <a:r>
              <a:rPr lang="en-US" sz="400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insights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for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the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futu</a:t>
            </a:r>
            <a:r>
              <a:rPr sz="4000" spc="-85" dirty="0" smtClean="0">
                <a:solidFill>
                  <a:srgbClr val="2F9C9A"/>
                </a:solidFill>
              </a:rPr>
              <a:t>r</a:t>
            </a:r>
            <a:r>
              <a:rPr sz="4000" dirty="0" smtClean="0">
                <a:solidFill>
                  <a:srgbClr val="2F9C9A"/>
                </a:solidFill>
              </a:rPr>
              <a:t>e</a:t>
            </a:r>
            <a:r>
              <a:rPr sz="4000" dirty="0">
                <a:solidFill>
                  <a:srgbClr val="2F9C9A"/>
                </a:solidFill>
              </a:rPr>
              <a:t>: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988194" y="4456419"/>
            <a:ext cx="9681845" cy="3517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3580" marR="5080" indent="-690880">
              <a:lnSpc>
                <a:spcPct val="102800"/>
              </a:lnSpc>
              <a:buClr>
                <a:srgbClr val="407CC9"/>
              </a:buClr>
              <a:buChar char="•"/>
              <a:tabLst>
                <a:tab pos="702945" algn="l"/>
                <a:tab pos="703580" algn="l"/>
              </a:tabLst>
            </a:pPr>
            <a:r>
              <a:rPr sz="3450" spc="-15" dirty="0">
                <a:latin typeface="Arial Regular" charset="0"/>
                <a:cs typeface="Arial Regular" charset="0"/>
              </a:rPr>
              <a:t>Population-based </a:t>
            </a:r>
            <a:r>
              <a:rPr sz="3450" spc="5" dirty="0">
                <a:latin typeface="Arial Regular" charset="0"/>
                <a:cs typeface="Arial Regular" charset="0"/>
              </a:rPr>
              <a:t>payment </a:t>
            </a:r>
            <a:r>
              <a:rPr sz="3450" dirty="0">
                <a:latin typeface="Arial Regular" charset="0"/>
                <a:cs typeface="Arial Regular" charset="0"/>
              </a:rPr>
              <a:t>is </a:t>
            </a:r>
            <a:r>
              <a:rPr sz="3450" spc="-10" dirty="0">
                <a:latin typeface="Arial Regular" charset="0"/>
                <a:cs typeface="Arial Regular" charset="0"/>
              </a:rPr>
              <a:t>likely </a:t>
            </a:r>
            <a:r>
              <a:rPr sz="3450" spc="5" dirty="0">
                <a:latin typeface="Arial Regular" charset="0"/>
                <a:cs typeface="Arial Regular" charset="0"/>
              </a:rPr>
              <a:t>to  </a:t>
            </a:r>
            <a:r>
              <a:rPr sz="3450" spc="-5" dirty="0">
                <a:latin typeface="Arial Regular" charset="0"/>
                <a:cs typeface="Arial Regular" charset="0"/>
              </a:rPr>
              <a:t>accelerate </a:t>
            </a:r>
            <a:r>
              <a:rPr sz="3450" spc="5" dirty="0">
                <a:latin typeface="Arial Regular" charset="0"/>
                <a:cs typeface="Arial Regular" charset="0"/>
              </a:rPr>
              <a:t>and may be </a:t>
            </a:r>
            <a:r>
              <a:rPr sz="3450" spc="-10" dirty="0">
                <a:latin typeface="Arial Regular" charset="0"/>
                <a:cs typeface="Arial Regular" charset="0"/>
              </a:rPr>
              <a:t>more likely </a:t>
            </a:r>
            <a:r>
              <a:rPr sz="3450" spc="5" dirty="0">
                <a:latin typeface="Arial Regular" charset="0"/>
                <a:cs typeface="Arial Regular" charset="0"/>
              </a:rPr>
              <a:t>to </a:t>
            </a:r>
            <a:r>
              <a:rPr sz="3450" dirty="0">
                <a:latin typeface="Arial Regular" charset="0"/>
                <a:cs typeface="Arial Regular" charset="0"/>
              </a:rPr>
              <a:t>expand  </a:t>
            </a:r>
            <a:r>
              <a:rPr sz="3450" spc="5" dirty="0">
                <a:latin typeface="Arial Regular" charset="0"/>
                <a:cs typeface="Arial Regular" charset="0"/>
              </a:rPr>
              <a:t>in </a:t>
            </a:r>
            <a:r>
              <a:rPr sz="3450" spc="-5" dirty="0">
                <a:latin typeface="Arial Regular" charset="0"/>
                <a:cs typeface="Arial Regular" charset="0"/>
              </a:rPr>
              <a:t>markets </a:t>
            </a:r>
            <a:r>
              <a:rPr sz="3450" dirty="0">
                <a:latin typeface="Arial Regular" charset="0"/>
                <a:cs typeface="Arial Regular" charset="0"/>
              </a:rPr>
              <a:t>dominated </a:t>
            </a:r>
            <a:r>
              <a:rPr sz="3450" spc="5" dirty="0">
                <a:latin typeface="Arial Regular" charset="0"/>
                <a:cs typeface="Arial Regular" charset="0"/>
              </a:rPr>
              <a:t>by </a:t>
            </a:r>
            <a:r>
              <a:rPr sz="3450" spc="-10" dirty="0">
                <a:latin typeface="Arial Regular" charset="0"/>
                <a:cs typeface="Arial Regular" charset="0"/>
              </a:rPr>
              <a:t>large</a:t>
            </a:r>
            <a:r>
              <a:rPr sz="3450" spc="5" dirty="0">
                <a:latin typeface="Arial Regular" charset="0"/>
                <a:cs typeface="Arial Regular" charset="0"/>
              </a:rPr>
              <a:t> </a:t>
            </a:r>
            <a:r>
              <a:rPr sz="3450" spc="-5" dirty="0">
                <a:latin typeface="Arial Regular" charset="0"/>
                <a:cs typeface="Arial Regular" charset="0"/>
              </a:rPr>
              <a:t>providers.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marR="250825" indent="-690880">
              <a:lnSpc>
                <a:spcPct val="102800"/>
              </a:lnSpc>
              <a:spcBef>
                <a:spcPts val="1480"/>
              </a:spcBef>
              <a:buClr>
                <a:srgbClr val="407CC9"/>
              </a:buClr>
              <a:buChar char="•"/>
              <a:tabLst>
                <a:tab pos="702945" algn="l"/>
                <a:tab pos="703580" algn="l"/>
              </a:tabLst>
            </a:pPr>
            <a:r>
              <a:rPr sz="3450" spc="-5" dirty="0">
                <a:latin typeface="Arial Regular" charset="0"/>
                <a:cs typeface="Arial Regular" charset="0"/>
              </a:rPr>
              <a:t>Markets that </a:t>
            </a:r>
            <a:r>
              <a:rPr sz="3450" spc="-20" dirty="0">
                <a:latin typeface="Arial Regular" charset="0"/>
                <a:cs typeface="Arial Regular" charset="0"/>
              </a:rPr>
              <a:t>are </a:t>
            </a:r>
            <a:r>
              <a:rPr sz="3450" dirty="0">
                <a:latin typeface="Arial Regular" charset="0"/>
                <a:cs typeface="Arial Regular" charset="0"/>
              </a:rPr>
              <a:t>fragmented </a:t>
            </a:r>
            <a:r>
              <a:rPr sz="3450" spc="-20" dirty="0">
                <a:latin typeface="Arial Regular" charset="0"/>
                <a:cs typeface="Arial Regular" charset="0"/>
              </a:rPr>
              <a:t>are </a:t>
            </a:r>
            <a:r>
              <a:rPr sz="3450" spc="-10" dirty="0">
                <a:latin typeface="Arial Regular" charset="0"/>
                <a:cs typeface="Arial Regular" charset="0"/>
              </a:rPr>
              <a:t>more likely  </a:t>
            </a:r>
            <a:r>
              <a:rPr sz="3450" spc="5" dirty="0">
                <a:latin typeface="Arial Regular" charset="0"/>
                <a:cs typeface="Arial Regular" charset="0"/>
              </a:rPr>
              <a:t>to see the development of episode-based  payment</a:t>
            </a:r>
            <a:r>
              <a:rPr sz="3450" spc="-75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models.</a:t>
            </a:r>
            <a:endParaRPr sz="3450" dirty="0">
              <a:latin typeface="Arial Regular" charset="0"/>
              <a:cs typeface="Arial Regular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711057" y="10283825"/>
            <a:ext cx="4396900" cy="23288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61400"/>
              </a:lnSpc>
            </a:pPr>
            <a:r>
              <a:rPr sz="2350" spc="-3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SAY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MORE THAN HALF OF  </a:t>
            </a:r>
            <a:r>
              <a:rPr sz="2350" spc="-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HOSPITAL</a:t>
            </a:r>
            <a:r>
              <a:rPr sz="2350" spc="-13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REIMBURSEMENTS 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WILL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BE </a:t>
            </a:r>
            <a:r>
              <a:rPr sz="235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POPULATION</a:t>
            </a:r>
            <a:r>
              <a:rPr sz="2350" spc="-13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BASED 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IN FIVE</a:t>
            </a:r>
            <a:r>
              <a:rPr sz="2350" spc="-12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YEARS.</a:t>
            </a:r>
            <a:endParaRPr sz="2350" dirty="0">
              <a:latin typeface="Arial Regular" charset="0"/>
              <a:cs typeface="Arial Regular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474981"/>
            <a:ext cx="5076825" cy="817244"/>
          </a:xfrm>
          <a:custGeom>
            <a:avLst/>
            <a:gdLst/>
            <a:ahLst/>
            <a:cxnLst/>
            <a:rect l="l" t="t" r="r" b="b"/>
            <a:pathLst>
              <a:path w="5076825" h="817244">
                <a:moveTo>
                  <a:pt x="0" y="816741"/>
                </a:moveTo>
                <a:lnTo>
                  <a:pt x="5076285" y="816741"/>
                </a:lnTo>
                <a:lnTo>
                  <a:pt x="5076285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07672" y="683260"/>
            <a:ext cx="3277235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5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PAYMENT</a:t>
            </a:r>
            <a:r>
              <a:rPr sz="2550" b="1" spc="6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2550" b="1" spc="114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REFORM</a:t>
            </a:r>
            <a:endParaRPr sz="255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788604" y="9631849"/>
            <a:ext cx="8315959" cy="159385"/>
          </a:xfrm>
          <a:custGeom>
            <a:avLst/>
            <a:gdLst/>
            <a:ahLst/>
            <a:cxnLst/>
            <a:rect l="l" t="t" r="r" b="b"/>
            <a:pathLst>
              <a:path w="8315959" h="159384">
                <a:moveTo>
                  <a:pt x="0" y="159098"/>
                </a:moveTo>
                <a:lnTo>
                  <a:pt x="8315495" y="159098"/>
                </a:lnTo>
                <a:lnTo>
                  <a:pt x="8315495" y="0"/>
                </a:lnTo>
                <a:lnTo>
                  <a:pt x="0" y="0"/>
                </a:lnTo>
                <a:lnTo>
                  <a:pt x="0" y="159098"/>
                </a:lnTo>
                <a:close/>
              </a:path>
            </a:pathLst>
          </a:custGeom>
          <a:solidFill>
            <a:srgbClr val="000000">
              <a:alpha val="28997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12075955" y="10516552"/>
            <a:ext cx="2023110" cy="1983105"/>
          </a:xfrm>
          <a:custGeom>
            <a:avLst/>
            <a:gdLst/>
            <a:ahLst/>
            <a:cxnLst/>
            <a:rect l="l" t="t" r="r" b="b"/>
            <a:pathLst>
              <a:path w="2023109" h="1983104">
                <a:moveTo>
                  <a:pt x="1011550" y="0"/>
                </a:moveTo>
                <a:lnTo>
                  <a:pt x="962540" y="1143"/>
                </a:lnTo>
                <a:lnTo>
                  <a:pt x="914132" y="4538"/>
                </a:lnTo>
                <a:lnTo>
                  <a:pt x="866379" y="10133"/>
                </a:lnTo>
                <a:lnTo>
                  <a:pt x="819334" y="17877"/>
                </a:lnTo>
                <a:lnTo>
                  <a:pt x="773050" y="27716"/>
                </a:lnTo>
                <a:lnTo>
                  <a:pt x="727580" y="39600"/>
                </a:lnTo>
                <a:lnTo>
                  <a:pt x="682976" y="53476"/>
                </a:lnTo>
                <a:lnTo>
                  <a:pt x="639293" y="69293"/>
                </a:lnTo>
                <a:lnTo>
                  <a:pt x="596582" y="86997"/>
                </a:lnTo>
                <a:lnTo>
                  <a:pt x="554897" y="106539"/>
                </a:lnTo>
                <a:lnTo>
                  <a:pt x="514291" y="127864"/>
                </a:lnTo>
                <a:lnTo>
                  <a:pt x="474817" y="150923"/>
                </a:lnTo>
                <a:lnTo>
                  <a:pt x="436528" y="175662"/>
                </a:lnTo>
                <a:lnTo>
                  <a:pt x="399476" y="202030"/>
                </a:lnTo>
                <a:lnTo>
                  <a:pt x="363716" y="229974"/>
                </a:lnTo>
                <a:lnTo>
                  <a:pt x="329299" y="259444"/>
                </a:lnTo>
                <a:lnTo>
                  <a:pt x="296279" y="290386"/>
                </a:lnTo>
                <a:lnTo>
                  <a:pt x="264709" y="322749"/>
                </a:lnTo>
                <a:lnTo>
                  <a:pt x="234641" y="356482"/>
                </a:lnTo>
                <a:lnTo>
                  <a:pt x="206130" y="391531"/>
                </a:lnTo>
                <a:lnTo>
                  <a:pt x="179227" y="427846"/>
                </a:lnTo>
                <a:lnTo>
                  <a:pt x="153986" y="465373"/>
                </a:lnTo>
                <a:lnTo>
                  <a:pt x="130459" y="504062"/>
                </a:lnTo>
                <a:lnTo>
                  <a:pt x="108701" y="543861"/>
                </a:lnTo>
                <a:lnTo>
                  <a:pt x="88763" y="584717"/>
                </a:lnTo>
                <a:lnTo>
                  <a:pt x="70699" y="626578"/>
                </a:lnTo>
                <a:lnTo>
                  <a:pt x="54561" y="669393"/>
                </a:lnTo>
                <a:lnTo>
                  <a:pt x="40404" y="713109"/>
                </a:lnTo>
                <a:lnTo>
                  <a:pt x="28279" y="757676"/>
                </a:lnTo>
                <a:lnTo>
                  <a:pt x="18240" y="803039"/>
                </a:lnTo>
                <a:lnTo>
                  <a:pt x="10339" y="849149"/>
                </a:lnTo>
                <a:lnTo>
                  <a:pt x="4630" y="895952"/>
                </a:lnTo>
                <a:lnTo>
                  <a:pt x="1166" y="943398"/>
                </a:lnTo>
                <a:lnTo>
                  <a:pt x="0" y="991433"/>
                </a:lnTo>
                <a:lnTo>
                  <a:pt x="1166" y="1039469"/>
                </a:lnTo>
                <a:lnTo>
                  <a:pt x="4630" y="1086914"/>
                </a:lnTo>
                <a:lnTo>
                  <a:pt x="10339" y="1133717"/>
                </a:lnTo>
                <a:lnTo>
                  <a:pt x="18240" y="1179827"/>
                </a:lnTo>
                <a:lnTo>
                  <a:pt x="28279" y="1225191"/>
                </a:lnTo>
                <a:lnTo>
                  <a:pt x="40404" y="1269757"/>
                </a:lnTo>
                <a:lnTo>
                  <a:pt x="54561" y="1313473"/>
                </a:lnTo>
                <a:lnTo>
                  <a:pt x="70699" y="1356288"/>
                </a:lnTo>
                <a:lnTo>
                  <a:pt x="88763" y="1398150"/>
                </a:lnTo>
                <a:lnTo>
                  <a:pt x="108701" y="1439005"/>
                </a:lnTo>
                <a:lnTo>
                  <a:pt x="130459" y="1478804"/>
                </a:lnTo>
                <a:lnTo>
                  <a:pt x="153986" y="1517493"/>
                </a:lnTo>
                <a:lnTo>
                  <a:pt x="179227" y="1555021"/>
                </a:lnTo>
                <a:lnTo>
                  <a:pt x="206130" y="1591335"/>
                </a:lnTo>
                <a:lnTo>
                  <a:pt x="234641" y="1626385"/>
                </a:lnTo>
                <a:lnTo>
                  <a:pt x="264709" y="1660117"/>
                </a:lnTo>
                <a:lnTo>
                  <a:pt x="296279" y="1692480"/>
                </a:lnTo>
                <a:lnTo>
                  <a:pt x="329299" y="1723423"/>
                </a:lnTo>
                <a:lnTo>
                  <a:pt x="363716" y="1752892"/>
                </a:lnTo>
                <a:lnTo>
                  <a:pt x="399476" y="1780837"/>
                </a:lnTo>
                <a:lnTo>
                  <a:pt x="436528" y="1807205"/>
                </a:lnTo>
                <a:lnTo>
                  <a:pt x="474817" y="1831944"/>
                </a:lnTo>
                <a:lnTo>
                  <a:pt x="514291" y="1855002"/>
                </a:lnTo>
                <a:lnTo>
                  <a:pt x="554897" y="1876328"/>
                </a:lnTo>
                <a:lnTo>
                  <a:pt x="596582" y="1895869"/>
                </a:lnTo>
                <a:lnTo>
                  <a:pt x="639293" y="1913574"/>
                </a:lnTo>
                <a:lnTo>
                  <a:pt x="682976" y="1929390"/>
                </a:lnTo>
                <a:lnTo>
                  <a:pt x="727580" y="1943266"/>
                </a:lnTo>
                <a:lnTo>
                  <a:pt x="773050" y="1955150"/>
                </a:lnTo>
                <a:lnTo>
                  <a:pt x="819334" y="1964990"/>
                </a:lnTo>
                <a:lnTo>
                  <a:pt x="866379" y="1972733"/>
                </a:lnTo>
                <a:lnTo>
                  <a:pt x="914132" y="1978328"/>
                </a:lnTo>
                <a:lnTo>
                  <a:pt x="962540" y="1981724"/>
                </a:lnTo>
                <a:lnTo>
                  <a:pt x="1011550" y="1982867"/>
                </a:lnTo>
                <a:lnTo>
                  <a:pt x="1060561" y="1981724"/>
                </a:lnTo>
                <a:lnTo>
                  <a:pt x="1108970" y="1978328"/>
                </a:lnTo>
                <a:lnTo>
                  <a:pt x="1156723" y="1972733"/>
                </a:lnTo>
                <a:lnTo>
                  <a:pt x="1203769" y="1964990"/>
                </a:lnTo>
                <a:lnTo>
                  <a:pt x="1250054" y="1955150"/>
                </a:lnTo>
                <a:lnTo>
                  <a:pt x="1295525" y="1943266"/>
                </a:lnTo>
                <a:lnTo>
                  <a:pt x="1340128" y="1929390"/>
                </a:lnTo>
                <a:lnTo>
                  <a:pt x="1383812" y="1913574"/>
                </a:lnTo>
                <a:lnTo>
                  <a:pt x="1426523" y="1895869"/>
                </a:lnTo>
                <a:lnTo>
                  <a:pt x="1468208" y="1876328"/>
                </a:lnTo>
                <a:lnTo>
                  <a:pt x="1508814" y="1855002"/>
                </a:lnTo>
                <a:lnTo>
                  <a:pt x="1548288" y="1831944"/>
                </a:lnTo>
                <a:lnTo>
                  <a:pt x="1586577" y="1807205"/>
                </a:lnTo>
                <a:lnTo>
                  <a:pt x="1623629" y="1780837"/>
                </a:lnTo>
                <a:lnTo>
                  <a:pt x="1659389" y="1752892"/>
                </a:lnTo>
                <a:lnTo>
                  <a:pt x="1693806" y="1723423"/>
                </a:lnTo>
                <a:lnTo>
                  <a:pt x="1726825" y="1692480"/>
                </a:lnTo>
                <a:lnTo>
                  <a:pt x="1758395" y="1660117"/>
                </a:lnTo>
                <a:lnTo>
                  <a:pt x="1788462" y="1626385"/>
                </a:lnTo>
                <a:lnTo>
                  <a:pt x="1816974" y="1591335"/>
                </a:lnTo>
                <a:lnTo>
                  <a:pt x="1843876" y="1555021"/>
                </a:lnTo>
                <a:lnTo>
                  <a:pt x="1869117" y="1517493"/>
                </a:lnTo>
                <a:lnTo>
                  <a:pt x="1892643" y="1478804"/>
                </a:lnTo>
                <a:lnTo>
                  <a:pt x="1914401" y="1439005"/>
                </a:lnTo>
                <a:lnTo>
                  <a:pt x="1934339" y="1398150"/>
                </a:lnTo>
                <a:lnTo>
                  <a:pt x="1952402" y="1356288"/>
                </a:lnTo>
                <a:lnTo>
                  <a:pt x="1968540" y="1313473"/>
                </a:lnTo>
                <a:lnTo>
                  <a:pt x="1982697" y="1269757"/>
                </a:lnTo>
                <a:lnTo>
                  <a:pt x="1994822" y="1225191"/>
                </a:lnTo>
                <a:lnTo>
                  <a:pt x="2004861" y="1179827"/>
                </a:lnTo>
                <a:lnTo>
                  <a:pt x="2012761" y="1133717"/>
                </a:lnTo>
                <a:lnTo>
                  <a:pt x="2018470" y="1086914"/>
                </a:lnTo>
                <a:lnTo>
                  <a:pt x="2021934" y="1039469"/>
                </a:lnTo>
                <a:lnTo>
                  <a:pt x="2023100" y="991433"/>
                </a:lnTo>
                <a:lnTo>
                  <a:pt x="2021934" y="943398"/>
                </a:lnTo>
                <a:lnTo>
                  <a:pt x="2018470" y="895952"/>
                </a:lnTo>
                <a:lnTo>
                  <a:pt x="2012761" y="849149"/>
                </a:lnTo>
                <a:lnTo>
                  <a:pt x="2004861" y="803039"/>
                </a:lnTo>
                <a:lnTo>
                  <a:pt x="1994822" y="757676"/>
                </a:lnTo>
                <a:lnTo>
                  <a:pt x="1982697" y="713109"/>
                </a:lnTo>
                <a:lnTo>
                  <a:pt x="1968540" y="669393"/>
                </a:lnTo>
                <a:lnTo>
                  <a:pt x="1952402" y="626578"/>
                </a:lnTo>
                <a:lnTo>
                  <a:pt x="1934339" y="584717"/>
                </a:lnTo>
                <a:lnTo>
                  <a:pt x="1914401" y="543861"/>
                </a:lnTo>
                <a:lnTo>
                  <a:pt x="1892643" y="504062"/>
                </a:lnTo>
                <a:lnTo>
                  <a:pt x="1869117" y="465373"/>
                </a:lnTo>
                <a:lnTo>
                  <a:pt x="1843876" y="427846"/>
                </a:lnTo>
                <a:lnTo>
                  <a:pt x="1816974" y="391531"/>
                </a:lnTo>
                <a:lnTo>
                  <a:pt x="1788462" y="356482"/>
                </a:lnTo>
                <a:lnTo>
                  <a:pt x="1758395" y="322749"/>
                </a:lnTo>
                <a:lnTo>
                  <a:pt x="1726825" y="290386"/>
                </a:lnTo>
                <a:lnTo>
                  <a:pt x="1693806" y="259444"/>
                </a:lnTo>
                <a:lnTo>
                  <a:pt x="1659389" y="229974"/>
                </a:lnTo>
                <a:lnTo>
                  <a:pt x="1623629" y="202030"/>
                </a:lnTo>
                <a:lnTo>
                  <a:pt x="1586577" y="175662"/>
                </a:lnTo>
                <a:lnTo>
                  <a:pt x="1548288" y="150923"/>
                </a:lnTo>
                <a:lnTo>
                  <a:pt x="1508814" y="127864"/>
                </a:lnTo>
                <a:lnTo>
                  <a:pt x="1468208" y="106539"/>
                </a:lnTo>
                <a:lnTo>
                  <a:pt x="1426523" y="86997"/>
                </a:lnTo>
                <a:lnTo>
                  <a:pt x="1383812" y="69293"/>
                </a:lnTo>
                <a:lnTo>
                  <a:pt x="1340128" y="53476"/>
                </a:lnTo>
                <a:lnTo>
                  <a:pt x="1295525" y="39600"/>
                </a:lnTo>
                <a:lnTo>
                  <a:pt x="1250054" y="27716"/>
                </a:lnTo>
                <a:lnTo>
                  <a:pt x="1203769" y="17877"/>
                </a:lnTo>
                <a:lnTo>
                  <a:pt x="1156723" y="10133"/>
                </a:lnTo>
                <a:lnTo>
                  <a:pt x="1108970" y="4538"/>
                </a:lnTo>
                <a:lnTo>
                  <a:pt x="1060561" y="1143"/>
                </a:lnTo>
                <a:lnTo>
                  <a:pt x="1011550" y="0"/>
                </a:lnTo>
                <a:close/>
              </a:path>
            </a:pathLst>
          </a:custGeom>
          <a:solidFill>
            <a:srgbClr val="FFFFFF"/>
          </a:solidFill>
          <a:effectLst>
            <a:innerShdw blurRad="63500" dist="101600" dir="16200000">
              <a:prstClr val="black">
                <a:alpha val="50000"/>
              </a:prstClr>
            </a:inn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6" name="object 12"/>
          <p:cNvSpPr/>
          <p:nvPr/>
        </p:nvSpPr>
        <p:spPr>
          <a:xfrm>
            <a:off x="11769756" y="9355455"/>
            <a:ext cx="8334375" cy="547370"/>
          </a:xfrm>
          <a:custGeom>
            <a:avLst/>
            <a:gdLst/>
            <a:ahLst/>
            <a:cxnLst/>
            <a:rect l="l" t="t" r="r" b="b"/>
            <a:pathLst>
              <a:path w="8334375" h="547370">
                <a:moveTo>
                  <a:pt x="0" y="547321"/>
                </a:moveTo>
                <a:lnTo>
                  <a:pt x="8334343" y="547321"/>
                </a:lnTo>
                <a:lnTo>
                  <a:pt x="8334343" y="0"/>
                </a:lnTo>
                <a:lnTo>
                  <a:pt x="0" y="0"/>
                </a:lnTo>
                <a:lnTo>
                  <a:pt x="0" y="547321"/>
                </a:lnTo>
                <a:close/>
              </a:path>
            </a:pathLst>
          </a:custGeom>
          <a:solidFill>
            <a:srgbClr val="878787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880850" y="9528317"/>
            <a:ext cx="7227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300" baseline="30000" dirty="0" smtClean="0">
                <a:solidFill>
                  <a:schemeClr val="bg1"/>
                </a:solidFill>
                <a:latin typeface="Arial Narrow Bold" charset="0"/>
                <a:ea typeface="Arial Narrow Bold" charset="0"/>
                <a:cs typeface="Arial Narrow Bold" charset="0"/>
              </a:rPr>
              <a:t>WHAT HEALTHCARE LEADERS PREDICT BY 2022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509504" y="10893425"/>
            <a:ext cx="1733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68</a:t>
            </a:r>
            <a:r>
              <a:rPr lang="en-US" sz="7200" b="1" spc="-3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%</a:t>
            </a:r>
            <a:endParaRPr lang="en-US" sz="7200" b="1" spc="-3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 Narrow Bold" charset="0"/>
              <a:ea typeface="Arial Narrow Bold" charset="0"/>
              <a:cs typeface="Arial Narrow Bold" charset="0"/>
            </a:endParaRPr>
          </a:p>
        </p:txBody>
      </p:sp>
      <p:sp>
        <p:nvSpPr>
          <p:cNvPr id="14" name="object 9"/>
          <p:cNvSpPr/>
          <p:nvPr/>
        </p:nvSpPr>
        <p:spPr>
          <a:xfrm>
            <a:off x="11588488" y="10044268"/>
            <a:ext cx="2884805" cy="2827979"/>
          </a:xfrm>
          <a:custGeom>
            <a:avLst/>
            <a:gdLst/>
            <a:ahLst/>
            <a:cxnLst/>
            <a:rect l="l" t="t" r="r" b="b"/>
            <a:pathLst>
              <a:path w="2884805" h="2882265">
                <a:moveTo>
                  <a:pt x="2884586" y="1441099"/>
                </a:moveTo>
                <a:lnTo>
                  <a:pt x="2883783" y="1489636"/>
                </a:lnTo>
                <a:lnTo>
                  <a:pt x="2881392" y="1537770"/>
                </a:lnTo>
                <a:lnTo>
                  <a:pt x="2877438" y="1585478"/>
                </a:lnTo>
                <a:lnTo>
                  <a:pt x="2871946" y="1632733"/>
                </a:lnTo>
                <a:lnTo>
                  <a:pt x="2864941" y="1679511"/>
                </a:lnTo>
                <a:lnTo>
                  <a:pt x="2856449" y="1725786"/>
                </a:lnTo>
                <a:lnTo>
                  <a:pt x="2846494" y="1771534"/>
                </a:lnTo>
                <a:lnTo>
                  <a:pt x="2835103" y="1816728"/>
                </a:lnTo>
                <a:lnTo>
                  <a:pt x="2822299" y="1861343"/>
                </a:lnTo>
                <a:lnTo>
                  <a:pt x="2808110" y="1905355"/>
                </a:lnTo>
                <a:lnTo>
                  <a:pt x="2792559" y="1948739"/>
                </a:lnTo>
                <a:lnTo>
                  <a:pt x="2775672" y="1991468"/>
                </a:lnTo>
                <a:lnTo>
                  <a:pt x="2757474" y="2033518"/>
                </a:lnTo>
                <a:lnTo>
                  <a:pt x="2737990" y="2074863"/>
                </a:lnTo>
                <a:lnTo>
                  <a:pt x="2717247" y="2115479"/>
                </a:lnTo>
                <a:lnTo>
                  <a:pt x="2695268" y="2155340"/>
                </a:lnTo>
                <a:lnTo>
                  <a:pt x="2672079" y="2194421"/>
                </a:lnTo>
                <a:lnTo>
                  <a:pt x="2647706" y="2232696"/>
                </a:lnTo>
                <a:lnTo>
                  <a:pt x="2622173" y="2270141"/>
                </a:lnTo>
                <a:lnTo>
                  <a:pt x="2595507" y="2306730"/>
                </a:lnTo>
                <a:lnTo>
                  <a:pt x="2567731" y="2342438"/>
                </a:lnTo>
                <a:lnTo>
                  <a:pt x="2538872" y="2377240"/>
                </a:lnTo>
                <a:lnTo>
                  <a:pt x="2508954" y="2411111"/>
                </a:lnTo>
                <a:lnTo>
                  <a:pt x="2478004" y="2444024"/>
                </a:lnTo>
                <a:lnTo>
                  <a:pt x="2446045" y="2475956"/>
                </a:lnTo>
                <a:lnTo>
                  <a:pt x="2413103" y="2506881"/>
                </a:lnTo>
                <a:lnTo>
                  <a:pt x="2379205" y="2536774"/>
                </a:lnTo>
                <a:lnTo>
                  <a:pt x="2344374" y="2565609"/>
                </a:lnTo>
                <a:lnTo>
                  <a:pt x="2308636" y="2593361"/>
                </a:lnTo>
                <a:lnTo>
                  <a:pt x="2272016" y="2620006"/>
                </a:lnTo>
                <a:lnTo>
                  <a:pt x="2234540" y="2645517"/>
                </a:lnTo>
                <a:lnTo>
                  <a:pt x="2196232" y="2669870"/>
                </a:lnTo>
                <a:lnTo>
                  <a:pt x="2157119" y="2693039"/>
                </a:lnTo>
                <a:lnTo>
                  <a:pt x="2117224" y="2714999"/>
                </a:lnTo>
                <a:lnTo>
                  <a:pt x="2076575" y="2735726"/>
                </a:lnTo>
                <a:lnTo>
                  <a:pt x="2035195" y="2755193"/>
                </a:lnTo>
                <a:lnTo>
                  <a:pt x="1993109" y="2773375"/>
                </a:lnTo>
                <a:lnTo>
                  <a:pt x="1950344" y="2790248"/>
                </a:lnTo>
                <a:lnTo>
                  <a:pt x="1906925" y="2805786"/>
                </a:lnTo>
                <a:lnTo>
                  <a:pt x="1862876" y="2819964"/>
                </a:lnTo>
                <a:lnTo>
                  <a:pt x="1818223" y="2832757"/>
                </a:lnTo>
                <a:lnTo>
                  <a:pt x="1772991" y="2844139"/>
                </a:lnTo>
                <a:lnTo>
                  <a:pt x="1727206" y="2854085"/>
                </a:lnTo>
                <a:lnTo>
                  <a:pt x="1680892" y="2862570"/>
                </a:lnTo>
                <a:lnTo>
                  <a:pt x="1634075" y="2869569"/>
                </a:lnTo>
                <a:lnTo>
                  <a:pt x="1586780" y="2875057"/>
                </a:lnTo>
                <a:lnTo>
                  <a:pt x="1539032" y="2879008"/>
                </a:lnTo>
                <a:lnTo>
                  <a:pt x="1490857" y="2881397"/>
                </a:lnTo>
                <a:lnTo>
                  <a:pt x="1442280" y="2882199"/>
                </a:lnTo>
                <a:lnTo>
                  <a:pt x="1393705" y="2881397"/>
                </a:lnTo>
                <a:lnTo>
                  <a:pt x="1345532" y="2879008"/>
                </a:lnTo>
                <a:lnTo>
                  <a:pt x="1297787" y="2875057"/>
                </a:lnTo>
                <a:lnTo>
                  <a:pt x="1250494" y="2869569"/>
                </a:lnTo>
                <a:lnTo>
                  <a:pt x="1203679" y="2862570"/>
                </a:lnTo>
                <a:lnTo>
                  <a:pt x="1157366" y="2854085"/>
                </a:lnTo>
                <a:lnTo>
                  <a:pt x="1111582" y="2844139"/>
                </a:lnTo>
                <a:lnTo>
                  <a:pt x="1066352" y="2832757"/>
                </a:lnTo>
                <a:lnTo>
                  <a:pt x="1021700" y="2819964"/>
                </a:lnTo>
                <a:lnTo>
                  <a:pt x="977653" y="2805786"/>
                </a:lnTo>
                <a:lnTo>
                  <a:pt x="934234" y="2790248"/>
                </a:lnTo>
                <a:lnTo>
                  <a:pt x="891471" y="2773375"/>
                </a:lnTo>
                <a:lnTo>
                  <a:pt x="849386" y="2755193"/>
                </a:lnTo>
                <a:lnTo>
                  <a:pt x="808007" y="2735726"/>
                </a:lnTo>
                <a:lnTo>
                  <a:pt x="767358" y="2714999"/>
                </a:lnTo>
                <a:lnTo>
                  <a:pt x="727465" y="2693039"/>
                </a:lnTo>
                <a:lnTo>
                  <a:pt x="688352" y="2669870"/>
                </a:lnTo>
                <a:lnTo>
                  <a:pt x="650045" y="2645517"/>
                </a:lnTo>
                <a:lnTo>
                  <a:pt x="612569" y="2620006"/>
                </a:lnTo>
                <a:lnTo>
                  <a:pt x="575950" y="2593361"/>
                </a:lnTo>
                <a:lnTo>
                  <a:pt x="540212" y="2565609"/>
                </a:lnTo>
                <a:lnTo>
                  <a:pt x="505382" y="2536774"/>
                </a:lnTo>
                <a:lnTo>
                  <a:pt x="471483" y="2506881"/>
                </a:lnTo>
                <a:lnTo>
                  <a:pt x="438542" y="2475956"/>
                </a:lnTo>
                <a:lnTo>
                  <a:pt x="406584" y="2444024"/>
                </a:lnTo>
                <a:lnTo>
                  <a:pt x="375633" y="2411111"/>
                </a:lnTo>
                <a:lnTo>
                  <a:pt x="345715" y="2377240"/>
                </a:lnTo>
                <a:lnTo>
                  <a:pt x="316856" y="2342438"/>
                </a:lnTo>
                <a:lnTo>
                  <a:pt x="289081" y="2306730"/>
                </a:lnTo>
                <a:lnTo>
                  <a:pt x="262414" y="2270141"/>
                </a:lnTo>
                <a:lnTo>
                  <a:pt x="236881" y="2232696"/>
                </a:lnTo>
                <a:lnTo>
                  <a:pt x="212508" y="2194421"/>
                </a:lnTo>
                <a:lnTo>
                  <a:pt x="189320" y="2155340"/>
                </a:lnTo>
                <a:lnTo>
                  <a:pt x="167341" y="2115479"/>
                </a:lnTo>
                <a:lnTo>
                  <a:pt x="146597" y="2074863"/>
                </a:lnTo>
                <a:lnTo>
                  <a:pt x="127113" y="2033518"/>
                </a:lnTo>
                <a:lnTo>
                  <a:pt x="108915" y="1991468"/>
                </a:lnTo>
                <a:lnTo>
                  <a:pt x="92028" y="1948739"/>
                </a:lnTo>
                <a:lnTo>
                  <a:pt x="76477" y="1905355"/>
                </a:lnTo>
                <a:lnTo>
                  <a:pt x="62287" y="1861343"/>
                </a:lnTo>
                <a:lnTo>
                  <a:pt x="49483" y="1816728"/>
                </a:lnTo>
                <a:lnTo>
                  <a:pt x="38092" y="1771534"/>
                </a:lnTo>
                <a:lnTo>
                  <a:pt x="28137" y="1725786"/>
                </a:lnTo>
                <a:lnTo>
                  <a:pt x="19645" y="1679511"/>
                </a:lnTo>
                <a:lnTo>
                  <a:pt x="12640" y="1632733"/>
                </a:lnTo>
                <a:lnTo>
                  <a:pt x="7148" y="1585478"/>
                </a:lnTo>
                <a:lnTo>
                  <a:pt x="3193" y="1537770"/>
                </a:lnTo>
                <a:lnTo>
                  <a:pt x="802" y="1489636"/>
                </a:lnTo>
                <a:lnTo>
                  <a:pt x="0" y="1441099"/>
                </a:lnTo>
                <a:lnTo>
                  <a:pt x="802" y="1392562"/>
                </a:lnTo>
                <a:lnTo>
                  <a:pt x="3193" y="1344428"/>
                </a:lnTo>
                <a:lnTo>
                  <a:pt x="7148" y="1296720"/>
                </a:lnTo>
                <a:lnTo>
                  <a:pt x="12640" y="1249465"/>
                </a:lnTo>
                <a:lnTo>
                  <a:pt x="19645" y="1202687"/>
                </a:lnTo>
                <a:lnTo>
                  <a:pt x="28137" y="1156412"/>
                </a:lnTo>
                <a:lnTo>
                  <a:pt x="38092" y="1110665"/>
                </a:lnTo>
                <a:lnTo>
                  <a:pt x="49483" y="1065471"/>
                </a:lnTo>
                <a:lnTo>
                  <a:pt x="62287" y="1020855"/>
                </a:lnTo>
                <a:lnTo>
                  <a:pt x="76477" y="976843"/>
                </a:lnTo>
                <a:lnTo>
                  <a:pt x="92028" y="933460"/>
                </a:lnTo>
                <a:lnTo>
                  <a:pt x="108915" y="890730"/>
                </a:lnTo>
                <a:lnTo>
                  <a:pt x="127113" y="848680"/>
                </a:lnTo>
                <a:lnTo>
                  <a:pt x="146597" y="807335"/>
                </a:lnTo>
                <a:lnTo>
                  <a:pt x="167341" y="766719"/>
                </a:lnTo>
                <a:lnTo>
                  <a:pt x="189320" y="726858"/>
                </a:lnTo>
                <a:lnTo>
                  <a:pt x="212508" y="687778"/>
                </a:lnTo>
                <a:lnTo>
                  <a:pt x="236881" y="649502"/>
                </a:lnTo>
                <a:lnTo>
                  <a:pt x="262414" y="612057"/>
                </a:lnTo>
                <a:lnTo>
                  <a:pt x="289081" y="575468"/>
                </a:lnTo>
                <a:lnTo>
                  <a:pt x="316856" y="539760"/>
                </a:lnTo>
                <a:lnTo>
                  <a:pt x="345715" y="504958"/>
                </a:lnTo>
                <a:lnTo>
                  <a:pt x="375633" y="471088"/>
                </a:lnTo>
                <a:lnTo>
                  <a:pt x="406584" y="438174"/>
                </a:lnTo>
                <a:lnTo>
                  <a:pt x="438542" y="406242"/>
                </a:lnTo>
                <a:lnTo>
                  <a:pt x="471483" y="375317"/>
                </a:lnTo>
                <a:lnTo>
                  <a:pt x="505382" y="345424"/>
                </a:lnTo>
                <a:lnTo>
                  <a:pt x="540212" y="316589"/>
                </a:lnTo>
                <a:lnTo>
                  <a:pt x="575950" y="288837"/>
                </a:lnTo>
                <a:lnTo>
                  <a:pt x="612569" y="262193"/>
                </a:lnTo>
                <a:lnTo>
                  <a:pt x="650045" y="236681"/>
                </a:lnTo>
                <a:lnTo>
                  <a:pt x="688352" y="212329"/>
                </a:lnTo>
                <a:lnTo>
                  <a:pt x="727465" y="189159"/>
                </a:lnTo>
                <a:lnTo>
                  <a:pt x="767358" y="167199"/>
                </a:lnTo>
                <a:lnTo>
                  <a:pt x="808007" y="146473"/>
                </a:lnTo>
                <a:lnTo>
                  <a:pt x="849386" y="127005"/>
                </a:lnTo>
                <a:lnTo>
                  <a:pt x="891471" y="108823"/>
                </a:lnTo>
                <a:lnTo>
                  <a:pt x="934234" y="91950"/>
                </a:lnTo>
                <a:lnTo>
                  <a:pt x="977653" y="76412"/>
                </a:lnTo>
                <a:lnTo>
                  <a:pt x="1021700" y="62234"/>
                </a:lnTo>
                <a:lnTo>
                  <a:pt x="1066352" y="49441"/>
                </a:lnTo>
                <a:lnTo>
                  <a:pt x="1111582" y="38059"/>
                </a:lnTo>
                <a:lnTo>
                  <a:pt x="1157366" y="28113"/>
                </a:lnTo>
                <a:lnTo>
                  <a:pt x="1203679" y="19628"/>
                </a:lnTo>
                <a:lnTo>
                  <a:pt x="1250494" y="12629"/>
                </a:lnTo>
                <a:lnTo>
                  <a:pt x="1297787" y="7141"/>
                </a:lnTo>
                <a:lnTo>
                  <a:pt x="1345532" y="3190"/>
                </a:lnTo>
                <a:lnTo>
                  <a:pt x="1393705" y="801"/>
                </a:lnTo>
                <a:lnTo>
                  <a:pt x="1442280" y="0"/>
                </a:lnTo>
                <a:lnTo>
                  <a:pt x="1490857" y="801"/>
                </a:lnTo>
                <a:lnTo>
                  <a:pt x="1539032" y="3190"/>
                </a:lnTo>
                <a:lnTo>
                  <a:pt x="1586780" y="7141"/>
                </a:lnTo>
                <a:lnTo>
                  <a:pt x="1634075" y="12629"/>
                </a:lnTo>
                <a:lnTo>
                  <a:pt x="1680892" y="19628"/>
                </a:lnTo>
                <a:lnTo>
                  <a:pt x="1727206" y="28113"/>
                </a:lnTo>
                <a:lnTo>
                  <a:pt x="1772991" y="38059"/>
                </a:lnTo>
                <a:lnTo>
                  <a:pt x="1818223" y="49441"/>
                </a:lnTo>
                <a:lnTo>
                  <a:pt x="1862876" y="62234"/>
                </a:lnTo>
                <a:lnTo>
                  <a:pt x="1906925" y="76412"/>
                </a:lnTo>
                <a:lnTo>
                  <a:pt x="1950344" y="91950"/>
                </a:lnTo>
                <a:lnTo>
                  <a:pt x="1993109" y="108823"/>
                </a:lnTo>
                <a:lnTo>
                  <a:pt x="2035195" y="127005"/>
                </a:lnTo>
                <a:lnTo>
                  <a:pt x="2076575" y="146473"/>
                </a:lnTo>
                <a:lnTo>
                  <a:pt x="2117224" y="167199"/>
                </a:lnTo>
                <a:lnTo>
                  <a:pt x="2157119" y="189159"/>
                </a:lnTo>
                <a:lnTo>
                  <a:pt x="2196232" y="212329"/>
                </a:lnTo>
                <a:lnTo>
                  <a:pt x="2234540" y="236681"/>
                </a:lnTo>
                <a:lnTo>
                  <a:pt x="2272016" y="262193"/>
                </a:lnTo>
                <a:lnTo>
                  <a:pt x="2308636" y="288837"/>
                </a:lnTo>
                <a:lnTo>
                  <a:pt x="2344374" y="316589"/>
                </a:lnTo>
                <a:lnTo>
                  <a:pt x="2379205" y="345424"/>
                </a:lnTo>
                <a:lnTo>
                  <a:pt x="2413103" y="375317"/>
                </a:lnTo>
                <a:lnTo>
                  <a:pt x="2446045" y="406242"/>
                </a:lnTo>
                <a:lnTo>
                  <a:pt x="2478004" y="438174"/>
                </a:lnTo>
                <a:lnTo>
                  <a:pt x="2508954" y="471088"/>
                </a:lnTo>
                <a:lnTo>
                  <a:pt x="2538872" y="504958"/>
                </a:lnTo>
                <a:lnTo>
                  <a:pt x="2567731" y="539760"/>
                </a:lnTo>
                <a:lnTo>
                  <a:pt x="2595507" y="575468"/>
                </a:lnTo>
                <a:lnTo>
                  <a:pt x="2622173" y="612057"/>
                </a:lnTo>
                <a:lnTo>
                  <a:pt x="2647706" y="649502"/>
                </a:lnTo>
                <a:lnTo>
                  <a:pt x="2672079" y="687778"/>
                </a:lnTo>
                <a:lnTo>
                  <a:pt x="2695268" y="726858"/>
                </a:lnTo>
                <a:lnTo>
                  <a:pt x="2717247" y="766719"/>
                </a:lnTo>
                <a:lnTo>
                  <a:pt x="2737990" y="807335"/>
                </a:lnTo>
                <a:lnTo>
                  <a:pt x="2757474" y="848680"/>
                </a:lnTo>
                <a:lnTo>
                  <a:pt x="2775672" y="890730"/>
                </a:lnTo>
                <a:lnTo>
                  <a:pt x="2792559" y="933460"/>
                </a:lnTo>
                <a:lnTo>
                  <a:pt x="2808110" y="976843"/>
                </a:lnTo>
                <a:lnTo>
                  <a:pt x="2822299" y="1020855"/>
                </a:lnTo>
                <a:lnTo>
                  <a:pt x="2835103" y="1065471"/>
                </a:lnTo>
                <a:lnTo>
                  <a:pt x="2846494" y="1110665"/>
                </a:lnTo>
                <a:lnTo>
                  <a:pt x="2856449" y="1156412"/>
                </a:lnTo>
                <a:lnTo>
                  <a:pt x="2864941" y="1202687"/>
                </a:lnTo>
                <a:lnTo>
                  <a:pt x="2871946" y="1249465"/>
                </a:lnTo>
                <a:lnTo>
                  <a:pt x="2877438" y="1296720"/>
                </a:lnTo>
                <a:lnTo>
                  <a:pt x="2881392" y="1344428"/>
                </a:lnTo>
                <a:lnTo>
                  <a:pt x="2883783" y="1392562"/>
                </a:lnTo>
                <a:lnTo>
                  <a:pt x="2884586" y="1441099"/>
                </a:lnTo>
                <a:close/>
              </a:path>
            </a:pathLst>
          </a:custGeom>
          <a:ln w="32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4988194" y="3518225"/>
            <a:ext cx="716915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301875" algn="l"/>
                <a:tab pos="3845560" algn="l"/>
                <a:tab pos="4554220" algn="l"/>
                <a:tab pos="6300470" algn="l"/>
              </a:tabLst>
            </a:pPr>
            <a:r>
              <a:rPr sz="4000" spc="-85" dirty="0" smtClean="0">
                <a:solidFill>
                  <a:srgbClr val="2F9C9A"/>
                </a:solidFill>
              </a:rPr>
              <a:t>L</a:t>
            </a:r>
            <a:r>
              <a:rPr sz="4000" spc="-30" dirty="0" smtClean="0">
                <a:solidFill>
                  <a:srgbClr val="2F9C9A"/>
                </a:solidFill>
              </a:rPr>
              <a:t>e</a:t>
            </a:r>
            <a:r>
              <a:rPr sz="4000" dirty="0" smtClean="0">
                <a:solidFill>
                  <a:srgbClr val="2F9C9A"/>
                </a:solidFill>
              </a:rPr>
              <a:t>aders</a:t>
            </a:r>
            <a:r>
              <a:rPr lang="en-US" sz="400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need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to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adapt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by</a:t>
            </a:r>
            <a:r>
              <a:rPr sz="4000" dirty="0">
                <a:solidFill>
                  <a:srgbClr val="2F9C9A"/>
                </a:solidFill>
              </a:rPr>
              <a:t>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988194" y="4447502"/>
            <a:ext cx="9909810" cy="33250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4820" marR="5080" indent="-452120">
              <a:lnSpc>
                <a:spcPct val="102800"/>
              </a:lnSpc>
              <a:buClr>
                <a:srgbClr val="407CC9"/>
              </a:buClr>
              <a:buChar char="•"/>
              <a:tabLst>
                <a:tab pos="464820" algn="l"/>
                <a:tab pos="465455" algn="l"/>
              </a:tabLst>
            </a:pPr>
            <a:r>
              <a:rPr sz="3450" dirty="0">
                <a:latin typeface="Arial Regular" charset="0"/>
                <a:cs typeface="Arial Regular" charset="0"/>
              </a:rPr>
              <a:t>Shifting </a:t>
            </a:r>
            <a:r>
              <a:rPr sz="3450" spc="5" dirty="0">
                <a:latin typeface="Arial Regular" charset="0"/>
                <a:cs typeface="Arial Regular" charset="0"/>
              </a:rPr>
              <a:t>their mind-set </a:t>
            </a:r>
            <a:r>
              <a:rPr sz="3450" spc="-10" dirty="0">
                <a:latin typeface="Arial Regular" charset="0"/>
                <a:cs typeface="Arial Regular" charset="0"/>
              </a:rPr>
              <a:t>from </a:t>
            </a:r>
            <a:r>
              <a:rPr sz="3450" spc="5" dirty="0">
                <a:latin typeface="Arial Regular" charset="0"/>
                <a:cs typeface="Arial Regular" charset="0"/>
              </a:rPr>
              <a:t>“hospital</a:t>
            </a:r>
            <a:r>
              <a:rPr sz="3450" spc="-65" dirty="0">
                <a:latin typeface="Arial Regular" charset="0"/>
                <a:cs typeface="Arial Regular" charset="0"/>
              </a:rPr>
              <a:t> </a:t>
            </a:r>
            <a:r>
              <a:rPr sz="3450" spc="15" dirty="0">
                <a:latin typeface="Arial Regular" charset="0"/>
                <a:cs typeface="Arial Regular" charset="0"/>
              </a:rPr>
              <a:t>manager”  </a:t>
            </a:r>
            <a:r>
              <a:rPr sz="3450" spc="5" dirty="0">
                <a:latin typeface="Arial Regular" charset="0"/>
                <a:cs typeface="Arial Regular" charset="0"/>
              </a:rPr>
              <a:t>to </a:t>
            </a:r>
            <a:r>
              <a:rPr sz="3450" dirty="0">
                <a:latin typeface="Arial Regular" charset="0"/>
                <a:cs typeface="Arial Regular" charset="0"/>
              </a:rPr>
              <a:t>“population</a:t>
            </a:r>
            <a:r>
              <a:rPr sz="3450" spc="-70" dirty="0">
                <a:latin typeface="Arial Regular" charset="0"/>
                <a:cs typeface="Arial Regular" charset="0"/>
              </a:rPr>
              <a:t> </a:t>
            </a:r>
            <a:r>
              <a:rPr sz="3450" spc="-40" dirty="0">
                <a:latin typeface="Arial Regular" charset="0"/>
                <a:cs typeface="Arial Regular" charset="0"/>
              </a:rPr>
              <a:t>manager.”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464820" indent="-452120">
              <a:lnSpc>
                <a:spcPct val="100000"/>
              </a:lnSpc>
              <a:spcBef>
                <a:spcPts val="1595"/>
              </a:spcBef>
              <a:buClr>
                <a:srgbClr val="407CC9"/>
              </a:buClr>
              <a:buChar char="•"/>
              <a:tabLst>
                <a:tab pos="464820" algn="l"/>
                <a:tab pos="465455" algn="l"/>
              </a:tabLst>
            </a:pPr>
            <a:r>
              <a:rPr sz="3450" spc="5" dirty="0">
                <a:latin typeface="Arial Regular" charset="0"/>
                <a:cs typeface="Arial Regular" charset="0"/>
              </a:rPr>
              <a:t>Changing the </a:t>
            </a:r>
            <a:r>
              <a:rPr sz="3450" spc="-5" dirty="0">
                <a:latin typeface="Arial Regular" charset="0"/>
                <a:cs typeface="Arial Regular" charset="0"/>
              </a:rPr>
              <a:t>measures </a:t>
            </a:r>
            <a:r>
              <a:rPr sz="3450" spc="5" dirty="0">
                <a:latin typeface="Arial Regular" charset="0"/>
                <a:cs typeface="Arial Regular" charset="0"/>
              </a:rPr>
              <a:t>of</a:t>
            </a:r>
            <a:r>
              <a:rPr sz="3450" spc="15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success.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464820" indent="-452120">
              <a:lnSpc>
                <a:spcPct val="100000"/>
              </a:lnSpc>
              <a:spcBef>
                <a:spcPts val="1595"/>
              </a:spcBef>
              <a:buClr>
                <a:srgbClr val="407CC9"/>
              </a:buClr>
              <a:buChar char="•"/>
              <a:tabLst>
                <a:tab pos="464820" algn="l"/>
                <a:tab pos="465455" algn="l"/>
              </a:tabLst>
            </a:pPr>
            <a:r>
              <a:rPr sz="3450" spc="5" dirty="0">
                <a:latin typeface="Arial Regular" charset="0"/>
                <a:cs typeface="Arial Regular" charset="0"/>
              </a:rPr>
              <a:t>Building new </a:t>
            </a:r>
            <a:r>
              <a:rPr sz="3450" spc="-5" dirty="0">
                <a:latin typeface="Arial Regular" charset="0"/>
                <a:cs typeface="Arial Regular" charset="0"/>
              </a:rPr>
              <a:t>data</a:t>
            </a:r>
            <a:r>
              <a:rPr sz="3450" spc="-80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capabilities</a:t>
            </a:r>
            <a:r>
              <a:rPr sz="3450" spc="5" dirty="0" smtClean="0">
                <a:latin typeface="Arial Regular" charset="0"/>
                <a:cs typeface="Arial Regular" charset="0"/>
              </a:rPr>
              <a:t>.</a:t>
            </a:r>
            <a:endParaRPr lang="en-US" sz="3450" spc="5" dirty="0" smtClean="0">
              <a:latin typeface="Arial Regular" charset="0"/>
              <a:cs typeface="Arial Regular" charset="0"/>
            </a:endParaRPr>
          </a:p>
          <a:p>
            <a:pPr marL="464820" indent="-452120">
              <a:lnSpc>
                <a:spcPct val="100000"/>
              </a:lnSpc>
              <a:spcBef>
                <a:spcPts val="1595"/>
              </a:spcBef>
              <a:buClr>
                <a:srgbClr val="407CC9"/>
              </a:buClr>
              <a:buChar char="•"/>
              <a:tabLst>
                <a:tab pos="464820" algn="l"/>
                <a:tab pos="465455" algn="l"/>
              </a:tabLst>
            </a:pPr>
            <a:r>
              <a:rPr lang="en-US" sz="3450" dirty="0">
                <a:latin typeface="Arial" charset="0"/>
                <a:ea typeface="Arial" charset="0"/>
                <a:cs typeface="Arial" charset="0"/>
              </a:rPr>
              <a:t>Expanding their continuum of care.</a:t>
            </a:r>
            <a:endParaRPr sz="345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644259" y="10109835"/>
            <a:ext cx="2251075" cy="2840990"/>
          </a:xfrm>
          <a:custGeom>
            <a:avLst/>
            <a:gdLst/>
            <a:ahLst/>
            <a:cxnLst/>
            <a:rect l="l" t="t" r="r" b="b"/>
            <a:pathLst>
              <a:path w="2251075" h="2840990">
                <a:moveTo>
                  <a:pt x="1417676" y="0"/>
                </a:moveTo>
                <a:lnTo>
                  <a:pt x="1365903" y="806"/>
                </a:lnTo>
                <a:lnTo>
                  <a:pt x="1314956" y="3231"/>
                </a:lnTo>
                <a:lnTo>
                  <a:pt x="1264802" y="7287"/>
                </a:lnTo>
                <a:lnTo>
                  <a:pt x="1215405" y="12984"/>
                </a:lnTo>
                <a:lnTo>
                  <a:pt x="1166732" y="20334"/>
                </a:lnTo>
                <a:lnTo>
                  <a:pt x="1118750" y="29347"/>
                </a:lnTo>
                <a:lnTo>
                  <a:pt x="1071423" y="40035"/>
                </a:lnTo>
                <a:lnTo>
                  <a:pt x="1024717" y="52408"/>
                </a:lnTo>
                <a:lnTo>
                  <a:pt x="978599" y="66478"/>
                </a:lnTo>
                <a:lnTo>
                  <a:pt x="933035" y="82256"/>
                </a:lnTo>
                <a:lnTo>
                  <a:pt x="887991" y="99752"/>
                </a:lnTo>
                <a:lnTo>
                  <a:pt x="843431" y="118979"/>
                </a:lnTo>
                <a:lnTo>
                  <a:pt x="799323" y="139946"/>
                </a:lnTo>
                <a:lnTo>
                  <a:pt x="755633" y="162664"/>
                </a:lnTo>
                <a:lnTo>
                  <a:pt x="712325" y="187146"/>
                </a:lnTo>
                <a:lnTo>
                  <a:pt x="669367" y="213402"/>
                </a:lnTo>
                <a:lnTo>
                  <a:pt x="626724" y="241443"/>
                </a:lnTo>
                <a:lnTo>
                  <a:pt x="584361" y="271279"/>
                </a:lnTo>
                <a:lnTo>
                  <a:pt x="546196" y="300039"/>
                </a:lnTo>
                <a:lnTo>
                  <a:pt x="509268" y="329831"/>
                </a:lnTo>
                <a:lnTo>
                  <a:pt x="473583" y="360621"/>
                </a:lnTo>
                <a:lnTo>
                  <a:pt x="439147" y="392375"/>
                </a:lnTo>
                <a:lnTo>
                  <a:pt x="405965" y="425058"/>
                </a:lnTo>
                <a:lnTo>
                  <a:pt x="374042" y="458634"/>
                </a:lnTo>
                <a:lnTo>
                  <a:pt x="343384" y="493070"/>
                </a:lnTo>
                <a:lnTo>
                  <a:pt x="313996" y="528330"/>
                </a:lnTo>
                <a:lnTo>
                  <a:pt x="285884" y="564380"/>
                </a:lnTo>
                <a:lnTo>
                  <a:pt x="259054" y="601185"/>
                </a:lnTo>
                <a:lnTo>
                  <a:pt x="233511" y="638710"/>
                </a:lnTo>
                <a:lnTo>
                  <a:pt x="209260" y="676921"/>
                </a:lnTo>
                <a:lnTo>
                  <a:pt x="186307" y="715783"/>
                </a:lnTo>
                <a:lnTo>
                  <a:pt x="164657" y="755262"/>
                </a:lnTo>
                <a:lnTo>
                  <a:pt x="144316" y="795321"/>
                </a:lnTo>
                <a:lnTo>
                  <a:pt x="125289" y="835927"/>
                </a:lnTo>
                <a:lnTo>
                  <a:pt x="107583" y="877046"/>
                </a:lnTo>
                <a:lnTo>
                  <a:pt x="91201" y="918641"/>
                </a:lnTo>
                <a:lnTo>
                  <a:pt x="76151" y="960679"/>
                </a:lnTo>
                <a:lnTo>
                  <a:pt x="62437" y="1003125"/>
                </a:lnTo>
                <a:lnTo>
                  <a:pt x="50064" y="1045944"/>
                </a:lnTo>
                <a:lnTo>
                  <a:pt x="39039" y="1089102"/>
                </a:lnTo>
                <a:lnTo>
                  <a:pt x="29367" y="1132563"/>
                </a:lnTo>
                <a:lnTo>
                  <a:pt x="21053" y="1176293"/>
                </a:lnTo>
                <a:lnTo>
                  <a:pt x="14102" y="1220257"/>
                </a:lnTo>
                <a:lnTo>
                  <a:pt x="8521" y="1264421"/>
                </a:lnTo>
                <a:lnTo>
                  <a:pt x="4315" y="1308749"/>
                </a:lnTo>
                <a:lnTo>
                  <a:pt x="1489" y="1353208"/>
                </a:lnTo>
                <a:lnTo>
                  <a:pt x="49" y="1397762"/>
                </a:lnTo>
                <a:lnTo>
                  <a:pt x="0" y="1442376"/>
                </a:lnTo>
                <a:lnTo>
                  <a:pt x="1347" y="1487016"/>
                </a:lnTo>
                <a:lnTo>
                  <a:pt x="4097" y="1531648"/>
                </a:lnTo>
                <a:lnTo>
                  <a:pt x="8254" y="1576235"/>
                </a:lnTo>
                <a:lnTo>
                  <a:pt x="13825" y="1620745"/>
                </a:lnTo>
                <a:lnTo>
                  <a:pt x="20814" y="1665141"/>
                </a:lnTo>
                <a:lnTo>
                  <a:pt x="29228" y="1709390"/>
                </a:lnTo>
                <a:lnTo>
                  <a:pt x="39071" y="1753456"/>
                </a:lnTo>
                <a:lnTo>
                  <a:pt x="50349" y="1797305"/>
                </a:lnTo>
                <a:lnTo>
                  <a:pt x="63068" y="1840902"/>
                </a:lnTo>
                <a:lnTo>
                  <a:pt x="77233" y="1884213"/>
                </a:lnTo>
                <a:lnTo>
                  <a:pt x="92850" y="1927202"/>
                </a:lnTo>
                <a:lnTo>
                  <a:pt x="109923" y="1969835"/>
                </a:lnTo>
                <a:lnTo>
                  <a:pt x="128460" y="2012077"/>
                </a:lnTo>
                <a:lnTo>
                  <a:pt x="148464" y="2053894"/>
                </a:lnTo>
                <a:lnTo>
                  <a:pt x="169942" y="2095250"/>
                </a:lnTo>
                <a:lnTo>
                  <a:pt x="192899" y="2136111"/>
                </a:lnTo>
                <a:lnTo>
                  <a:pt x="217341" y="2176443"/>
                </a:lnTo>
                <a:lnTo>
                  <a:pt x="243272" y="2216210"/>
                </a:lnTo>
                <a:lnTo>
                  <a:pt x="270700" y="2255378"/>
                </a:lnTo>
                <a:lnTo>
                  <a:pt x="299406" y="2293616"/>
                </a:lnTo>
                <a:lnTo>
                  <a:pt x="329142" y="2330614"/>
                </a:lnTo>
                <a:lnTo>
                  <a:pt x="359875" y="2366367"/>
                </a:lnTo>
                <a:lnTo>
                  <a:pt x="391569" y="2400869"/>
                </a:lnTo>
                <a:lnTo>
                  <a:pt x="424190" y="2434115"/>
                </a:lnTo>
                <a:lnTo>
                  <a:pt x="457703" y="2466099"/>
                </a:lnTo>
                <a:lnTo>
                  <a:pt x="492074" y="2496816"/>
                </a:lnTo>
                <a:lnTo>
                  <a:pt x="527267" y="2526259"/>
                </a:lnTo>
                <a:lnTo>
                  <a:pt x="563249" y="2554425"/>
                </a:lnTo>
                <a:lnTo>
                  <a:pt x="599984" y="2581307"/>
                </a:lnTo>
                <a:lnTo>
                  <a:pt x="637438" y="2606899"/>
                </a:lnTo>
                <a:lnTo>
                  <a:pt x="675576" y="2631197"/>
                </a:lnTo>
                <a:lnTo>
                  <a:pt x="714364" y="2654194"/>
                </a:lnTo>
                <a:lnTo>
                  <a:pt x="753766" y="2675885"/>
                </a:lnTo>
                <a:lnTo>
                  <a:pt x="793749" y="2696266"/>
                </a:lnTo>
                <a:lnTo>
                  <a:pt x="834277" y="2715329"/>
                </a:lnTo>
                <a:lnTo>
                  <a:pt x="875317" y="2733070"/>
                </a:lnTo>
                <a:lnTo>
                  <a:pt x="916832" y="2749483"/>
                </a:lnTo>
                <a:lnTo>
                  <a:pt x="958790" y="2764562"/>
                </a:lnTo>
                <a:lnTo>
                  <a:pt x="1001154" y="2778303"/>
                </a:lnTo>
                <a:lnTo>
                  <a:pt x="1043890" y="2790700"/>
                </a:lnTo>
                <a:lnTo>
                  <a:pt x="1086964" y="2801746"/>
                </a:lnTo>
                <a:lnTo>
                  <a:pt x="1130342" y="2811437"/>
                </a:lnTo>
                <a:lnTo>
                  <a:pt x="1173987" y="2819768"/>
                </a:lnTo>
                <a:lnTo>
                  <a:pt x="1217866" y="2826732"/>
                </a:lnTo>
                <a:lnTo>
                  <a:pt x="1261945" y="2832324"/>
                </a:lnTo>
                <a:lnTo>
                  <a:pt x="1306187" y="2836538"/>
                </a:lnTo>
                <a:lnTo>
                  <a:pt x="1350560" y="2839370"/>
                </a:lnTo>
                <a:lnTo>
                  <a:pt x="1395027" y="2840814"/>
                </a:lnTo>
                <a:lnTo>
                  <a:pt x="1439555" y="2840863"/>
                </a:lnTo>
                <a:lnTo>
                  <a:pt x="1484109" y="2839513"/>
                </a:lnTo>
                <a:lnTo>
                  <a:pt x="1528654" y="2836758"/>
                </a:lnTo>
                <a:lnTo>
                  <a:pt x="1573155" y="2832593"/>
                </a:lnTo>
                <a:lnTo>
                  <a:pt x="1617578" y="2827012"/>
                </a:lnTo>
                <a:lnTo>
                  <a:pt x="1661888" y="2820010"/>
                </a:lnTo>
                <a:lnTo>
                  <a:pt x="1706051" y="2811580"/>
                </a:lnTo>
                <a:lnTo>
                  <a:pt x="1750032" y="2801718"/>
                </a:lnTo>
                <a:lnTo>
                  <a:pt x="1793796" y="2790418"/>
                </a:lnTo>
                <a:lnTo>
                  <a:pt x="1837308" y="2777675"/>
                </a:lnTo>
                <a:lnTo>
                  <a:pt x="1880534" y="2763483"/>
                </a:lnTo>
                <a:lnTo>
                  <a:pt x="1923440" y="2747836"/>
                </a:lnTo>
                <a:lnTo>
                  <a:pt x="1965990" y="2730730"/>
                </a:lnTo>
                <a:lnTo>
                  <a:pt x="2008150" y="2712158"/>
                </a:lnTo>
                <a:lnTo>
                  <a:pt x="2049885" y="2692115"/>
                </a:lnTo>
                <a:lnTo>
                  <a:pt x="2091161" y="2670595"/>
                </a:lnTo>
                <a:lnTo>
                  <a:pt x="2131943" y="2647594"/>
                </a:lnTo>
                <a:lnTo>
                  <a:pt x="2172197" y="2623105"/>
                </a:lnTo>
                <a:lnTo>
                  <a:pt x="2211887" y="2597123"/>
                </a:lnTo>
                <a:lnTo>
                  <a:pt x="2250979" y="2569643"/>
                </a:lnTo>
                <a:lnTo>
                  <a:pt x="1417676" y="1420442"/>
                </a:lnTo>
                <a:lnTo>
                  <a:pt x="1417676" y="0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061936" y="10109835"/>
            <a:ext cx="1417955" cy="2808605"/>
          </a:xfrm>
          <a:custGeom>
            <a:avLst/>
            <a:gdLst/>
            <a:ahLst/>
            <a:cxnLst/>
            <a:rect l="l" t="t" r="r" b="b"/>
            <a:pathLst>
              <a:path w="1417955" h="2808604">
                <a:moveTo>
                  <a:pt x="0" y="0"/>
                </a:moveTo>
                <a:lnTo>
                  <a:pt x="0" y="1420442"/>
                </a:lnTo>
                <a:lnTo>
                  <a:pt x="344672" y="2808065"/>
                </a:lnTo>
                <a:lnTo>
                  <a:pt x="405079" y="2787937"/>
                </a:lnTo>
                <a:lnTo>
                  <a:pt x="463394" y="2766364"/>
                </a:lnTo>
                <a:lnTo>
                  <a:pt x="519644" y="2743401"/>
                </a:lnTo>
                <a:lnTo>
                  <a:pt x="573860" y="2719104"/>
                </a:lnTo>
                <a:lnTo>
                  <a:pt x="626071" y="2693528"/>
                </a:lnTo>
                <a:lnTo>
                  <a:pt x="676305" y="2666728"/>
                </a:lnTo>
                <a:lnTo>
                  <a:pt x="724593" y="2638758"/>
                </a:lnTo>
                <a:lnTo>
                  <a:pt x="770963" y="2609675"/>
                </a:lnTo>
                <a:lnTo>
                  <a:pt x="815446" y="2579532"/>
                </a:lnTo>
                <a:lnTo>
                  <a:pt x="858069" y="2548386"/>
                </a:lnTo>
                <a:lnTo>
                  <a:pt x="898863" y="2516291"/>
                </a:lnTo>
                <a:lnTo>
                  <a:pt x="937857" y="2483302"/>
                </a:lnTo>
                <a:lnTo>
                  <a:pt x="975080" y="2449474"/>
                </a:lnTo>
                <a:lnTo>
                  <a:pt x="1010561" y="2414863"/>
                </a:lnTo>
                <a:lnTo>
                  <a:pt x="1044329" y="2379524"/>
                </a:lnTo>
                <a:lnTo>
                  <a:pt x="1076415" y="2343511"/>
                </a:lnTo>
                <a:lnTo>
                  <a:pt x="1106847" y="2306880"/>
                </a:lnTo>
                <a:lnTo>
                  <a:pt x="1135654" y="2269685"/>
                </a:lnTo>
                <a:lnTo>
                  <a:pt x="1162867" y="2231983"/>
                </a:lnTo>
                <a:lnTo>
                  <a:pt x="1188513" y="2193828"/>
                </a:lnTo>
                <a:lnTo>
                  <a:pt x="1212623" y="2155275"/>
                </a:lnTo>
                <a:lnTo>
                  <a:pt x="1235225" y="2116379"/>
                </a:lnTo>
                <a:lnTo>
                  <a:pt x="1256350" y="2077195"/>
                </a:lnTo>
                <a:lnTo>
                  <a:pt x="1276025" y="2037779"/>
                </a:lnTo>
                <a:lnTo>
                  <a:pt x="1294282" y="1998186"/>
                </a:lnTo>
                <a:lnTo>
                  <a:pt x="1311148" y="1958470"/>
                </a:lnTo>
                <a:lnTo>
                  <a:pt x="1326653" y="1918686"/>
                </a:lnTo>
                <a:lnTo>
                  <a:pt x="1340827" y="1878891"/>
                </a:lnTo>
                <a:lnTo>
                  <a:pt x="1353699" y="1839138"/>
                </a:lnTo>
                <a:lnTo>
                  <a:pt x="1365297" y="1799483"/>
                </a:lnTo>
                <a:lnTo>
                  <a:pt x="1375652" y="1759981"/>
                </a:lnTo>
                <a:lnTo>
                  <a:pt x="1384793" y="1720687"/>
                </a:lnTo>
                <a:lnTo>
                  <a:pt x="1392748" y="1681657"/>
                </a:lnTo>
                <a:lnTo>
                  <a:pt x="1399548" y="1642945"/>
                </a:lnTo>
                <a:lnTo>
                  <a:pt x="1405221" y="1604606"/>
                </a:lnTo>
                <a:lnTo>
                  <a:pt x="1409797" y="1566696"/>
                </a:lnTo>
                <a:lnTo>
                  <a:pt x="1415775" y="1492382"/>
                </a:lnTo>
                <a:lnTo>
                  <a:pt x="1417715" y="1420442"/>
                </a:lnTo>
                <a:lnTo>
                  <a:pt x="1416927" y="1372603"/>
                </a:lnTo>
                <a:lnTo>
                  <a:pt x="1414576" y="1325159"/>
                </a:lnTo>
                <a:lnTo>
                  <a:pt x="1410689" y="1278137"/>
                </a:lnTo>
                <a:lnTo>
                  <a:pt x="1405291" y="1231560"/>
                </a:lnTo>
                <a:lnTo>
                  <a:pt x="1398405" y="1185454"/>
                </a:lnTo>
                <a:lnTo>
                  <a:pt x="1390057" y="1139843"/>
                </a:lnTo>
                <a:lnTo>
                  <a:pt x="1380272" y="1094752"/>
                </a:lnTo>
                <a:lnTo>
                  <a:pt x="1369075" y="1050207"/>
                </a:lnTo>
                <a:lnTo>
                  <a:pt x="1356490" y="1006231"/>
                </a:lnTo>
                <a:lnTo>
                  <a:pt x="1342542" y="962851"/>
                </a:lnTo>
                <a:lnTo>
                  <a:pt x="1327255" y="920090"/>
                </a:lnTo>
                <a:lnTo>
                  <a:pt x="1310656" y="877973"/>
                </a:lnTo>
                <a:lnTo>
                  <a:pt x="1292768" y="836526"/>
                </a:lnTo>
                <a:lnTo>
                  <a:pt x="1273617" y="795774"/>
                </a:lnTo>
                <a:lnTo>
                  <a:pt x="1253226" y="755740"/>
                </a:lnTo>
                <a:lnTo>
                  <a:pt x="1231622" y="716451"/>
                </a:lnTo>
                <a:lnTo>
                  <a:pt x="1208828" y="677930"/>
                </a:lnTo>
                <a:lnTo>
                  <a:pt x="1184870" y="640203"/>
                </a:lnTo>
                <a:lnTo>
                  <a:pt x="1159773" y="603295"/>
                </a:lnTo>
                <a:lnTo>
                  <a:pt x="1133560" y="567230"/>
                </a:lnTo>
                <a:lnTo>
                  <a:pt x="1106258" y="532034"/>
                </a:lnTo>
                <a:lnTo>
                  <a:pt x="1077891" y="497730"/>
                </a:lnTo>
                <a:lnTo>
                  <a:pt x="1048483" y="464345"/>
                </a:lnTo>
                <a:lnTo>
                  <a:pt x="1018059" y="431903"/>
                </a:lnTo>
                <a:lnTo>
                  <a:pt x="986645" y="400428"/>
                </a:lnTo>
                <a:lnTo>
                  <a:pt x="954265" y="369946"/>
                </a:lnTo>
                <a:lnTo>
                  <a:pt x="920944" y="340481"/>
                </a:lnTo>
                <a:lnTo>
                  <a:pt x="886707" y="312059"/>
                </a:lnTo>
                <a:lnTo>
                  <a:pt x="851578" y="284704"/>
                </a:lnTo>
                <a:lnTo>
                  <a:pt x="815583" y="258441"/>
                </a:lnTo>
                <a:lnTo>
                  <a:pt x="778745" y="233295"/>
                </a:lnTo>
                <a:lnTo>
                  <a:pt x="741091" y="209291"/>
                </a:lnTo>
                <a:lnTo>
                  <a:pt x="702644" y="186453"/>
                </a:lnTo>
                <a:lnTo>
                  <a:pt x="663430" y="164807"/>
                </a:lnTo>
                <a:lnTo>
                  <a:pt x="623474" y="144377"/>
                </a:lnTo>
                <a:lnTo>
                  <a:pt x="582799" y="125189"/>
                </a:lnTo>
                <a:lnTo>
                  <a:pt x="541432" y="107266"/>
                </a:lnTo>
                <a:lnTo>
                  <a:pt x="499396" y="90635"/>
                </a:lnTo>
                <a:lnTo>
                  <a:pt x="456717" y="75319"/>
                </a:lnTo>
                <a:lnTo>
                  <a:pt x="413419" y="61344"/>
                </a:lnTo>
                <a:lnTo>
                  <a:pt x="369528" y="48734"/>
                </a:lnTo>
                <a:lnTo>
                  <a:pt x="325068" y="37515"/>
                </a:lnTo>
                <a:lnTo>
                  <a:pt x="280063" y="27711"/>
                </a:lnTo>
                <a:lnTo>
                  <a:pt x="234539" y="19347"/>
                </a:lnTo>
                <a:lnTo>
                  <a:pt x="188521" y="12448"/>
                </a:lnTo>
                <a:lnTo>
                  <a:pt x="142033" y="7039"/>
                </a:lnTo>
                <a:lnTo>
                  <a:pt x="95101" y="3145"/>
                </a:lnTo>
                <a:lnTo>
                  <a:pt x="47748" y="790"/>
                </a:lnTo>
                <a:lnTo>
                  <a:pt x="0" y="0"/>
                </a:lnTo>
                <a:close/>
              </a:path>
            </a:pathLst>
          </a:custGeom>
          <a:solidFill>
            <a:srgbClr val="F79223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027996" y="10495915"/>
            <a:ext cx="2070100" cy="2073910"/>
          </a:xfrm>
          <a:custGeom>
            <a:avLst/>
            <a:gdLst/>
            <a:ahLst/>
            <a:cxnLst/>
            <a:rect l="l" t="t" r="r" b="b"/>
            <a:pathLst>
              <a:path w="2070100" h="2073909">
                <a:moveTo>
                  <a:pt x="1034933" y="0"/>
                </a:moveTo>
                <a:lnTo>
                  <a:pt x="986215" y="1128"/>
                </a:lnTo>
                <a:lnTo>
                  <a:pt x="938076" y="4481"/>
                </a:lnTo>
                <a:lnTo>
                  <a:pt x="890566" y="10008"/>
                </a:lnTo>
                <a:lnTo>
                  <a:pt x="843736" y="17660"/>
                </a:lnTo>
                <a:lnTo>
                  <a:pt x="797634" y="27386"/>
                </a:lnTo>
                <a:lnTo>
                  <a:pt x="752311" y="39137"/>
                </a:lnTo>
                <a:lnTo>
                  <a:pt x="707817" y="52863"/>
                </a:lnTo>
                <a:lnTo>
                  <a:pt x="664200" y="68515"/>
                </a:lnTo>
                <a:lnTo>
                  <a:pt x="621510" y="86042"/>
                </a:lnTo>
                <a:lnTo>
                  <a:pt x="579798" y="105395"/>
                </a:lnTo>
                <a:lnTo>
                  <a:pt x="539113" y="126524"/>
                </a:lnTo>
                <a:lnTo>
                  <a:pt x="499505" y="149379"/>
                </a:lnTo>
                <a:lnTo>
                  <a:pt x="461023" y="173910"/>
                </a:lnTo>
                <a:lnTo>
                  <a:pt x="423718" y="200068"/>
                </a:lnTo>
                <a:lnTo>
                  <a:pt x="387638" y="227803"/>
                </a:lnTo>
                <a:lnTo>
                  <a:pt x="352833" y="257065"/>
                </a:lnTo>
                <a:lnTo>
                  <a:pt x="319354" y="287803"/>
                </a:lnTo>
                <a:lnTo>
                  <a:pt x="287250" y="319970"/>
                </a:lnTo>
                <a:lnTo>
                  <a:pt x="256570" y="353513"/>
                </a:lnTo>
                <a:lnTo>
                  <a:pt x="227365" y="388385"/>
                </a:lnTo>
                <a:lnTo>
                  <a:pt x="199683" y="424534"/>
                </a:lnTo>
                <a:lnTo>
                  <a:pt x="173576" y="461912"/>
                </a:lnTo>
                <a:lnTo>
                  <a:pt x="149092" y="500468"/>
                </a:lnTo>
                <a:lnTo>
                  <a:pt x="126281" y="540153"/>
                </a:lnTo>
                <a:lnTo>
                  <a:pt x="105192" y="580917"/>
                </a:lnTo>
                <a:lnTo>
                  <a:pt x="85877" y="622709"/>
                </a:lnTo>
                <a:lnTo>
                  <a:pt x="68383" y="665481"/>
                </a:lnTo>
                <a:lnTo>
                  <a:pt x="52762" y="709182"/>
                </a:lnTo>
                <a:lnTo>
                  <a:pt x="39062" y="753763"/>
                </a:lnTo>
                <a:lnTo>
                  <a:pt x="27333" y="799174"/>
                </a:lnTo>
                <a:lnTo>
                  <a:pt x="17626" y="845364"/>
                </a:lnTo>
                <a:lnTo>
                  <a:pt x="9989" y="892285"/>
                </a:lnTo>
                <a:lnTo>
                  <a:pt x="4472" y="939886"/>
                </a:lnTo>
                <a:lnTo>
                  <a:pt x="1126" y="988118"/>
                </a:lnTo>
                <a:lnTo>
                  <a:pt x="0" y="1036931"/>
                </a:lnTo>
                <a:lnTo>
                  <a:pt x="1126" y="1085744"/>
                </a:lnTo>
                <a:lnTo>
                  <a:pt x="4472" y="1133976"/>
                </a:lnTo>
                <a:lnTo>
                  <a:pt x="9989" y="1181577"/>
                </a:lnTo>
                <a:lnTo>
                  <a:pt x="17626" y="1228498"/>
                </a:lnTo>
                <a:lnTo>
                  <a:pt x="27333" y="1274689"/>
                </a:lnTo>
                <a:lnTo>
                  <a:pt x="39062" y="1320100"/>
                </a:lnTo>
                <a:lnTo>
                  <a:pt x="52762" y="1364680"/>
                </a:lnTo>
                <a:lnTo>
                  <a:pt x="68383" y="1408382"/>
                </a:lnTo>
                <a:lnTo>
                  <a:pt x="85877" y="1451153"/>
                </a:lnTo>
                <a:lnTo>
                  <a:pt x="105192" y="1492946"/>
                </a:lnTo>
                <a:lnTo>
                  <a:pt x="126281" y="1533710"/>
                </a:lnTo>
                <a:lnTo>
                  <a:pt x="149092" y="1573394"/>
                </a:lnTo>
                <a:lnTo>
                  <a:pt x="173576" y="1611950"/>
                </a:lnTo>
                <a:lnTo>
                  <a:pt x="199683" y="1649328"/>
                </a:lnTo>
                <a:lnTo>
                  <a:pt x="227365" y="1685478"/>
                </a:lnTo>
                <a:lnTo>
                  <a:pt x="256570" y="1720349"/>
                </a:lnTo>
                <a:lnTo>
                  <a:pt x="287250" y="1753893"/>
                </a:lnTo>
                <a:lnTo>
                  <a:pt x="319354" y="1786059"/>
                </a:lnTo>
                <a:lnTo>
                  <a:pt x="352833" y="1816798"/>
                </a:lnTo>
                <a:lnTo>
                  <a:pt x="387638" y="1846060"/>
                </a:lnTo>
                <a:lnTo>
                  <a:pt x="423718" y="1873794"/>
                </a:lnTo>
                <a:lnTo>
                  <a:pt x="461023" y="1899952"/>
                </a:lnTo>
                <a:lnTo>
                  <a:pt x="499505" y="1924484"/>
                </a:lnTo>
                <a:lnTo>
                  <a:pt x="539113" y="1947339"/>
                </a:lnTo>
                <a:lnTo>
                  <a:pt x="579798" y="1968467"/>
                </a:lnTo>
                <a:lnTo>
                  <a:pt x="621510" y="1987820"/>
                </a:lnTo>
                <a:lnTo>
                  <a:pt x="664200" y="2005348"/>
                </a:lnTo>
                <a:lnTo>
                  <a:pt x="707817" y="2020999"/>
                </a:lnTo>
                <a:lnTo>
                  <a:pt x="752311" y="2034726"/>
                </a:lnTo>
                <a:lnTo>
                  <a:pt x="797634" y="2046477"/>
                </a:lnTo>
                <a:lnTo>
                  <a:pt x="843736" y="2056203"/>
                </a:lnTo>
                <a:lnTo>
                  <a:pt x="890566" y="2063855"/>
                </a:lnTo>
                <a:lnTo>
                  <a:pt x="938076" y="2069382"/>
                </a:lnTo>
                <a:lnTo>
                  <a:pt x="986215" y="2072734"/>
                </a:lnTo>
                <a:lnTo>
                  <a:pt x="1034933" y="2073863"/>
                </a:lnTo>
                <a:lnTo>
                  <a:pt x="1083653" y="2072734"/>
                </a:lnTo>
                <a:lnTo>
                  <a:pt x="1131793" y="2069382"/>
                </a:lnTo>
                <a:lnTo>
                  <a:pt x="1179303" y="2063855"/>
                </a:lnTo>
                <a:lnTo>
                  <a:pt x="1226135" y="2056203"/>
                </a:lnTo>
                <a:lnTo>
                  <a:pt x="1272237" y="2046477"/>
                </a:lnTo>
                <a:lnTo>
                  <a:pt x="1317561" y="2034726"/>
                </a:lnTo>
                <a:lnTo>
                  <a:pt x="1362056" y="2020999"/>
                </a:lnTo>
                <a:lnTo>
                  <a:pt x="1405674" y="2005348"/>
                </a:lnTo>
                <a:lnTo>
                  <a:pt x="1448364" y="1987820"/>
                </a:lnTo>
                <a:lnTo>
                  <a:pt x="1490076" y="1968467"/>
                </a:lnTo>
                <a:lnTo>
                  <a:pt x="1530762" y="1947339"/>
                </a:lnTo>
                <a:lnTo>
                  <a:pt x="1570371" y="1924484"/>
                </a:lnTo>
                <a:lnTo>
                  <a:pt x="1608853" y="1899952"/>
                </a:lnTo>
                <a:lnTo>
                  <a:pt x="1646159" y="1873794"/>
                </a:lnTo>
                <a:lnTo>
                  <a:pt x="1682239" y="1846060"/>
                </a:lnTo>
                <a:lnTo>
                  <a:pt x="1717044" y="1816798"/>
                </a:lnTo>
                <a:lnTo>
                  <a:pt x="1750524" y="1786059"/>
                </a:lnTo>
                <a:lnTo>
                  <a:pt x="1782628" y="1753893"/>
                </a:lnTo>
                <a:lnTo>
                  <a:pt x="1813308" y="1720349"/>
                </a:lnTo>
                <a:lnTo>
                  <a:pt x="1842514" y="1685478"/>
                </a:lnTo>
                <a:lnTo>
                  <a:pt x="1870195" y="1649328"/>
                </a:lnTo>
                <a:lnTo>
                  <a:pt x="1896303" y="1611950"/>
                </a:lnTo>
                <a:lnTo>
                  <a:pt x="1920787" y="1573394"/>
                </a:lnTo>
                <a:lnTo>
                  <a:pt x="1943598" y="1533710"/>
                </a:lnTo>
                <a:lnTo>
                  <a:pt x="1964687" y="1492946"/>
                </a:lnTo>
                <a:lnTo>
                  <a:pt x="1984002" y="1451153"/>
                </a:lnTo>
                <a:lnTo>
                  <a:pt x="2001496" y="1408382"/>
                </a:lnTo>
                <a:lnTo>
                  <a:pt x="2017118" y="1364680"/>
                </a:lnTo>
                <a:lnTo>
                  <a:pt x="2030818" y="1320100"/>
                </a:lnTo>
                <a:lnTo>
                  <a:pt x="2042546" y="1274689"/>
                </a:lnTo>
                <a:lnTo>
                  <a:pt x="2052254" y="1228498"/>
                </a:lnTo>
                <a:lnTo>
                  <a:pt x="2059891" y="1181577"/>
                </a:lnTo>
                <a:lnTo>
                  <a:pt x="2065407" y="1133976"/>
                </a:lnTo>
                <a:lnTo>
                  <a:pt x="2068753" y="1085744"/>
                </a:lnTo>
                <a:lnTo>
                  <a:pt x="2069880" y="1036931"/>
                </a:lnTo>
                <a:lnTo>
                  <a:pt x="2068753" y="988118"/>
                </a:lnTo>
                <a:lnTo>
                  <a:pt x="2065407" y="939886"/>
                </a:lnTo>
                <a:lnTo>
                  <a:pt x="2059891" y="892285"/>
                </a:lnTo>
                <a:lnTo>
                  <a:pt x="2052254" y="845364"/>
                </a:lnTo>
                <a:lnTo>
                  <a:pt x="2042546" y="799174"/>
                </a:lnTo>
                <a:lnTo>
                  <a:pt x="2030818" y="753763"/>
                </a:lnTo>
                <a:lnTo>
                  <a:pt x="2017118" y="709182"/>
                </a:lnTo>
                <a:lnTo>
                  <a:pt x="2001496" y="665481"/>
                </a:lnTo>
                <a:lnTo>
                  <a:pt x="1984002" y="622709"/>
                </a:lnTo>
                <a:lnTo>
                  <a:pt x="1964687" y="580917"/>
                </a:lnTo>
                <a:lnTo>
                  <a:pt x="1943598" y="540153"/>
                </a:lnTo>
                <a:lnTo>
                  <a:pt x="1920787" y="500468"/>
                </a:lnTo>
                <a:lnTo>
                  <a:pt x="1896303" y="461912"/>
                </a:lnTo>
                <a:lnTo>
                  <a:pt x="1870195" y="424534"/>
                </a:lnTo>
                <a:lnTo>
                  <a:pt x="1842514" y="388385"/>
                </a:lnTo>
                <a:lnTo>
                  <a:pt x="1813308" y="353513"/>
                </a:lnTo>
                <a:lnTo>
                  <a:pt x="1782628" y="319970"/>
                </a:lnTo>
                <a:lnTo>
                  <a:pt x="1750524" y="287803"/>
                </a:lnTo>
                <a:lnTo>
                  <a:pt x="1717044" y="257065"/>
                </a:lnTo>
                <a:lnTo>
                  <a:pt x="1682239" y="227803"/>
                </a:lnTo>
                <a:lnTo>
                  <a:pt x="1646159" y="200068"/>
                </a:lnTo>
                <a:lnTo>
                  <a:pt x="1608853" y="173910"/>
                </a:lnTo>
                <a:lnTo>
                  <a:pt x="1570371" y="149379"/>
                </a:lnTo>
                <a:lnTo>
                  <a:pt x="1530762" y="126524"/>
                </a:lnTo>
                <a:lnTo>
                  <a:pt x="1490076" y="105395"/>
                </a:lnTo>
                <a:lnTo>
                  <a:pt x="1448364" y="86042"/>
                </a:lnTo>
                <a:lnTo>
                  <a:pt x="1405674" y="68515"/>
                </a:lnTo>
                <a:lnTo>
                  <a:pt x="1362056" y="52863"/>
                </a:lnTo>
                <a:lnTo>
                  <a:pt x="1317561" y="39137"/>
                </a:lnTo>
                <a:lnTo>
                  <a:pt x="1272237" y="27386"/>
                </a:lnTo>
                <a:lnTo>
                  <a:pt x="1226135" y="17660"/>
                </a:lnTo>
                <a:lnTo>
                  <a:pt x="1179303" y="10008"/>
                </a:lnTo>
                <a:lnTo>
                  <a:pt x="1131793" y="4481"/>
                </a:lnTo>
                <a:lnTo>
                  <a:pt x="1083653" y="1128"/>
                </a:lnTo>
                <a:lnTo>
                  <a:pt x="10349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733905" y="10393382"/>
            <a:ext cx="4690745" cy="23288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179195">
              <a:lnSpc>
                <a:spcPct val="161400"/>
              </a:lnSpc>
            </a:pP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THINK </a:t>
            </a:r>
            <a:r>
              <a:rPr sz="2350" spc="-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HOSPITALS</a:t>
            </a:r>
            <a:r>
              <a:rPr sz="2350" spc="-9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WILL  </a:t>
            </a:r>
            <a:r>
              <a:rPr sz="235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ACQUIRE</a:t>
            </a:r>
            <a:r>
              <a:rPr sz="2350" spc="-10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15" dirty="0" smtClean="0">
                <a:solidFill>
                  <a:srgbClr val="57585B"/>
                </a:solidFill>
                <a:latin typeface="Arial Regular" charset="0"/>
                <a:cs typeface="Arial Regular" charset="0"/>
              </a:rPr>
              <a:t>ADDITIONAL</a:t>
            </a:r>
            <a:r>
              <a:rPr lang="en-US" sz="2350" dirty="0">
                <a:latin typeface="Arial Regular" charset="0"/>
                <a:cs typeface="Arial Regular" charset="0"/>
              </a:rPr>
              <a:t> </a:t>
            </a:r>
            <a:r>
              <a:rPr sz="2350" spc="-15" dirty="0" smtClean="0">
                <a:solidFill>
                  <a:srgbClr val="57585B"/>
                </a:solidFill>
                <a:latin typeface="Arial Regular" charset="0"/>
                <a:cs typeface="Arial Regular" charset="0"/>
              </a:rPr>
              <a:t>POST-ACUTE </a:t>
            </a:r>
            <a:r>
              <a:rPr sz="2350" spc="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CARE</a:t>
            </a:r>
            <a:r>
              <a:rPr sz="2350" spc="-5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PROVIDERS.</a:t>
            </a:r>
            <a:endParaRPr sz="2350" dirty="0">
              <a:latin typeface="Arial Regular" charset="0"/>
              <a:cs typeface="Arial Regular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474981"/>
            <a:ext cx="7689850" cy="817244"/>
          </a:xfrm>
          <a:custGeom>
            <a:avLst/>
            <a:gdLst/>
            <a:ahLst/>
            <a:cxnLst/>
            <a:rect l="l" t="t" r="r" b="b"/>
            <a:pathLst>
              <a:path w="7689850" h="817244">
                <a:moveTo>
                  <a:pt x="0" y="816741"/>
                </a:moveTo>
                <a:lnTo>
                  <a:pt x="7689818" y="816741"/>
                </a:lnTo>
                <a:lnTo>
                  <a:pt x="7689818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07672" y="683260"/>
            <a:ext cx="5913120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5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PAYMENT </a:t>
            </a:r>
            <a:r>
              <a:rPr sz="2550" b="1" spc="1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REFORM:</a:t>
            </a:r>
            <a:r>
              <a:rPr sz="2550" b="1" spc="25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2550" spc="95" dirty="0">
                <a:solidFill>
                  <a:srgbClr val="FF9E15"/>
                </a:solidFill>
                <a:latin typeface="Arial Regular" charset="0"/>
                <a:cs typeface="Arial Regular" charset="0"/>
              </a:rPr>
              <a:t>IMPLICATIONS</a:t>
            </a:r>
            <a:endParaRPr sz="2550" dirty="0">
              <a:latin typeface="Arial Regular" charset="0"/>
              <a:cs typeface="Arial Regular" charset="0"/>
            </a:endParaRPr>
          </a:p>
        </p:txBody>
      </p:sp>
      <p:sp>
        <p:nvSpPr>
          <p:cNvPr id="14" name="object 12"/>
          <p:cNvSpPr/>
          <p:nvPr/>
        </p:nvSpPr>
        <p:spPr>
          <a:xfrm>
            <a:off x="11769756" y="9355455"/>
            <a:ext cx="8334375" cy="547370"/>
          </a:xfrm>
          <a:custGeom>
            <a:avLst/>
            <a:gdLst/>
            <a:ahLst/>
            <a:cxnLst/>
            <a:rect l="l" t="t" r="r" b="b"/>
            <a:pathLst>
              <a:path w="8334375" h="547370">
                <a:moveTo>
                  <a:pt x="0" y="547321"/>
                </a:moveTo>
                <a:lnTo>
                  <a:pt x="8334343" y="547321"/>
                </a:lnTo>
                <a:lnTo>
                  <a:pt x="8334343" y="0"/>
                </a:lnTo>
                <a:lnTo>
                  <a:pt x="0" y="0"/>
                </a:lnTo>
                <a:lnTo>
                  <a:pt x="0" y="547321"/>
                </a:lnTo>
                <a:close/>
              </a:path>
            </a:pathLst>
          </a:custGeom>
          <a:solidFill>
            <a:srgbClr val="878787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80850" y="9528317"/>
            <a:ext cx="7227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300" baseline="30000" dirty="0" smtClean="0">
                <a:solidFill>
                  <a:schemeClr val="bg1"/>
                </a:solidFill>
                <a:latin typeface="Arial Narrow Bold" charset="0"/>
                <a:ea typeface="Arial Narrow Bold" charset="0"/>
                <a:cs typeface="Arial Narrow Bold" charset="0"/>
              </a:rPr>
              <a:t>WHAT HEALTHCARE LEADERS PREDICT BY 2022</a:t>
            </a:r>
          </a:p>
        </p:txBody>
      </p:sp>
      <p:sp>
        <p:nvSpPr>
          <p:cNvPr id="16" name="object 4"/>
          <p:cNvSpPr/>
          <p:nvPr/>
        </p:nvSpPr>
        <p:spPr>
          <a:xfrm>
            <a:off x="12027997" y="10495915"/>
            <a:ext cx="2070100" cy="2073910"/>
          </a:xfrm>
          <a:custGeom>
            <a:avLst/>
            <a:gdLst/>
            <a:ahLst/>
            <a:cxnLst/>
            <a:rect l="l" t="t" r="r" b="b"/>
            <a:pathLst>
              <a:path w="2023109" h="1983104">
                <a:moveTo>
                  <a:pt x="1011550" y="0"/>
                </a:moveTo>
                <a:lnTo>
                  <a:pt x="962540" y="1143"/>
                </a:lnTo>
                <a:lnTo>
                  <a:pt x="914132" y="4538"/>
                </a:lnTo>
                <a:lnTo>
                  <a:pt x="866379" y="10133"/>
                </a:lnTo>
                <a:lnTo>
                  <a:pt x="819334" y="17877"/>
                </a:lnTo>
                <a:lnTo>
                  <a:pt x="773050" y="27716"/>
                </a:lnTo>
                <a:lnTo>
                  <a:pt x="727580" y="39600"/>
                </a:lnTo>
                <a:lnTo>
                  <a:pt x="682976" y="53476"/>
                </a:lnTo>
                <a:lnTo>
                  <a:pt x="639293" y="69293"/>
                </a:lnTo>
                <a:lnTo>
                  <a:pt x="596582" y="86997"/>
                </a:lnTo>
                <a:lnTo>
                  <a:pt x="554897" y="106539"/>
                </a:lnTo>
                <a:lnTo>
                  <a:pt x="514291" y="127864"/>
                </a:lnTo>
                <a:lnTo>
                  <a:pt x="474817" y="150923"/>
                </a:lnTo>
                <a:lnTo>
                  <a:pt x="436528" y="175662"/>
                </a:lnTo>
                <a:lnTo>
                  <a:pt x="399476" y="202030"/>
                </a:lnTo>
                <a:lnTo>
                  <a:pt x="363716" y="229974"/>
                </a:lnTo>
                <a:lnTo>
                  <a:pt x="329299" y="259444"/>
                </a:lnTo>
                <a:lnTo>
                  <a:pt x="296279" y="290386"/>
                </a:lnTo>
                <a:lnTo>
                  <a:pt x="264709" y="322749"/>
                </a:lnTo>
                <a:lnTo>
                  <a:pt x="234641" y="356482"/>
                </a:lnTo>
                <a:lnTo>
                  <a:pt x="206130" y="391531"/>
                </a:lnTo>
                <a:lnTo>
                  <a:pt x="179227" y="427846"/>
                </a:lnTo>
                <a:lnTo>
                  <a:pt x="153986" y="465373"/>
                </a:lnTo>
                <a:lnTo>
                  <a:pt x="130459" y="504062"/>
                </a:lnTo>
                <a:lnTo>
                  <a:pt x="108701" y="543861"/>
                </a:lnTo>
                <a:lnTo>
                  <a:pt x="88763" y="584717"/>
                </a:lnTo>
                <a:lnTo>
                  <a:pt x="70699" y="626578"/>
                </a:lnTo>
                <a:lnTo>
                  <a:pt x="54561" y="669393"/>
                </a:lnTo>
                <a:lnTo>
                  <a:pt x="40404" y="713109"/>
                </a:lnTo>
                <a:lnTo>
                  <a:pt x="28279" y="757676"/>
                </a:lnTo>
                <a:lnTo>
                  <a:pt x="18240" y="803039"/>
                </a:lnTo>
                <a:lnTo>
                  <a:pt x="10339" y="849149"/>
                </a:lnTo>
                <a:lnTo>
                  <a:pt x="4630" y="895952"/>
                </a:lnTo>
                <a:lnTo>
                  <a:pt x="1166" y="943398"/>
                </a:lnTo>
                <a:lnTo>
                  <a:pt x="0" y="991433"/>
                </a:lnTo>
                <a:lnTo>
                  <a:pt x="1166" y="1039469"/>
                </a:lnTo>
                <a:lnTo>
                  <a:pt x="4630" y="1086914"/>
                </a:lnTo>
                <a:lnTo>
                  <a:pt x="10339" y="1133717"/>
                </a:lnTo>
                <a:lnTo>
                  <a:pt x="18240" y="1179827"/>
                </a:lnTo>
                <a:lnTo>
                  <a:pt x="28279" y="1225191"/>
                </a:lnTo>
                <a:lnTo>
                  <a:pt x="40404" y="1269757"/>
                </a:lnTo>
                <a:lnTo>
                  <a:pt x="54561" y="1313473"/>
                </a:lnTo>
                <a:lnTo>
                  <a:pt x="70699" y="1356288"/>
                </a:lnTo>
                <a:lnTo>
                  <a:pt x="88763" y="1398150"/>
                </a:lnTo>
                <a:lnTo>
                  <a:pt x="108701" y="1439005"/>
                </a:lnTo>
                <a:lnTo>
                  <a:pt x="130459" y="1478804"/>
                </a:lnTo>
                <a:lnTo>
                  <a:pt x="153986" y="1517493"/>
                </a:lnTo>
                <a:lnTo>
                  <a:pt x="179227" y="1555021"/>
                </a:lnTo>
                <a:lnTo>
                  <a:pt x="206130" y="1591335"/>
                </a:lnTo>
                <a:lnTo>
                  <a:pt x="234641" y="1626385"/>
                </a:lnTo>
                <a:lnTo>
                  <a:pt x="264709" y="1660117"/>
                </a:lnTo>
                <a:lnTo>
                  <a:pt x="296279" y="1692480"/>
                </a:lnTo>
                <a:lnTo>
                  <a:pt x="329299" y="1723423"/>
                </a:lnTo>
                <a:lnTo>
                  <a:pt x="363716" y="1752892"/>
                </a:lnTo>
                <a:lnTo>
                  <a:pt x="399476" y="1780837"/>
                </a:lnTo>
                <a:lnTo>
                  <a:pt x="436528" y="1807205"/>
                </a:lnTo>
                <a:lnTo>
                  <a:pt x="474817" y="1831944"/>
                </a:lnTo>
                <a:lnTo>
                  <a:pt x="514291" y="1855002"/>
                </a:lnTo>
                <a:lnTo>
                  <a:pt x="554897" y="1876328"/>
                </a:lnTo>
                <a:lnTo>
                  <a:pt x="596582" y="1895869"/>
                </a:lnTo>
                <a:lnTo>
                  <a:pt x="639293" y="1913574"/>
                </a:lnTo>
                <a:lnTo>
                  <a:pt x="682976" y="1929390"/>
                </a:lnTo>
                <a:lnTo>
                  <a:pt x="727580" y="1943266"/>
                </a:lnTo>
                <a:lnTo>
                  <a:pt x="773050" y="1955150"/>
                </a:lnTo>
                <a:lnTo>
                  <a:pt x="819334" y="1964990"/>
                </a:lnTo>
                <a:lnTo>
                  <a:pt x="866379" y="1972733"/>
                </a:lnTo>
                <a:lnTo>
                  <a:pt x="914132" y="1978328"/>
                </a:lnTo>
                <a:lnTo>
                  <a:pt x="962540" y="1981724"/>
                </a:lnTo>
                <a:lnTo>
                  <a:pt x="1011550" y="1982867"/>
                </a:lnTo>
                <a:lnTo>
                  <a:pt x="1060561" y="1981724"/>
                </a:lnTo>
                <a:lnTo>
                  <a:pt x="1108970" y="1978328"/>
                </a:lnTo>
                <a:lnTo>
                  <a:pt x="1156723" y="1972733"/>
                </a:lnTo>
                <a:lnTo>
                  <a:pt x="1203769" y="1964990"/>
                </a:lnTo>
                <a:lnTo>
                  <a:pt x="1250054" y="1955150"/>
                </a:lnTo>
                <a:lnTo>
                  <a:pt x="1295525" y="1943266"/>
                </a:lnTo>
                <a:lnTo>
                  <a:pt x="1340128" y="1929390"/>
                </a:lnTo>
                <a:lnTo>
                  <a:pt x="1383812" y="1913574"/>
                </a:lnTo>
                <a:lnTo>
                  <a:pt x="1426523" y="1895869"/>
                </a:lnTo>
                <a:lnTo>
                  <a:pt x="1468208" y="1876328"/>
                </a:lnTo>
                <a:lnTo>
                  <a:pt x="1508814" y="1855002"/>
                </a:lnTo>
                <a:lnTo>
                  <a:pt x="1548288" y="1831944"/>
                </a:lnTo>
                <a:lnTo>
                  <a:pt x="1586577" y="1807205"/>
                </a:lnTo>
                <a:lnTo>
                  <a:pt x="1623629" y="1780837"/>
                </a:lnTo>
                <a:lnTo>
                  <a:pt x="1659389" y="1752892"/>
                </a:lnTo>
                <a:lnTo>
                  <a:pt x="1693806" y="1723423"/>
                </a:lnTo>
                <a:lnTo>
                  <a:pt x="1726825" y="1692480"/>
                </a:lnTo>
                <a:lnTo>
                  <a:pt x="1758395" y="1660117"/>
                </a:lnTo>
                <a:lnTo>
                  <a:pt x="1788462" y="1626385"/>
                </a:lnTo>
                <a:lnTo>
                  <a:pt x="1816974" y="1591335"/>
                </a:lnTo>
                <a:lnTo>
                  <a:pt x="1843876" y="1555021"/>
                </a:lnTo>
                <a:lnTo>
                  <a:pt x="1869117" y="1517493"/>
                </a:lnTo>
                <a:lnTo>
                  <a:pt x="1892643" y="1478804"/>
                </a:lnTo>
                <a:lnTo>
                  <a:pt x="1914401" y="1439005"/>
                </a:lnTo>
                <a:lnTo>
                  <a:pt x="1934339" y="1398150"/>
                </a:lnTo>
                <a:lnTo>
                  <a:pt x="1952402" y="1356288"/>
                </a:lnTo>
                <a:lnTo>
                  <a:pt x="1968540" y="1313473"/>
                </a:lnTo>
                <a:lnTo>
                  <a:pt x="1982697" y="1269757"/>
                </a:lnTo>
                <a:lnTo>
                  <a:pt x="1994822" y="1225191"/>
                </a:lnTo>
                <a:lnTo>
                  <a:pt x="2004861" y="1179827"/>
                </a:lnTo>
                <a:lnTo>
                  <a:pt x="2012761" y="1133717"/>
                </a:lnTo>
                <a:lnTo>
                  <a:pt x="2018470" y="1086914"/>
                </a:lnTo>
                <a:lnTo>
                  <a:pt x="2021934" y="1039469"/>
                </a:lnTo>
                <a:lnTo>
                  <a:pt x="2023100" y="991433"/>
                </a:lnTo>
                <a:lnTo>
                  <a:pt x="2021934" y="943398"/>
                </a:lnTo>
                <a:lnTo>
                  <a:pt x="2018470" y="895952"/>
                </a:lnTo>
                <a:lnTo>
                  <a:pt x="2012761" y="849149"/>
                </a:lnTo>
                <a:lnTo>
                  <a:pt x="2004861" y="803039"/>
                </a:lnTo>
                <a:lnTo>
                  <a:pt x="1994822" y="757676"/>
                </a:lnTo>
                <a:lnTo>
                  <a:pt x="1982697" y="713109"/>
                </a:lnTo>
                <a:lnTo>
                  <a:pt x="1968540" y="669393"/>
                </a:lnTo>
                <a:lnTo>
                  <a:pt x="1952402" y="626578"/>
                </a:lnTo>
                <a:lnTo>
                  <a:pt x="1934339" y="584717"/>
                </a:lnTo>
                <a:lnTo>
                  <a:pt x="1914401" y="543861"/>
                </a:lnTo>
                <a:lnTo>
                  <a:pt x="1892643" y="504062"/>
                </a:lnTo>
                <a:lnTo>
                  <a:pt x="1869117" y="465373"/>
                </a:lnTo>
                <a:lnTo>
                  <a:pt x="1843876" y="427846"/>
                </a:lnTo>
                <a:lnTo>
                  <a:pt x="1816974" y="391531"/>
                </a:lnTo>
                <a:lnTo>
                  <a:pt x="1788462" y="356482"/>
                </a:lnTo>
                <a:lnTo>
                  <a:pt x="1758395" y="322749"/>
                </a:lnTo>
                <a:lnTo>
                  <a:pt x="1726825" y="290386"/>
                </a:lnTo>
                <a:lnTo>
                  <a:pt x="1693806" y="259444"/>
                </a:lnTo>
                <a:lnTo>
                  <a:pt x="1659389" y="229974"/>
                </a:lnTo>
                <a:lnTo>
                  <a:pt x="1623629" y="202030"/>
                </a:lnTo>
                <a:lnTo>
                  <a:pt x="1586577" y="175662"/>
                </a:lnTo>
                <a:lnTo>
                  <a:pt x="1548288" y="150923"/>
                </a:lnTo>
                <a:lnTo>
                  <a:pt x="1508814" y="127864"/>
                </a:lnTo>
                <a:lnTo>
                  <a:pt x="1468208" y="106539"/>
                </a:lnTo>
                <a:lnTo>
                  <a:pt x="1426523" y="86997"/>
                </a:lnTo>
                <a:lnTo>
                  <a:pt x="1383812" y="69293"/>
                </a:lnTo>
                <a:lnTo>
                  <a:pt x="1340128" y="53476"/>
                </a:lnTo>
                <a:lnTo>
                  <a:pt x="1295525" y="39600"/>
                </a:lnTo>
                <a:lnTo>
                  <a:pt x="1250054" y="27716"/>
                </a:lnTo>
                <a:lnTo>
                  <a:pt x="1203769" y="17877"/>
                </a:lnTo>
                <a:lnTo>
                  <a:pt x="1156723" y="10133"/>
                </a:lnTo>
                <a:lnTo>
                  <a:pt x="1108970" y="4538"/>
                </a:lnTo>
                <a:lnTo>
                  <a:pt x="1060561" y="1143"/>
                </a:lnTo>
                <a:lnTo>
                  <a:pt x="1011550" y="0"/>
                </a:lnTo>
                <a:close/>
              </a:path>
            </a:pathLst>
          </a:custGeom>
          <a:solidFill>
            <a:srgbClr val="FFFFFF"/>
          </a:solidFill>
          <a:effectLst>
            <a:innerShdw blurRad="63500" dist="101600" dir="16200000">
              <a:prstClr val="black">
                <a:alpha val="50000"/>
              </a:prstClr>
            </a:inn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490450" y="10893425"/>
            <a:ext cx="1733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46</a:t>
            </a:r>
            <a:r>
              <a:rPr lang="en-US" sz="7200" b="1" spc="-3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%</a:t>
            </a:r>
            <a:endParaRPr lang="en-US" sz="7200" b="1" spc="-3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 Narrow Bold" charset="0"/>
              <a:ea typeface="Arial Narrow Bold" charset="0"/>
              <a:cs typeface="Arial Narrow Bold" charset="0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11652250" y="10055225"/>
            <a:ext cx="2827641" cy="2882265"/>
          </a:xfrm>
          <a:custGeom>
            <a:avLst/>
            <a:gdLst/>
            <a:ahLst/>
            <a:cxnLst/>
            <a:rect l="l" t="t" r="r" b="b"/>
            <a:pathLst>
              <a:path w="2884805" h="2882265">
                <a:moveTo>
                  <a:pt x="2884586" y="1441099"/>
                </a:moveTo>
                <a:lnTo>
                  <a:pt x="2883783" y="1489636"/>
                </a:lnTo>
                <a:lnTo>
                  <a:pt x="2881392" y="1537770"/>
                </a:lnTo>
                <a:lnTo>
                  <a:pt x="2877438" y="1585478"/>
                </a:lnTo>
                <a:lnTo>
                  <a:pt x="2871946" y="1632733"/>
                </a:lnTo>
                <a:lnTo>
                  <a:pt x="2864941" y="1679511"/>
                </a:lnTo>
                <a:lnTo>
                  <a:pt x="2856449" y="1725786"/>
                </a:lnTo>
                <a:lnTo>
                  <a:pt x="2846494" y="1771534"/>
                </a:lnTo>
                <a:lnTo>
                  <a:pt x="2835103" y="1816728"/>
                </a:lnTo>
                <a:lnTo>
                  <a:pt x="2822299" y="1861343"/>
                </a:lnTo>
                <a:lnTo>
                  <a:pt x="2808110" y="1905355"/>
                </a:lnTo>
                <a:lnTo>
                  <a:pt x="2792559" y="1948739"/>
                </a:lnTo>
                <a:lnTo>
                  <a:pt x="2775672" y="1991468"/>
                </a:lnTo>
                <a:lnTo>
                  <a:pt x="2757474" y="2033518"/>
                </a:lnTo>
                <a:lnTo>
                  <a:pt x="2737990" y="2074863"/>
                </a:lnTo>
                <a:lnTo>
                  <a:pt x="2717247" y="2115479"/>
                </a:lnTo>
                <a:lnTo>
                  <a:pt x="2695268" y="2155340"/>
                </a:lnTo>
                <a:lnTo>
                  <a:pt x="2672079" y="2194421"/>
                </a:lnTo>
                <a:lnTo>
                  <a:pt x="2647706" y="2232696"/>
                </a:lnTo>
                <a:lnTo>
                  <a:pt x="2622173" y="2270141"/>
                </a:lnTo>
                <a:lnTo>
                  <a:pt x="2595507" y="2306730"/>
                </a:lnTo>
                <a:lnTo>
                  <a:pt x="2567731" y="2342438"/>
                </a:lnTo>
                <a:lnTo>
                  <a:pt x="2538872" y="2377240"/>
                </a:lnTo>
                <a:lnTo>
                  <a:pt x="2508954" y="2411111"/>
                </a:lnTo>
                <a:lnTo>
                  <a:pt x="2478004" y="2444024"/>
                </a:lnTo>
                <a:lnTo>
                  <a:pt x="2446045" y="2475956"/>
                </a:lnTo>
                <a:lnTo>
                  <a:pt x="2413103" y="2506881"/>
                </a:lnTo>
                <a:lnTo>
                  <a:pt x="2379205" y="2536774"/>
                </a:lnTo>
                <a:lnTo>
                  <a:pt x="2344374" y="2565609"/>
                </a:lnTo>
                <a:lnTo>
                  <a:pt x="2308636" y="2593361"/>
                </a:lnTo>
                <a:lnTo>
                  <a:pt x="2272016" y="2620006"/>
                </a:lnTo>
                <a:lnTo>
                  <a:pt x="2234540" y="2645517"/>
                </a:lnTo>
                <a:lnTo>
                  <a:pt x="2196232" y="2669870"/>
                </a:lnTo>
                <a:lnTo>
                  <a:pt x="2157119" y="2693039"/>
                </a:lnTo>
                <a:lnTo>
                  <a:pt x="2117224" y="2714999"/>
                </a:lnTo>
                <a:lnTo>
                  <a:pt x="2076575" y="2735726"/>
                </a:lnTo>
                <a:lnTo>
                  <a:pt x="2035195" y="2755193"/>
                </a:lnTo>
                <a:lnTo>
                  <a:pt x="1993109" y="2773375"/>
                </a:lnTo>
                <a:lnTo>
                  <a:pt x="1950344" y="2790248"/>
                </a:lnTo>
                <a:lnTo>
                  <a:pt x="1906925" y="2805786"/>
                </a:lnTo>
                <a:lnTo>
                  <a:pt x="1862876" y="2819964"/>
                </a:lnTo>
                <a:lnTo>
                  <a:pt x="1818223" y="2832757"/>
                </a:lnTo>
                <a:lnTo>
                  <a:pt x="1772991" y="2844139"/>
                </a:lnTo>
                <a:lnTo>
                  <a:pt x="1727206" y="2854085"/>
                </a:lnTo>
                <a:lnTo>
                  <a:pt x="1680892" y="2862570"/>
                </a:lnTo>
                <a:lnTo>
                  <a:pt x="1634075" y="2869569"/>
                </a:lnTo>
                <a:lnTo>
                  <a:pt x="1586780" y="2875057"/>
                </a:lnTo>
                <a:lnTo>
                  <a:pt x="1539032" y="2879008"/>
                </a:lnTo>
                <a:lnTo>
                  <a:pt x="1490857" y="2881397"/>
                </a:lnTo>
                <a:lnTo>
                  <a:pt x="1442280" y="2882199"/>
                </a:lnTo>
                <a:lnTo>
                  <a:pt x="1393705" y="2881397"/>
                </a:lnTo>
                <a:lnTo>
                  <a:pt x="1345532" y="2879008"/>
                </a:lnTo>
                <a:lnTo>
                  <a:pt x="1297787" y="2875057"/>
                </a:lnTo>
                <a:lnTo>
                  <a:pt x="1250494" y="2869569"/>
                </a:lnTo>
                <a:lnTo>
                  <a:pt x="1203679" y="2862570"/>
                </a:lnTo>
                <a:lnTo>
                  <a:pt x="1157366" y="2854085"/>
                </a:lnTo>
                <a:lnTo>
                  <a:pt x="1111582" y="2844139"/>
                </a:lnTo>
                <a:lnTo>
                  <a:pt x="1066352" y="2832757"/>
                </a:lnTo>
                <a:lnTo>
                  <a:pt x="1021700" y="2819964"/>
                </a:lnTo>
                <a:lnTo>
                  <a:pt x="977653" y="2805786"/>
                </a:lnTo>
                <a:lnTo>
                  <a:pt x="934234" y="2790248"/>
                </a:lnTo>
                <a:lnTo>
                  <a:pt x="891471" y="2773375"/>
                </a:lnTo>
                <a:lnTo>
                  <a:pt x="849386" y="2755193"/>
                </a:lnTo>
                <a:lnTo>
                  <a:pt x="808007" y="2735726"/>
                </a:lnTo>
                <a:lnTo>
                  <a:pt x="767358" y="2714999"/>
                </a:lnTo>
                <a:lnTo>
                  <a:pt x="727465" y="2693039"/>
                </a:lnTo>
                <a:lnTo>
                  <a:pt x="688352" y="2669870"/>
                </a:lnTo>
                <a:lnTo>
                  <a:pt x="650045" y="2645517"/>
                </a:lnTo>
                <a:lnTo>
                  <a:pt x="612569" y="2620006"/>
                </a:lnTo>
                <a:lnTo>
                  <a:pt x="575950" y="2593361"/>
                </a:lnTo>
                <a:lnTo>
                  <a:pt x="540212" y="2565609"/>
                </a:lnTo>
                <a:lnTo>
                  <a:pt x="505382" y="2536774"/>
                </a:lnTo>
                <a:lnTo>
                  <a:pt x="471483" y="2506881"/>
                </a:lnTo>
                <a:lnTo>
                  <a:pt x="438542" y="2475956"/>
                </a:lnTo>
                <a:lnTo>
                  <a:pt x="406584" y="2444024"/>
                </a:lnTo>
                <a:lnTo>
                  <a:pt x="375633" y="2411111"/>
                </a:lnTo>
                <a:lnTo>
                  <a:pt x="345715" y="2377240"/>
                </a:lnTo>
                <a:lnTo>
                  <a:pt x="316856" y="2342438"/>
                </a:lnTo>
                <a:lnTo>
                  <a:pt x="289081" y="2306730"/>
                </a:lnTo>
                <a:lnTo>
                  <a:pt x="262414" y="2270141"/>
                </a:lnTo>
                <a:lnTo>
                  <a:pt x="236881" y="2232696"/>
                </a:lnTo>
                <a:lnTo>
                  <a:pt x="212508" y="2194421"/>
                </a:lnTo>
                <a:lnTo>
                  <a:pt x="189320" y="2155340"/>
                </a:lnTo>
                <a:lnTo>
                  <a:pt x="167341" y="2115479"/>
                </a:lnTo>
                <a:lnTo>
                  <a:pt x="146597" y="2074863"/>
                </a:lnTo>
                <a:lnTo>
                  <a:pt x="127113" y="2033518"/>
                </a:lnTo>
                <a:lnTo>
                  <a:pt x="108915" y="1991468"/>
                </a:lnTo>
                <a:lnTo>
                  <a:pt x="92028" y="1948739"/>
                </a:lnTo>
                <a:lnTo>
                  <a:pt x="76477" y="1905355"/>
                </a:lnTo>
                <a:lnTo>
                  <a:pt x="62287" y="1861343"/>
                </a:lnTo>
                <a:lnTo>
                  <a:pt x="49483" y="1816728"/>
                </a:lnTo>
                <a:lnTo>
                  <a:pt x="38092" y="1771534"/>
                </a:lnTo>
                <a:lnTo>
                  <a:pt x="28137" y="1725786"/>
                </a:lnTo>
                <a:lnTo>
                  <a:pt x="19645" y="1679511"/>
                </a:lnTo>
                <a:lnTo>
                  <a:pt x="12640" y="1632733"/>
                </a:lnTo>
                <a:lnTo>
                  <a:pt x="7148" y="1585478"/>
                </a:lnTo>
                <a:lnTo>
                  <a:pt x="3193" y="1537770"/>
                </a:lnTo>
                <a:lnTo>
                  <a:pt x="802" y="1489636"/>
                </a:lnTo>
                <a:lnTo>
                  <a:pt x="0" y="1441099"/>
                </a:lnTo>
                <a:lnTo>
                  <a:pt x="802" y="1392562"/>
                </a:lnTo>
                <a:lnTo>
                  <a:pt x="3193" y="1344428"/>
                </a:lnTo>
                <a:lnTo>
                  <a:pt x="7148" y="1296720"/>
                </a:lnTo>
                <a:lnTo>
                  <a:pt x="12640" y="1249465"/>
                </a:lnTo>
                <a:lnTo>
                  <a:pt x="19645" y="1202687"/>
                </a:lnTo>
                <a:lnTo>
                  <a:pt x="28137" y="1156412"/>
                </a:lnTo>
                <a:lnTo>
                  <a:pt x="38092" y="1110665"/>
                </a:lnTo>
                <a:lnTo>
                  <a:pt x="49483" y="1065471"/>
                </a:lnTo>
                <a:lnTo>
                  <a:pt x="62287" y="1020855"/>
                </a:lnTo>
                <a:lnTo>
                  <a:pt x="76477" y="976843"/>
                </a:lnTo>
                <a:lnTo>
                  <a:pt x="92028" y="933460"/>
                </a:lnTo>
                <a:lnTo>
                  <a:pt x="108915" y="890730"/>
                </a:lnTo>
                <a:lnTo>
                  <a:pt x="127113" y="848680"/>
                </a:lnTo>
                <a:lnTo>
                  <a:pt x="146597" y="807335"/>
                </a:lnTo>
                <a:lnTo>
                  <a:pt x="167341" y="766719"/>
                </a:lnTo>
                <a:lnTo>
                  <a:pt x="189320" y="726858"/>
                </a:lnTo>
                <a:lnTo>
                  <a:pt x="212508" y="687778"/>
                </a:lnTo>
                <a:lnTo>
                  <a:pt x="236881" y="649502"/>
                </a:lnTo>
                <a:lnTo>
                  <a:pt x="262414" y="612057"/>
                </a:lnTo>
                <a:lnTo>
                  <a:pt x="289081" y="575468"/>
                </a:lnTo>
                <a:lnTo>
                  <a:pt x="316856" y="539760"/>
                </a:lnTo>
                <a:lnTo>
                  <a:pt x="345715" y="504958"/>
                </a:lnTo>
                <a:lnTo>
                  <a:pt x="375633" y="471088"/>
                </a:lnTo>
                <a:lnTo>
                  <a:pt x="406584" y="438174"/>
                </a:lnTo>
                <a:lnTo>
                  <a:pt x="438542" y="406242"/>
                </a:lnTo>
                <a:lnTo>
                  <a:pt x="471483" y="375317"/>
                </a:lnTo>
                <a:lnTo>
                  <a:pt x="505382" y="345424"/>
                </a:lnTo>
                <a:lnTo>
                  <a:pt x="540212" y="316589"/>
                </a:lnTo>
                <a:lnTo>
                  <a:pt x="575950" y="288837"/>
                </a:lnTo>
                <a:lnTo>
                  <a:pt x="612569" y="262193"/>
                </a:lnTo>
                <a:lnTo>
                  <a:pt x="650045" y="236681"/>
                </a:lnTo>
                <a:lnTo>
                  <a:pt x="688352" y="212329"/>
                </a:lnTo>
                <a:lnTo>
                  <a:pt x="727465" y="189159"/>
                </a:lnTo>
                <a:lnTo>
                  <a:pt x="767358" y="167199"/>
                </a:lnTo>
                <a:lnTo>
                  <a:pt x="808007" y="146473"/>
                </a:lnTo>
                <a:lnTo>
                  <a:pt x="849386" y="127005"/>
                </a:lnTo>
                <a:lnTo>
                  <a:pt x="891471" y="108823"/>
                </a:lnTo>
                <a:lnTo>
                  <a:pt x="934234" y="91950"/>
                </a:lnTo>
                <a:lnTo>
                  <a:pt x="977653" y="76412"/>
                </a:lnTo>
                <a:lnTo>
                  <a:pt x="1021700" y="62234"/>
                </a:lnTo>
                <a:lnTo>
                  <a:pt x="1066352" y="49441"/>
                </a:lnTo>
                <a:lnTo>
                  <a:pt x="1111582" y="38059"/>
                </a:lnTo>
                <a:lnTo>
                  <a:pt x="1157366" y="28113"/>
                </a:lnTo>
                <a:lnTo>
                  <a:pt x="1203679" y="19628"/>
                </a:lnTo>
                <a:lnTo>
                  <a:pt x="1250494" y="12629"/>
                </a:lnTo>
                <a:lnTo>
                  <a:pt x="1297787" y="7141"/>
                </a:lnTo>
                <a:lnTo>
                  <a:pt x="1345532" y="3190"/>
                </a:lnTo>
                <a:lnTo>
                  <a:pt x="1393705" y="801"/>
                </a:lnTo>
                <a:lnTo>
                  <a:pt x="1442280" y="0"/>
                </a:lnTo>
                <a:lnTo>
                  <a:pt x="1490857" y="801"/>
                </a:lnTo>
                <a:lnTo>
                  <a:pt x="1539032" y="3190"/>
                </a:lnTo>
                <a:lnTo>
                  <a:pt x="1586780" y="7141"/>
                </a:lnTo>
                <a:lnTo>
                  <a:pt x="1634075" y="12629"/>
                </a:lnTo>
                <a:lnTo>
                  <a:pt x="1680892" y="19628"/>
                </a:lnTo>
                <a:lnTo>
                  <a:pt x="1727206" y="28113"/>
                </a:lnTo>
                <a:lnTo>
                  <a:pt x="1772991" y="38059"/>
                </a:lnTo>
                <a:lnTo>
                  <a:pt x="1818223" y="49441"/>
                </a:lnTo>
                <a:lnTo>
                  <a:pt x="1862876" y="62234"/>
                </a:lnTo>
                <a:lnTo>
                  <a:pt x="1906925" y="76412"/>
                </a:lnTo>
                <a:lnTo>
                  <a:pt x="1950344" y="91950"/>
                </a:lnTo>
                <a:lnTo>
                  <a:pt x="1993109" y="108823"/>
                </a:lnTo>
                <a:lnTo>
                  <a:pt x="2035195" y="127005"/>
                </a:lnTo>
                <a:lnTo>
                  <a:pt x="2076575" y="146473"/>
                </a:lnTo>
                <a:lnTo>
                  <a:pt x="2117224" y="167199"/>
                </a:lnTo>
                <a:lnTo>
                  <a:pt x="2157119" y="189159"/>
                </a:lnTo>
                <a:lnTo>
                  <a:pt x="2196232" y="212329"/>
                </a:lnTo>
                <a:lnTo>
                  <a:pt x="2234540" y="236681"/>
                </a:lnTo>
                <a:lnTo>
                  <a:pt x="2272016" y="262193"/>
                </a:lnTo>
                <a:lnTo>
                  <a:pt x="2308636" y="288837"/>
                </a:lnTo>
                <a:lnTo>
                  <a:pt x="2344374" y="316589"/>
                </a:lnTo>
                <a:lnTo>
                  <a:pt x="2379205" y="345424"/>
                </a:lnTo>
                <a:lnTo>
                  <a:pt x="2413103" y="375317"/>
                </a:lnTo>
                <a:lnTo>
                  <a:pt x="2446045" y="406242"/>
                </a:lnTo>
                <a:lnTo>
                  <a:pt x="2478004" y="438174"/>
                </a:lnTo>
                <a:lnTo>
                  <a:pt x="2508954" y="471088"/>
                </a:lnTo>
                <a:lnTo>
                  <a:pt x="2538872" y="504958"/>
                </a:lnTo>
                <a:lnTo>
                  <a:pt x="2567731" y="539760"/>
                </a:lnTo>
                <a:lnTo>
                  <a:pt x="2595507" y="575468"/>
                </a:lnTo>
                <a:lnTo>
                  <a:pt x="2622173" y="612057"/>
                </a:lnTo>
                <a:lnTo>
                  <a:pt x="2647706" y="649502"/>
                </a:lnTo>
                <a:lnTo>
                  <a:pt x="2672079" y="687778"/>
                </a:lnTo>
                <a:lnTo>
                  <a:pt x="2695268" y="726858"/>
                </a:lnTo>
                <a:lnTo>
                  <a:pt x="2717247" y="766719"/>
                </a:lnTo>
                <a:lnTo>
                  <a:pt x="2737990" y="807335"/>
                </a:lnTo>
                <a:lnTo>
                  <a:pt x="2757474" y="848680"/>
                </a:lnTo>
                <a:lnTo>
                  <a:pt x="2775672" y="890730"/>
                </a:lnTo>
                <a:lnTo>
                  <a:pt x="2792559" y="933460"/>
                </a:lnTo>
                <a:lnTo>
                  <a:pt x="2808110" y="976843"/>
                </a:lnTo>
                <a:lnTo>
                  <a:pt x="2822299" y="1020855"/>
                </a:lnTo>
                <a:lnTo>
                  <a:pt x="2835103" y="1065471"/>
                </a:lnTo>
                <a:lnTo>
                  <a:pt x="2846494" y="1110665"/>
                </a:lnTo>
                <a:lnTo>
                  <a:pt x="2856449" y="1156412"/>
                </a:lnTo>
                <a:lnTo>
                  <a:pt x="2864941" y="1202687"/>
                </a:lnTo>
                <a:lnTo>
                  <a:pt x="2871946" y="1249465"/>
                </a:lnTo>
                <a:lnTo>
                  <a:pt x="2877438" y="1296720"/>
                </a:lnTo>
                <a:lnTo>
                  <a:pt x="2881392" y="1344428"/>
                </a:lnTo>
                <a:lnTo>
                  <a:pt x="2883783" y="1392562"/>
                </a:lnTo>
                <a:lnTo>
                  <a:pt x="2884586" y="1441099"/>
                </a:lnTo>
                <a:close/>
              </a:path>
            </a:pathLst>
          </a:custGeom>
          <a:ln w="32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0104100" cy="1508125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6394450" y="3812742"/>
            <a:ext cx="9868998" cy="58095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chemeClr val="tx1">
                <a:alpha val="76000"/>
              </a:scheme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345356" y="4721225"/>
            <a:ext cx="10755242" cy="58095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chemeClr val="tx1">
                <a:alpha val="76000"/>
              </a:scheme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45354" y="5635625"/>
            <a:ext cx="10565469" cy="580950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chemeClr val="tx1">
                <a:alpha val="76000"/>
              </a:scheme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45460" y="6502475"/>
            <a:ext cx="7449831" cy="580950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50800" dir="5400000" algn="ctr" rotWithShape="0">
              <a:schemeClr val="tx1">
                <a:alpha val="76000"/>
              </a:scheme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332655" y="7921625"/>
            <a:ext cx="12873990" cy="2304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300" b="1" spc="5" dirty="0">
                <a:solidFill>
                  <a:srgbClr val="FFFFFF"/>
                </a:solidFill>
                <a:latin typeface="Arial Bold" charset="0"/>
                <a:cs typeface="Arial Bold" charset="0"/>
              </a:rPr>
              <a:t>Shahram </a:t>
            </a:r>
            <a:r>
              <a:rPr sz="6300" b="1" spc="15" dirty="0">
                <a:solidFill>
                  <a:srgbClr val="FFFFFF"/>
                </a:solidFill>
                <a:latin typeface="Arial Bold" charset="0"/>
                <a:cs typeface="Arial Bold" charset="0"/>
              </a:rPr>
              <a:t>Ebadollahi,</a:t>
            </a:r>
            <a:r>
              <a:rPr sz="6300" b="1" spc="-270" dirty="0">
                <a:solidFill>
                  <a:srgbClr val="FFFFFF"/>
                </a:solidFill>
                <a:latin typeface="Arial Bold" charset="0"/>
                <a:cs typeface="Arial Bold" charset="0"/>
              </a:rPr>
              <a:t> </a:t>
            </a:r>
            <a:r>
              <a:rPr sz="6300" b="1" spc="20" dirty="0">
                <a:solidFill>
                  <a:srgbClr val="FFFFFF"/>
                </a:solidFill>
                <a:latin typeface="Arial Bold" charset="0"/>
                <a:cs typeface="Arial Bold" charset="0"/>
              </a:rPr>
              <a:t>PhD</a:t>
            </a:r>
            <a:endParaRPr sz="6300" b="1" dirty="0">
              <a:latin typeface="Arial Bold" charset="0"/>
              <a:cs typeface="Arial Bold" charset="0"/>
            </a:endParaRPr>
          </a:p>
          <a:p>
            <a:pPr marL="12700" marR="5080">
              <a:lnSpc>
                <a:spcPct val="101800"/>
              </a:lnSpc>
              <a:spcBef>
                <a:spcPts val="535"/>
              </a:spcBef>
            </a:pPr>
            <a:r>
              <a:rPr sz="4050" spc="-2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Vice </a:t>
            </a:r>
            <a:r>
              <a:rPr sz="4050" spc="-3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President </a:t>
            </a:r>
            <a:r>
              <a:rPr sz="405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of </a:t>
            </a:r>
            <a:r>
              <a:rPr sz="4050" spc="-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Innovations </a:t>
            </a:r>
            <a:r>
              <a:rPr sz="405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and Chief Science </a:t>
            </a:r>
            <a:r>
              <a:rPr sz="4050" spc="-1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Officer  </a:t>
            </a:r>
            <a:r>
              <a:rPr sz="405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IBM </a:t>
            </a:r>
            <a:r>
              <a:rPr sz="4050" spc="-3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Watson</a:t>
            </a:r>
            <a:r>
              <a:rPr sz="4050" spc="-11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 </a:t>
            </a:r>
            <a:r>
              <a:rPr sz="4050" spc="-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Health</a:t>
            </a:r>
            <a:endParaRPr sz="4050" dirty="0">
              <a:latin typeface="Arial Regular" charset="0"/>
              <a:cs typeface="Arial Regular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5205" y="0"/>
            <a:ext cx="19098894" cy="15078074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474981"/>
            <a:ext cx="5277485" cy="817244"/>
          </a:xfrm>
          <a:custGeom>
            <a:avLst/>
            <a:gdLst/>
            <a:ahLst/>
            <a:cxnLst/>
            <a:rect l="l" t="t" r="r" b="b"/>
            <a:pathLst>
              <a:path w="5277485" h="817244">
                <a:moveTo>
                  <a:pt x="0" y="816741"/>
                </a:moveTo>
                <a:lnTo>
                  <a:pt x="5277326" y="816741"/>
                </a:lnTo>
                <a:lnTo>
                  <a:pt x="5277326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07671" y="683260"/>
            <a:ext cx="3769813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BIG DATA: </a:t>
            </a:r>
            <a:r>
              <a:rPr sz="2550" dirty="0">
                <a:solidFill>
                  <a:srgbClr val="FF9E15"/>
                </a:solidFill>
                <a:latin typeface="Arial Regular" charset="0"/>
                <a:cs typeface="Arial Regular" charset="0"/>
              </a:rPr>
              <a:t>THE ISSUE</a:t>
            </a:r>
            <a:endParaRPr sz="2550" dirty="0">
              <a:latin typeface="Arial Regular" charset="0"/>
              <a:cs typeface="Arial Regular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619632" y="3040745"/>
            <a:ext cx="11484610" cy="2764790"/>
          </a:xfrm>
          <a:custGeom>
            <a:avLst/>
            <a:gdLst/>
            <a:ahLst/>
            <a:cxnLst/>
            <a:rect l="l" t="t" r="r" b="b"/>
            <a:pathLst>
              <a:path w="11484610" h="2764790">
                <a:moveTo>
                  <a:pt x="0" y="2764313"/>
                </a:moveTo>
                <a:lnTo>
                  <a:pt x="11484466" y="2764313"/>
                </a:lnTo>
                <a:lnTo>
                  <a:pt x="11484466" y="0"/>
                </a:lnTo>
                <a:lnTo>
                  <a:pt x="0" y="0"/>
                </a:lnTo>
                <a:lnTo>
                  <a:pt x="0" y="2764313"/>
                </a:lnTo>
                <a:close/>
              </a:path>
            </a:pathLst>
          </a:custGeom>
          <a:solidFill>
            <a:srgbClr val="768196">
              <a:alpha val="62000"/>
            </a:srgbClr>
          </a:solidFill>
          <a:effectLst>
            <a:outerShdw dir="5400000" algn="ctr" rotWithShape="0">
              <a:srgbClr val="000000">
                <a:alpha val="43000"/>
              </a:srgb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03252" y="3385803"/>
            <a:ext cx="9371330" cy="1928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6500"/>
              </a:lnSpc>
            </a:pPr>
            <a:r>
              <a:rPr sz="4000" spc="-2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sz="4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advent of big </a:t>
            </a:r>
            <a:r>
              <a:rPr sz="4000" spc="-1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data </a:t>
            </a:r>
            <a:r>
              <a:rPr sz="4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is </a:t>
            </a:r>
            <a:r>
              <a:rPr sz="4000" spc="-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revolutionizing  </a:t>
            </a:r>
            <a:r>
              <a:rPr sz="4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the delivery of </a:t>
            </a:r>
            <a:r>
              <a:rPr sz="4000" spc="-1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healthcare </a:t>
            </a:r>
            <a:r>
              <a:rPr sz="4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in ways  futurists only imagined a few </a:t>
            </a:r>
            <a:r>
              <a:rPr sz="4000" spc="-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years</a:t>
            </a:r>
            <a:r>
              <a:rPr sz="4000" spc="1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4000" spc="-1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ago.</a:t>
            </a:r>
            <a:endParaRPr sz="4000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0104100" cy="1507807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 idx="4294967295"/>
          </p:nvPr>
        </p:nvSpPr>
        <p:spPr>
          <a:xfrm>
            <a:off x="4988194" y="2962632"/>
            <a:ext cx="8503920" cy="1256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4850"/>
              </a:lnSpc>
              <a:tabLst>
                <a:tab pos="1711960" algn="l"/>
                <a:tab pos="3201670" algn="l"/>
                <a:tab pos="4234180" algn="l"/>
                <a:tab pos="5327015" algn="l"/>
                <a:tab pos="5778500" algn="l"/>
                <a:tab pos="7094220" algn="l"/>
              </a:tabLst>
            </a:pPr>
            <a:r>
              <a:rPr sz="4000" spc="-35" dirty="0" smtClean="0">
                <a:solidFill>
                  <a:srgbClr val="2F9C9A"/>
                </a:solidFill>
              </a:rPr>
              <a:t>Three</a:t>
            </a:r>
            <a:r>
              <a:rPr lang="en-US" sz="4000" spc="-35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developments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spc="-30" dirty="0" smtClean="0">
                <a:solidFill>
                  <a:srgbClr val="2F9C9A"/>
                </a:solidFill>
              </a:rPr>
              <a:t>are  </a:t>
            </a:r>
            <a:r>
              <a:rPr sz="4000" dirty="0" smtClean="0">
                <a:solidFill>
                  <a:srgbClr val="2F9C9A"/>
                </a:solidFill>
              </a:rPr>
              <a:t>influencing</a:t>
            </a:r>
            <a:r>
              <a:rPr lang="en-US" sz="400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the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use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of</a:t>
            </a:r>
            <a:r>
              <a:rPr sz="4000" spc="11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big</a:t>
            </a:r>
            <a:r>
              <a:rPr lang="en-US" sz="400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d</a:t>
            </a:r>
            <a:r>
              <a:rPr sz="4000" spc="-50" dirty="0" smtClean="0">
                <a:solidFill>
                  <a:srgbClr val="2F9C9A"/>
                </a:solidFill>
              </a:rPr>
              <a:t>a</a:t>
            </a:r>
            <a:r>
              <a:rPr sz="4000" dirty="0" smtClean="0">
                <a:solidFill>
                  <a:srgbClr val="2F9C9A"/>
                </a:solidFill>
              </a:rPr>
              <a:t>ta</a:t>
            </a:r>
            <a:r>
              <a:rPr sz="4000" dirty="0">
                <a:solidFill>
                  <a:srgbClr val="2F9C9A"/>
                </a:solidFill>
              </a:rPr>
              <a:t>: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6408987" y="6780194"/>
            <a:ext cx="2088514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50" spc="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Inc</a:t>
            </a:r>
            <a:r>
              <a:rPr sz="3450" spc="-6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r</a:t>
            </a:r>
            <a:r>
              <a:rPr sz="3450" spc="-2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e</a:t>
            </a:r>
            <a:r>
              <a:rPr sz="3450" spc="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asing</a:t>
            </a:r>
            <a:endParaRPr sz="3450" dirty="0">
              <a:latin typeface="Arial Regular" charset="0"/>
              <a:cs typeface="Arial Regular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408987" y="7320680"/>
            <a:ext cx="2130425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50" spc="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availability</a:t>
            </a:r>
            <a:endParaRPr sz="3450" dirty="0">
              <a:latin typeface="Arial Regular" charset="0"/>
              <a:cs typeface="Arial Regular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408987" y="7861166"/>
            <a:ext cx="225425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50" spc="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of </a:t>
            </a:r>
            <a:r>
              <a:rPr sz="3450" spc="-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data </a:t>
            </a:r>
            <a:r>
              <a:rPr sz="3450" spc="-1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at</a:t>
            </a:r>
            <a:r>
              <a:rPr sz="3450" spc="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 a</a:t>
            </a:r>
            <a:endParaRPr sz="3450" dirty="0">
              <a:latin typeface="Arial Regular" charset="0"/>
              <a:cs typeface="Arial Regular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408987" y="8401653"/>
            <a:ext cx="2287905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50" spc="-1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large</a:t>
            </a:r>
            <a:r>
              <a:rPr sz="3450" spc="-8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scale.</a:t>
            </a:r>
            <a:endParaRPr sz="3450" dirty="0">
              <a:latin typeface="Arial Regular" charset="0"/>
              <a:cs typeface="Arial Regular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722616" y="10843119"/>
            <a:ext cx="2803525" cy="2788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800"/>
              </a:lnSpc>
            </a:pPr>
            <a:r>
              <a:rPr sz="3450" spc="-5" dirty="0">
                <a:latin typeface="Arial Regular" charset="0"/>
                <a:cs typeface="Arial Regular" charset="0"/>
              </a:rPr>
              <a:t>Increased  </a:t>
            </a:r>
            <a:r>
              <a:rPr sz="3450" spc="5" dirty="0">
                <a:latin typeface="Arial Regular" charset="0"/>
                <a:cs typeface="Arial Regular" charset="0"/>
              </a:rPr>
              <a:t>sophistic</a:t>
            </a:r>
            <a:r>
              <a:rPr sz="3450" spc="-30" dirty="0">
                <a:latin typeface="Arial Regular" charset="0"/>
                <a:cs typeface="Arial Regular" charset="0"/>
              </a:rPr>
              <a:t>a</a:t>
            </a:r>
            <a:r>
              <a:rPr sz="3450" dirty="0">
                <a:latin typeface="Arial Regular" charset="0"/>
                <a:cs typeface="Arial Regular" charset="0"/>
              </a:rPr>
              <a:t>tion  </a:t>
            </a:r>
            <a:r>
              <a:rPr sz="3450" spc="5" dirty="0">
                <a:latin typeface="Arial Regular" charset="0"/>
                <a:cs typeface="Arial Regular" charset="0"/>
              </a:rPr>
              <a:t>of analytics  and cognitive  technologies.</a:t>
            </a:r>
            <a:endParaRPr sz="3450" dirty="0">
              <a:latin typeface="Arial Regular" charset="0"/>
              <a:cs typeface="Arial Regular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138975" y="7873951"/>
            <a:ext cx="6385560" cy="16404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800"/>
              </a:lnSpc>
            </a:pPr>
            <a:r>
              <a:rPr sz="3450" spc="-15" dirty="0">
                <a:latin typeface="Arial Regular" charset="0"/>
                <a:cs typeface="Arial Regular" charset="0"/>
              </a:rPr>
              <a:t>The </a:t>
            </a:r>
            <a:r>
              <a:rPr sz="3450" spc="5" dirty="0">
                <a:latin typeface="Arial Regular" charset="0"/>
                <a:cs typeface="Arial Regular" charset="0"/>
              </a:rPr>
              <a:t>scaling-up of computer  systems and adoption of </a:t>
            </a:r>
            <a:r>
              <a:rPr sz="3450" spc="-5" dirty="0">
                <a:latin typeface="Arial Regular" charset="0"/>
                <a:cs typeface="Arial Regular" charset="0"/>
              </a:rPr>
              <a:t>secure  </a:t>
            </a:r>
            <a:r>
              <a:rPr sz="3450" spc="5" dirty="0">
                <a:latin typeface="Arial Regular" charset="0"/>
                <a:cs typeface="Arial Regular" charset="0"/>
              </a:rPr>
              <a:t>cloud computing</a:t>
            </a:r>
            <a:r>
              <a:rPr sz="3450" spc="-65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technologies.</a:t>
            </a:r>
            <a:endParaRPr sz="3450" dirty="0">
              <a:latin typeface="Arial Regular" charset="0"/>
              <a:cs typeface="Arial Regular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0" y="474981"/>
            <a:ext cx="3505835" cy="817244"/>
          </a:xfrm>
          <a:custGeom>
            <a:avLst/>
            <a:gdLst/>
            <a:ahLst/>
            <a:cxnLst/>
            <a:rect l="l" t="t" r="r" b="b"/>
            <a:pathLst>
              <a:path w="3505835" h="817244">
                <a:moveTo>
                  <a:pt x="0" y="816741"/>
                </a:moveTo>
                <a:lnTo>
                  <a:pt x="3505652" y="816741"/>
                </a:lnTo>
                <a:lnTo>
                  <a:pt x="3505652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07672" y="683260"/>
            <a:ext cx="1643380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7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BIG</a:t>
            </a:r>
            <a:r>
              <a:rPr sz="2550" b="1" spc="13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2550" b="1" spc="-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DATA</a:t>
            </a:r>
            <a:endParaRPr sz="2550" b="1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5033645" y="2931071"/>
            <a:ext cx="12181205" cy="1256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4850"/>
              </a:lnSpc>
              <a:tabLst>
                <a:tab pos="838835" algn="l"/>
                <a:tab pos="2093595" algn="l"/>
                <a:tab pos="3851910" algn="l"/>
                <a:tab pos="8356600" algn="l"/>
                <a:tab pos="9461500" algn="l"/>
              </a:tabLst>
            </a:pPr>
            <a:r>
              <a:rPr sz="4000" dirty="0">
                <a:solidFill>
                  <a:srgbClr val="2F9C9A"/>
                </a:solidFill>
              </a:rPr>
              <a:t>As	</a:t>
            </a:r>
            <a:r>
              <a:rPr sz="4000" dirty="0" smtClean="0">
                <a:solidFill>
                  <a:srgbClr val="2F9C9A"/>
                </a:solidFill>
              </a:rPr>
              <a:t>h</a:t>
            </a:r>
            <a:r>
              <a:rPr sz="4000" spc="-30" dirty="0" smtClean="0">
                <a:solidFill>
                  <a:srgbClr val="2F9C9A"/>
                </a:solidFill>
              </a:rPr>
              <a:t>e</a:t>
            </a:r>
            <a:r>
              <a:rPr sz="4000" dirty="0" smtClean="0">
                <a:solidFill>
                  <a:srgbClr val="2F9C9A"/>
                </a:solidFill>
              </a:rPr>
              <a:t>althca</a:t>
            </a:r>
            <a:r>
              <a:rPr sz="4000" spc="-85" dirty="0" smtClean="0">
                <a:solidFill>
                  <a:srgbClr val="2F9C9A"/>
                </a:solidFill>
              </a:rPr>
              <a:t>r</a:t>
            </a:r>
            <a:r>
              <a:rPr sz="4000" dirty="0" smtClean="0">
                <a:solidFill>
                  <a:srgbClr val="2F9C9A"/>
                </a:solidFill>
              </a:rPr>
              <a:t>e</a:t>
            </a:r>
            <a:r>
              <a:rPr lang="en-US" sz="400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evolves</a:t>
            </a:r>
            <a:r>
              <a:rPr sz="4000" dirty="0">
                <a:solidFill>
                  <a:srgbClr val="2F9C9A"/>
                </a:solidFill>
              </a:rPr>
              <a:t>,</a:t>
            </a:r>
            <a:r>
              <a:rPr sz="4000" spc="-14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l</a:t>
            </a:r>
            <a:r>
              <a:rPr sz="4000" spc="-30" dirty="0" smtClean="0">
                <a:solidFill>
                  <a:srgbClr val="2F9C9A"/>
                </a:solidFill>
              </a:rPr>
              <a:t>e</a:t>
            </a:r>
            <a:r>
              <a:rPr sz="4000" dirty="0" smtClean="0">
                <a:solidFill>
                  <a:srgbClr val="2F9C9A"/>
                </a:solidFill>
              </a:rPr>
              <a:t>aders</a:t>
            </a:r>
            <a:r>
              <a:rPr lang="en-US" sz="400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can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anticip</a:t>
            </a:r>
            <a:r>
              <a:rPr sz="4000" spc="-50" dirty="0" smtClean="0">
                <a:solidFill>
                  <a:srgbClr val="2F9C9A"/>
                </a:solidFill>
              </a:rPr>
              <a:t>a</a:t>
            </a:r>
            <a:r>
              <a:rPr sz="4000" dirty="0" smtClean="0">
                <a:solidFill>
                  <a:srgbClr val="2F9C9A"/>
                </a:solidFill>
              </a:rPr>
              <a:t>te  </a:t>
            </a:r>
            <a:r>
              <a:rPr sz="4000" spc="-10" dirty="0" smtClean="0">
                <a:solidFill>
                  <a:srgbClr val="2F9C9A"/>
                </a:solidFill>
              </a:rPr>
              <a:t>several</a:t>
            </a:r>
            <a:r>
              <a:rPr lang="en-US" sz="4000" spc="-1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changes</a:t>
            </a:r>
            <a:r>
              <a:rPr sz="4000" dirty="0">
                <a:solidFill>
                  <a:srgbClr val="2F9C9A"/>
                </a:solidFill>
              </a:rPr>
              <a:t>: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474981"/>
            <a:ext cx="3505835" cy="817244"/>
          </a:xfrm>
          <a:custGeom>
            <a:avLst/>
            <a:gdLst/>
            <a:ahLst/>
            <a:cxnLst/>
            <a:rect l="l" t="t" r="r" b="b"/>
            <a:pathLst>
              <a:path w="3505835" h="817244">
                <a:moveTo>
                  <a:pt x="0" y="816741"/>
                </a:moveTo>
                <a:lnTo>
                  <a:pt x="3505652" y="816741"/>
                </a:lnTo>
                <a:lnTo>
                  <a:pt x="3505652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07672" y="683260"/>
            <a:ext cx="1643380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7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BIG</a:t>
            </a:r>
            <a:r>
              <a:rPr sz="2550" b="1" spc="13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2550" b="1" spc="-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DATA</a:t>
            </a:r>
            <a:endParaRPr sz="255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569608" y="10251653"/>
            <a:ext cx="945953" cy="1609357"/>
          </a:xfrm>
          <a:custGeom>
            <a:avLst/>
            <a:gdLst/>
            <a:ahLst/>
            <a:cxnLst/>
            <a:rect l="l" t="t" r="r" b="b"/>
            <a:pathLst>
              <a:path w="873759" h="1486534">
                <a:moveTo>
                  <a:pt x="873460" y="0"/>
                </a:moveTo>
                <a:lnTo>
                  <a:pt x="822025" y="756"/>
                </a:lnTo>
                <a:lnTo>
                  <a:pt x="771369" y="3033"/>
                </a:lnTo>
                <a:lnTo>
                  <a:pt x="721461" y="6839"/>
                </a:lnTo>
                <a:lnTo>
                  <a:pt x="672272" y="12185"/>
                </a:lnTo>
                <a:lnTo>
                  <a:pt x="623771" y="19081"/>
                </a:lnTo>
                <a:lnTo>
                  <a:pt x="575928" y="27535"/>
                </a:lnTo>
                <a:lnTo>
                  <a:pt x="528712" y="37559"/>
                </a:lnTo>
                <a:lnTo>
                  <a:pt x="482093" y="49161"/>
                </a:lnTo>
                <a:lnTo>
                  <a:pt x="436041" y="62353"/>
                </a:lnTo>
                <a:lnTo>
                  <a:pt x="390524" y="77142"/>
                </a:lnTo>
                <a:lnTo>
                  <a:pt x="345514" y="93541"/>
                </a:lnTo>
                <a:lnTo>
                  <a:pt x="300979" y="111557"/>
                </a:lnTo>
                <a:lnTo>
                  <a:pt x="256889" y="131201"/>
                </a:lnTo>
                <a:lnTo>
                  <a:pt x="213215" y="152484"/>
                </a:lnTo>
                <a:lnTo>
                  <a:pt x="169924" y="175414"/>
                </a:lnTo>
                <a:lnTo>
                  <a:pt x="126988" y="200001"/>
                </a:lnTo>
                <a:lnTo>
                  <a:pt x="84375" y="226256"/>
                </a:lnTo>
                <a:lnTo>
                  <a:pt x="42056" y="254188"/>
                </a:lnTo>
                <a:lnTo>
                  <a:pt x="0" y="283807"/>
                </a:lnTo>
                <a:lnTo>
                  <a:pt x="873460" y="1486019"/>
                </a:lnTo>
                <a:lnTo>
                  <a:pt x="873460" y="0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957050" y="10251653"/>
            <a:ext cx="2844943" cy="2844943"/>
          </a:xfrm>
          <a:custGeom>
            <a:avLst/>
            <a:gdLst/>
            <a:ahLst/>
            <a:cxnLst/>
            <a:rect l="l" t="t" r="r" b="b"/>
            <a:pathLst>
              <a:path w="2972434" h="2972434">
                <a:moveTo>
                  <a:pt x="612559" y="283807"/>
                </a:moveTo>
                <a:lnTo>
                  <a:pt x="572003" y="314214"/>
                </a:lnTo>
                <a:lnTo>
                  <a:pt x="532770" y="345541"/>
                </a:lnTo>
                <a:lnTo>
                  <a:pt x="494865" y="377773"/>
                </a:lnTo>
                <a:lnTo>
                  <a:pt x="458298" y="410895"/>
                </a:lnTo>
                <a:lnTo>
                  <a:pt x="423074" y="444894"/>
                </a:lnTo>
                <a:lnTo>
                  <a:pt x="389201" y="479754"/>
                </a:lnTo>
                <a:lnTo>
                  <a:pt x="356687" y="515461"/>
                </a:lnTo>
                <a:lnTo>
                  <a:pt x="325538" y="552000"/>
                </a:lnTo>
                <a:lnTo>
                  <a:pt x="295764" y="589358"/>
                </a:lnTo>
                <a:lnTo>
                  <a:pt x="267369" y="627519"/>
                </a:lnTo>
                <a:lnTo>
                  <a:pt x="240363" y="666470"/>
                </a:lnTo>
                <a:lnTo>
                  <a:pt x="214753" y="706195"/>
                </a:lnTo>
                <a:lnTo>
                  <a:pt x="190545" y="746680"/>
                </a:lnTo>
                <a:lnTo>
                  <a:pt x="167747" y="787911"/>
                </a:lnTo>
                <a:lnTo>
                  <a:pt x="146366" y="829873"/>
                </a:lnTo>
                <a:lnTo>
                  <a:pt x="126411" y="872552"/>
                </a:lnTo>
                <a:lnTo>
                  <a:pt x="107888" y="915934"/>
                </a:lnTo>
                <a:lnTo>
                  <a:pt x="90804" y="960003"/>
                </a:lnTo>
                <a:lnTo>
                  <a:pt x="75167" y="1004745"/>
                </a:lnTo>
                <a:lnTo>
                  <a:pt x="60985" y="1050147"/>
                </a:lnTo>
                <a:lnTo>
                  <a:pt x="48264" y="1096192"/>
                </a:lnTo>
                <a:lnTo>
                  <a:pt x="37012" y="1142868"/>
                </a:lnTo>
                <a:lnTo>
                  <a:pt x="27237" y="1190159"/>
                </a:lnTo>
                <a:lnTo>
                  <a:pt x="18945" y="1238051"/>
                </a:lnTo>
                <a:lnTo>
                  <a:pt x="12144" y="1286530"/>
                </a:lnTo>
                <a:lnTo>
                  <a:pt x="6842" y="1335580"/>
                </a:lnTo>
                <a:lnTo>
                  <a:pt x="3045" y="1385188"/>
                </a:lnTo>
                <a:lnTo>
                  <a:pt x="762" y="1435339"/>
                </a:lnTo>
                <a:lnTo>
                  <a:pt x="0" y="1486019"/>
                </a:lnTo>
                <a:lnTo>
                  <a:pt x="763" y="1534112"/>
                </a:lnTo>
                <a:lnTo>
                  <a:pt x="3038" y="1581823"/>
                </a:lnTo>
                <a:lnTo>
                  <a:pt x="6802" y="1629130"/>
                </a:lnTo>
                <a:lnTo>
                  <a:pt x="12032" y="1676009"/>
                </a:lnTo>
                <a:lnTo>
                  <a:pt x="18704" y="1722438"/>
                </a:lnTo>
                <a:lnTo>
                  <a:pt x="26795" y="1768392"/>
                </a:lnTo>
                <a:lnTo>
                  <a:pt x="36283" y="1813850"/>
                </a:lnTo>
                <a:lnTo>
                  <a:pt x="47144" y="1858789"/>
                </a:lnTo>
                <a:lnTo>
                  <a:pt x="59355" y="1903184"/>
                </a:lnTo>
                <a:lnTo>
                  <a:pt x="72893" y="1947013"/>
                </a:lnTo>
                <a:lnTo>
                  <a:pt x="87736" y="1990253"/>
                </a:lnTo>
                <a:lnTo>
                  <a:pt x="103860" y="2032882"/>
                </a:lnTo>
                <a:lnTo>
                  <a:pt x="121241" y="2074875"/>
                </a:lnTo>
                <a:lnTo>
                  <a:pt x="139858" y="2116209"/>
                </a:lnTo>
                <a:lnTo>
                  <a:pt x="159686" y="2156863"/>
                </a:lnTo>
                <a:lnTo>
                  <a:pt x="180703" y="2196812"/>
                </a:lnTo>
                <a:lnTo>
                  <a:pt x="202886" y="2236033"/>
                </a:lnTo>
                <a:lnTo>
                  <a:pt x="226212" y="2274504"/>
                </a:lnTo>
                <a:lnTo>
                  <a:pt x="250657" y="2312202"/>
                </a:lnTo>
                <a:lnTo>
                  <a:pt x="276198" y="2349103"/>
                </a:lnTo>
                <a:lnTo>
                  <a:pt x="302814" y="2385184"/>
                </a:lnTo>
                <a:lnTo>
                  <a:pt x="330479" y="2420422"/>
                </a:lnTo>
                <a:lnTo>
                  <a:pt x="359172" y="2454795"/>
                </a:lnTo>
                <a:lnTo>
                  <a:pt x="388869" y="2488278"/>
                </a:lnTo>
                <a:lnTo>
                  <a:pt x="419547" y="2520850"/>
                </a:lnTo>
                <a:lnTo>
                  <a:pt x="451183" y="2552487"/>
                </a:lnTo>
                <a:lnTo>
                  <a:pt x="483755" y="2583165"/>
                </a:lnTo>
                <a:lnTo>
                  <a:pt x="517238" y="2612862"/>
                </a:lnTo>
                <a:lnTo>
                  <a:pt x="551611" y="2641555"/>
                </a:lnTo>
                <a:lnTo>
                  <a:pt x="586849" y="2669221"/>
                </a:lnTo>
                <a:lnTo>
                  <a:pt x="622930" y="2695836"/>
                </a:lnTo>
                <a:lnTo>
                  <a:pt x="659831" y="2721378"/>
                </a:lnTo>
                <a:lnTo>
                  <a:pt x="697528" y="2745824"/>
                </a:lnTo>
                <a:lnTo>
                  <a:pt x="735999" y="2769149"/>
                </a:lnTo>
                <a:lnTo>
                  <a:pt x="775221" y="2791333"/>
                </a:lnTo>
                <a:lnTo>
                  <a:pt x="815170" y="2812350"/>
                </a:lnTo>
                <a:lnTo>
                  <a:pt x="855824" y="2832179"/>
                </a:lnTo>
                <a:lnTo>
                  <a:pt x="897158" y="2850795"/>
                </a:lnTo>
                <a:lnTo>
                  <a:pt x="939152" y="2868177"/>
                </a:lnTo>
                <a:lnTo>
                  <a:pt x="981780" y="2884301"/>
                </a:lnTo>
                <a:lnTo>
                  <a:pt x="1025020" y="2899144"/>
                </a:lnTo>
                <a:lnTo>
                  <a:pt x="1068850" y="2912682"/>
                </a:lnTo>
                <a:lnTo>
                  <a:pt x="1113246" y="2924894"/>
                </a:lnTo>
                <a:lnTo>
                  <a:pt x="1158184" y="2935755"/>
                </a:lnTo>
                <a:lnTo>
                  <a:pt x="1203643" y="2945243"/>
                </a:lnTo>
                <a:lnTo>
                  <a:pt x="1249598" y="2953335"/>
                </a:lnTo>
                <a:lnTo>
                  <a:pt x="1296027" y="2960007"/>
                </a:lnTo>
                <a:lnTo>
                  <a:pt x="1342907" y="2965236"/>
                </a:lnTo>
                <a:lnTo>
                  <a:pt x="1390214" y="2969000"/>
                </a:lnTo>
                <a:lnTo>
                  <a:pt x="1437926" y="2971275"/>
                </a:lnTo>
                <a:lnTo>
                  <a:pt x="1486019" y="2972039"/>
                </a:lnTo>
                <a:lnTo>
                  <a:pt x="1534111" y="2971275"/>
                </a:lnTo>
                <a:lnTo>
                  <a:pt x="1581822" y="2969000"/>
                </a:lnTo>
                <a:lnTo>
                  <a:pt x="1629128" y="2965236"/>
                </a:lnTo>
                <a:lnTo>
                  <a:pt x="1676006" y="2960007"/>
                </a:lnTo>
                <a:lnTo>
                  <a:pt x="1722434" y="2953335"/>
                </a:lnTo>
                <a:lnTo>
                  <a:pt x="1768388" y="2945243"/>
                </a:lnTo>
                <a:lnTo>
                  <a:pt x="1813845" y="2935755"/>
                </a:lnTo>
                <a:lnTo>
                  <a:pt x="1858783" y="2924894"/>
                </a:lnTo>
                <a:lnTo>
                  <a:pt x="1903177" y="2912682"/>
                </a:lnTo>
                <a:lnTo>
                  <a:pt x="1947006" y="2899144"/>
                </a:lnTo>
                <a:lnTo>
                  <a:pt x="1990245" y="2884301"/>
                </a:lnTo>
                <a:lnTo>
                  <a:pt x="2032873" y="2868177"/>
                </a:lnTo>
                <a:lnTo>
                  <a:pt x="2074865" y="2850795"/>
                </a:lnTo>
                <a:lnTo>
                  <a:pt x="2116199" y="2832179"/>
                </a:lnTo>
                <a:lnTo>
                  <a:pt x="2156852" y="2812350"/>
                </a:lnTo>
                <a:lnTo>
                  <a:pt x="2196800" y="2791333"/>
                </a:lnTo>
                <a:lnTo>
                  <a:pt x="2236021" y="2769149"/>
                </a:lnTo>
                <a:lnTo>
                  <a:pt x="2274492" y="2745824"/>
                </a:lnTo>
                <a:lnTo>
                  <a:pt x="2312189" y="2721378"/>
                </a:lnTo>
                <a:lnTo>
                  <a:pt x="2349089" y="2695836"/>
                </a:lnTo>
                <a:lnTo>
                  <a:pt x="2385169" y="2669221"/>
                </a:lnTo>
                <a:lnTo>
                  <a:pt x="2420407" y="2641555"/>
                </a:lnTo>
                <a:lnTo>
                  <a:pt x="2454779" y="2612862"/>
                </a:lnTo>
                <a:lnTo>
                  <a:pt x="2488262" y="2583165"/>
                </a:lnTo>
                <a:lnTo>
                  <a:pt x="2520833" y="2552487"/>
                </a:lnTo>
                <a:lnTo>
                  <a:pt x="2552469" y="2520850"/>
                </a:lnTo>
                <a:lnTo>
                  <a:pt x="2583147" y="2488278"/>
                </a:lnTo>
                <a:lnTo>
                  <a:pt x="2612844" y="2454795"/>
                </a:lnTo>
                <a:lnTo>
                  <a:pt x="2641536" y="2420422"/>
                </a:lnTo>
                <a:lnTo>
                  <a:pt x="2669201" y="2385184"/>
                </a:lnTo>
                <a:lnTo>
                  <a:pt x="2695816" y="2349103"/>
                </a:lnTo>
                <a:lnTo>
                  <a:pt x="2721358" y="2312202"/>
                </a:lnTo>
                <a:lnTo>
                  <a:pt x="2745803" y="2274504"/>
                </a:lnTo>
                <a:lnTo>
                  <a:pt x="2769128" y="2236033"/>
                </a:lnTo>
                <a:lnTo>
                  <a:pt x="2791311" y="2196812"/>
                </a:lnTo>
                <a:lnTo>
                  <a:pt x="2812328" y="2156863"/>
                </a:lnTo>
                <a:lnTo>
                  <a:pt x="2832156" y="2116209"/>
                </a:lnTo>
                <a:lnTo>
                  <a:pt x="2850772" y="2074875"/>
                </a:lnTo>
                <a:lnTo>
                  <a:pt x="2868154" y="2032882"/>
                </a:lnTo>
                <a:lnTo>
                  <a:pt x="2884277" y="1990253"/>
                </a:lnTo>
                <a:lnTo>
                  <a:pt x="2899120" y="1947013"/>
                </a:lnTo>
                <a:lnTo>
                  <a:pt x="2912658" y="1903184"/>
                </a:lnTo>
                <a:lnTo>
                  <a:pt x="2924870" y="1858789"/>
                </a:lnTo>
                <a:lnTo>
                  <a:pt x="2935731" y="1813850"/>
                </a:lnTo>
                <a:lnTo>
                  <a:pt x="2945218" y="1768392"/>
                </a:lnTo>
                <a:lnTo>
                  <a:pt x="2953310" y="1722438"/>
                </a:lnTo>
                <a:lnTo>
                  <a:pt x="2959982" y="1676009"/>
                </a:lnTo>
                <a:lnTo>
                  <a:pt x="2965211" y="1629130"/>
                </a:lnTo>
                <a:lnTo>
                  <a:pt x="2968975" y="1581823"/>
                </a:lnTo>
                <a:lnTo>
                  <a:pt x="2971250" y="1534112"/>
                </a:lnTo>
                <a:lnTo>
                  <a:pt x="2972014" y="1486019"/>
                </a:lnTo>
                <a:lnTo>
                  <a:pt x="1486019" y="1486019"/>
                </a:lnTo>
                <a:lnTo>
                  <a:pt x="612559" y="283807"/>
                </a:lnTo>
                <a:close/>
              </a:path>
              <a:path w="2972434" h="2972434">
                <a:moveTo>
                  <a:pt x="1486019" y="0"/>
                </a:moveTo>
                <a:lnTo>
                  <a:pt x="1486019" y="1486019"/>
                </a:lnTo>
                <a:lnTo>
                  <a:pt x="2972014" y="1486019"/>
                </a:lnTo>
                <a:lnTo>
                  <a:pt x="2971250" y="1437926"/>
                </a:lnTo>
                <a:lnTo>
                  <a:pt x="2968975" y="1390215"/>
                </a:lnTo>
                <a:lnTo>
                  <a:pt x="2965211" y="1342909"/>
                </a:lnTo>
                <a:lnTo>
                  <a:pt x="2959982" y="1296029"/>
                </a:lnTo>
                <a:lnTo>
                  <a:pt x="2953310" y="1249601"/>
                </a:lnTo>
                <a:lnTo>
                  <a:pt x="2945218" y="1203646"/>
                </a:lnTo>
                <a:lnTo>
                  <a:pt x="2935731" y="1158188"/>
                </a:lnTo>
                <a:lnTo>
                  <a:pt x="2924870" y="1113250"/>
                </a:lnTo>
                <a:lnTo>
                  <a:pt x="2912658" y="1068855"/>
                </a:lnTo>
                <a:lnTo>
                  <a:pt x="2899120" y="1025025"/>
                </a:lnTo>
                <a:lnTo>
                  <a:pt x="2884277" y="981785"/>
                </a:lnTo>
                <a:lnTo>
                  <a:pt x="2868154" y="939157"/>
                </a:lnTo>
                <a:lnTo>
                  <a:pt x="2850772" y="897164"/>
                </a:lnTo>
                <a:lnTo>
                  <a:pt x="2832156" y="855829"/>
                </a:lnTo>
                <a:lnTo>
                  <a:pt x="2812328" y="815176"/>
                </a:lnTo>
                <a:lnTo>
                  <a:pt x="2791311" y="775227"/>
                </a:lnTo>
                <a:lnTo>
                  <a:pt x="2769128" y="736005"/>
                </a:lnTo>
                <a:lnTo>
                  <a:pt x="2745803" y="697534"/>
                </a:lnTo>
                <a:lnTo>
                  <a:pt x="2721358" y="659836"/>
                </a:lnTo>
                <a:lnTo>
                  <a:pt x="2695816" y="622936"/>
                </a:lnTo>
                <a:lnTo>
                  <a:pt x="2669201" y="586854"/>
                </a:lnTo>
                <a:lnTo>
                  <a:pt x="2641536" y="551616"/>
                </a:lnTo>
                <a:lnTo>
                  <a:pt x="2612844" y="517244"/>
                </a:lnTo>
                <a:lnTo>
                  <a:pt x="2583147" y="483760"/>
                </a:lnTo>
                <a:lnTo>
                  <a:pt x="2552469" y="451188"/>
                </a:lnTo>
                <a:lnTo>
                  <a:pt x="2520833" y="419552"/>
                </a:lnTo>
                <a:lnTo>
                  <a:pt x="2488262" y="388873"/>
                </a:lnTo>
                <a:lnTo>
                  <a:pt x="2454779" y="359176"/>
                </a:lnTo>
                <a:lnTo>
                  <a:pt x="2420407" y="330483"/>
                </a:lnTo>
                <a:lnTo>
                  <a:pt x="2385169" y="302817"/>
                </a:lnTo>
                <a:lnTo>
                  <a:pt x="2349089" y="276202"/>
                </a:lnTo>
                <a:lnTo>
                  <a:pt x="2312189" y="250660"/>
                </a:lnTo>
                <a:lnTo>
                  <a:pt x="2274492" y="226215"/>
                </a:lnTo>
                <a:lnTo>
                  <a:pt x="2236021" y="202889"/>
                </a:lnTo>
                <a:lnTo>
                  <a:pt x="2196800" y="180706"/>
                </a:lnTo>
                <a:lnTo>
                  <a:pt x="2156852" y="159688"/>
                </a:lnTo>
                <a:lnTo>
                  <a:pt x="2116199" y="139860"/>
                </a:lnTo>
                <a:lnTo>
                  <a:pt x="2074865" y="121243"/>
                </a:lnTo>
                <a:lnTo>
                  <a:pt x="2032873" y="103861"/>
                </a:lnTo>
                <a:lnTo>
                  <a:pt x="1990245" y="87737"/>
                </a:lnTo>
                <a:lnTo>
                  <a:pt x="1947006" y="72895"/>
                </a:lnTo>
                <a:lnTo>
                  <a:pt x="1903177" y="59356"/>
                </a:lnTo>
                <a:lnTo>
                  <a:pt x="1858783" y="47144"/>
                </a:lnTo>
                <a:lnTo>
                  <a:pt x="1813845" y="36283"/>
                </a:lnTo>
                <a:lnTo>
                  <a:pt x="1768388" y="26795"/>
                </a:lnTo>
                <a:lnTo>
                  <a:pt x="1722434" y="18704"/>
                </a:lnTo>
                <a:lnTo>
                  <a:pt x="1676006" y="12032"/>
                </a:lnTo>
                <a:lnTo>
                  <a:pt x="1629128" y="6802"/>
                </a:lnTo>
                <a:lnTo>
                  <a:pt x="1581822" y="3038"/>
                </a:lnTo>
                <a:lnTo>
                  <a:pt x="1534111" y="763"/>
                </a:lnTo>
                <a:lnTo>
                  <a:pt x="1486019" y="0"/>
                </a:lnTo>
                <a:close/>
              </a:path>
            </a:pathLst>
          </a:custGeom>
          <a:solidFill>
            <a:srgbClr val="F79223"/>
          </a:solidFill>
          <a:ln w="15875"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216505" y="10283825"/>
            <a:ext cx="3750945" cy="28341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61400"/>
              </a:lnSpc>
            </a:pP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PREDICT CLINICIANS  WILL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USE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COMPUTER-  </a:t>
            </a:r>
            <a:r>
              <a:rPr sz="235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GENERATED</a:t>
            </a:r>
            <a:r>
              <a:rPr sz="2350" spc="-5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-3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“PATHWAYS”  </a:t>
            </a:r>
            <a:r>
              <a:rPr sz="2350" spc="-2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TO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DELIVER OPTIMAL  </a:t>
            </a:r>
            <a:r>
              <a:rPr sz="2350" spc="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CARE </a:t>
            </a:r>
            <a:r>
              <a:rPr sz="2350" spc="-2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TO</a:t>
            </a:r>
            <a:r>
              <a:rPr sz="2350" spc="-13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INDIVIDUALS.</a:t>
            </a:r>
            <a:endParaRPr sz="2350" dirty="0">
              <a:latin typeface="Arial Regular" charset="0"/>
              <a:cs typeface="Arial Regular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88194" y="4449659"/>
            <a:ext cx="13982065" cy="43888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3580" indent="-690880">
              <a:lnSpc>
                <a:spcPct val="100000"/>
              </a:lnSpc>
              <a:buClr>
                <a:srgbClr val="407CC9"/>
              </a:buClr>
              <a:buChar char="•"/>
              <a:tabLst>
                <a:tab pos="702945" algn="l"/>
                <a:tab pos="703580" algn="l"/>
              </a:tabLst>
            </a:pPr>
            <a:r>
              <a:rPr lang="en-US" sz="3450" dirty="0" smtClean="0">
                <a:latin typeface="Arial Regular" charset="0"/>
                <a:cs typeface="Arial Regular" charset="0"/>
              </a:rPr>
              <a:t>Big data </a:t>
            </a:r>
            <a:r>
              <a:rPr sz="3450" dirty="0" smtClean="0">
                <a:latin typeface="Arial Regular" charset="0"/>
                <a:cs typeface="Arial Regular" charset="0"/>
              </a:rPr>
              <a:t>will </a:t>
            </a:r>
            <a:r>
              <a:rPr sz="3450" spc="5" dirty="0">
                <a:latin typeface="Arial Regular" charset="0"/>
                <a:cs typeface="Arial Regular" charset="0"/>
              </a:rPr>
              <a:t>play a heightened </a:t>
            </a:r>
            <a:r>
              <a:rPr sz="3450" spc="-15" dirty="0">
                <a:latin typeface="Arial Regular" charset="0"/>
                <a:cs typeface="Arial Regular" charset="0"/>
              </a:rPr>
              <a:t>role </a:t>
            </a:r>
            <a:r>
              <a:rPr sz="3450" spc="5" dirty="0">
                <a:latin typeface="Arial Regular" charset="0"/>
                <a:cs typeface="Arial Regular" charset="0"/>
              </a:rPr>
              <a:t>in </a:t>
            </a:r>
            <a:r>
              <a:rPr sz="3450" spc="-5" dirty="0">
                <a:latin typeface="Arial Regular" charset="0"/>
                <a:cs typeface="Arial Regular" charset="0"/>
              </a:rPr>
              <a:t>directing </a:t>
            </a:r>
            <a:r>
              <a:rPr sz="3450" dirty="0">
                <a:latin typeface="Arial Regular" charset="0"/>
                <a:cs typeface="Arial Regular" charset="0"/>
              </a:rPr>
              <a:t>patient</a:t>
            </a:r>
            <a:r>
              <a:rPr sz="3450" spc="20" dirty="0">
                <a:latin typeface="Arial Regular" charset="0"/>
                <a:cs typeface="Arial Regular" charset="0"/>
              </a:rPr>
              <a:t> </a:t>
            </a:r>
            <a:r>
              <a:rPr sz="3450" spc="-10" dirty="0">
                <a:latin typeface="Arial Regular" charset="0"/>
                <a:cs typeface="Arial Regular" charset="0"/>
              </a:rPr>
              <a:t>care.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marR="3820160" indent="-690880">
              <a:lnSpc>
                <a:spcPct val="102800"/>
              </a:lnSpc>
              <a:spcBef>
                <a:spcPts val="1480"/>
              </a:spcBef>
              <a:buClr>
                <a:srgbClr val="407CC9"/>
              </a:buClr>
              <a:buChar char="•"/>
              <a:tabLst>
                <a:tab pos="702945" algn="l"/>
                <a:tab pos="703580" algn="l"/>
              </a:tabLst>
            </a:pPr>
            <a:r>
              <a:rPr sz="3450" spc="-20" dirty="0">
                <a:latin typeface="Arial Regular" charset="0"/>
                <a:cs typeface="Arial Regular" charset="0"/>
              </a:rPr>
              <a:t>There </a:t>
            </a:r>
            <a:r>
              <a:rPr sz="3450" dirty="0">
                <a:latin typeface="Arial Regular" charset="0"/>
                <a:cs typeface="Arial Regular" charset="0"/>
              </a:rPr>
              <a:t>will </a:t>
            </a:r>
            <a:r>
              <a:rPr sz="3450" spc="5" dirty="0">
                <a:latin typeface="Arial Regular" charset="0"/>
                <a:cs typeface="Arial Regular" charset="0"/>
              </a:rPr>
              <a:t>be </a:t>
            </a:r>
            <a:r>
              <a:rPr sz="3450" spc="-5" dirty="0">
                <a:latin typeface="Arial Regular" charset="0"/>
                <a:cs typeface="Arial Regular" charset="0"/>
              </a:rPr>
              <a:t>increased </a:t>
            </a:r>
            <a:r>
              <a:rPr sz="3450" spc="5" dirty="0">
                <a:latin typeface="Arial Regular" charset="0"/>
                <a:cs typeface="Arial Regular" charset="0"/>
              </a:rPr>
              <a:t>use of </a:t>
            </a:r>
            <a:r>
              <a:rPr sz="3450" spc="-10" dirty="0">
                <a:latin typeface="Arial Regular" charset="0"/>
                <a:cs typeface="Arial Regular" charset="0"/>
              </a:rPr>
              <a:t>natural </a:t>
            </a:r>
            <a:r>
              <a:rPr sz="3450" spc="5" dirty="0">
                <a:latin typeface="Arial Regular" charset="0"/>
                <a:cs typeface="Arial Regular" charset="0"/>
              </a:rPr>
              <a:t>language  </a:t>
            </a:r>
            <a:r>
              <a:rPr sz="3450" dirty="0">
                <a:latin typeface="Arial Regular" charset="0"/>
                <a:cs typeface="Arial Regular" charset="0"/>
              </a:rPr>
              <a:t>processing</a:t>
            </a:r>
            <a:r>
              <a:rPr sz="3450" spc="-90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technologies.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marR="3217545" indent="-690880">
              <a:lnSpc>
                <a:spcPct val="102800"/>
              </a:lnSpc>
              <a:spcBef>
                <a:spcPts val="1480"/>
              </a:spcBef>
              <a:buClr>
                <a:srgbClr val="407CC9"/>
              </a:buClr>
              <a:buChar char="•"/>
              <a:tabLst>
                <a:tab pos="702945" algn="l"/>
                <a:tab pos="703580" algn="l"/>
              </a:tabLst>
            </a:pPr>
            <a:r>
              <a:rPr sz="3450" dirty="0">
                <a:latin typeface="Arial Regular" charset="0"/>
                <a:cs typeface="Arial Regular" charset="0"/>
              </a:rPr>
              <a:t>E-health </a:t>
            </a:r>
            <a:r>
              <a:rPr sz="3450" spc="-5" dirty="0" smtClean="0">
                <a:latin typeface="Arial Regular" charset="0"/>
                <a:cs typeface="Arial Regular" charset="0"/>
              </a:rPr>
              <a:t>provider</a:t>
            </a:r>
            <a:r>
              <a:rPr lang="en-US" sz="3450" spc="-5" dirty="0" smtClean="0">
                <a:latin typeface="Arial Regular" charset="0"/>
                <a:cs typeface="Arial Regular" charset="0"/>
              </a:rPr>
              <a:t>s</a:t>
            </a:r>
            <a:r>
              <a:rPr sz="3450" spc="-5" dirty="0" smtClean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and </a:t>
            </a:r>
            <a:r>
              <a:rPr sz="3450" spc="-10" dirty="0">
                <a:latin typeface="Arial Regular" charset="0"/>
                <a:cs typeface="Arial Regular" charset="0"/>
              </a:rPr>
              <a:t>retail </a:t>
            </a:r>
            <a:r>
              <a:rPr sz="3450" spc="5" dirty="0">
                <a:latin typeface="Arial Regular" charset="0"/>
                <a:cs typeface="Arial Regular" charset="0"/>
              </a:rPr>
              <a:t>clinics </a:t>
            </a:r>
            <a:r>
              <a:rPr sz="3450" dirty="0">
                <a:latin typeface="Arial Regular" charset="0"/>
                <a:cs typeface="Arial Regular" charset="0"/>
              </a:rPr>
              <a:t>will </a:t>
            </a:r>
            <a:r>
              <a:rPr sz="3450" spc="-5" dirty="0">
                <a:latin typeface="Arial Regular" charset="0"/>
                <a:cs typeface="Arial Regular" charset="0"/>
              </a:rPr>
              <a:t>increasingly  integrate </a:t>
            </a:r>
            <a:r>
              <a:rPr sz="3450" spc="5" dirty="0">
                <a:latin typeface="Arial Regular" charset="0"/>
                <a:cs typeface="Arial Regular" charset="0"/>
              </a:rPr>
              <a:t>their services with</a:t>
            </a:r>
            <a:r>
              <a:rPr sz="3450" spc="-70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hospitals.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marR="3846195" indent="-690880">
              <a:lnSpc>
                <a:spcPct val="102800"/>
              </a:lnSpc>
              <a:spcBef>
                <a:spcPts val="1480"/>
              </a:spcBef>
              <a:buClr>
                <a:srgbClr val="407CC9"/>
              </a:buClr>
              <a:buChar char="•"/>
              <a:tabLst>
                <a:tab pos="702945" algn="l"/>
                <a:tab pos="703580" algn="l"/>
              </a:tabLst>
            </a:pPr>
            <a:r>
              <a:rPr sz="3450" spc="-10" dirty="0">
                <a:latin typeface="Arial Regular" charset="0"/>
                <a:cs typeface="Arial Regular" charset="0"/>
              </a:rPr>
              <a:t>HIPAA-enabled </a:t>
            </a:r>
            <a:r>
              <a:rPr sz="3450" spc="5" dirty="0">
                <a:latin typeface="Arial Regular" charset="0"/>
                <a:cs typeface="Arial Regular" charset="0"/>
              </a:rPr>
              <a:t>cloud </a:t>
            </a:r>
            <a:r>
              <a:rPr sz="3450" dirty="0">
                <a:latin typeface="Arial Regular" charset="0"/>
                <a:cs typeface="Arial Regular" charset="0"/>
              </a:rPr>
              <a:t>applications will facilitate  improvements </a:t>
            </a:r>
            <a:r>
              <a:rPr sz="3450" spc="5" dirty="0">
                <a:latin typeface="Arial Regular" charset="0"/>
                <a:cs typeface="Arial Regular" charset="0"/>
              </a:rPr>
              <a:t>in</a:t>
            </a:r>
            <a:r>
              <a:rPr sz="3450" spc="-50" dirty="0">
                <a:latin typeface="Arial Regular" charset="0"/>
                <a:cs typeface="Arial Regular" charset="0"/>
              </a:rPr>
              <a:t> </a:t>
            </a:r>
            <a:r>
              <a:rPr sz="3450" spc="-5" dirty="0">
                <a:latin typeface="Arial Regular" charset="0"/>
                <a:cs typeface="Arial Regular" charset="0"/>
              </a:rPr>
              <a:t>healthcare</a:t>
            </a:r>
            <a:r>
              <a:rPr sz="3450" spc="-5" dirty="0" smtClean="0">
                <a:latin typeface="Arial Regular" charset="0"/>
                <a:cs typeface="Arial Regular" charset="0"/>
              </a:rPr>
              <a:t>.</a:t>
            </a:r>
            <a:endParaRPr sz="3450" dirty="0">
              <a:latin typeface="Arial Regular" charset="0"/>
              <a:cs typeface="Arial Regular" charset="0"/>
            </a:endParaRPr>
          </a:p>
        </p:txBody>
      </p:sp>
      <p:sp>
        <p:nvSpPr>
          <p:cNvPr id="14" name="object 12"/>
          <p:cNvSpPr/>
          <p:nvPr/>
        </p:nvSpPr>
        <p:spPr>
          <a:xfrm>
            <a:off x="11769756" y="9355455"/>
            <a:ext cx="8334375" cy="547370"/>
          </a:xfrm>
          <a:custGeom>
            <a:avLst/>
            <a:gdLst/>
            <a:ahLst/>
            <a:cxnLst/>
            <a:rect l="l" t="t" r="r" b="b"/>
            <a:pathLst>
              <a:path w="8334375" h="547370">
                <a:moveTo>
                  <a:pt x="0" y="547321"/>
                </a:moveTo>
                <a:lnTo>
                  <a:pt x="8334343" y="547321"/>
                </a:lnTo>
                <a:lnTo>
                  <a:pt x="8334343" y="0"/>
                </a:lnTo>
                <a:lnTo>
                  <a:pt x="0" y="0"/>
                </a:lnTo>
                <a:lnTo>
                  <a:pt x="0" y="547321"/>
                </a:lnTo>
                <a:close/>
              </a:path>
            </a:pathLst>
          </a:custGeom>
          <a:solidFill>
            <a:srgbClr val="878787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80850" y="9528317"/>
            <a:ext cx="7227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300" baseline="30000" dirty="0" smtClean="0">
                <a:solidFill>
                  <a:schemeClr val="bg1"/>
                </a:solidFill>
                <a:latin typeface="Arial Narrow Bold" charset="0"/>
                <a:ea typeface="Arial Narrow Bold" charset="0"/>
                <a:cs typeface="Arial Narrow Bold" charset="0"/>
              </a:rPr>
              <a:t>WHAT HEALTHCARE LEADERS PREDICT BY 2022</a:t>
            </a:r>
          </a:p>
        </p:txBody>
      </p:sp>
      <p:sp>
        <p:nvSpPr>
          <p:cNvPr id="16" name="object 4"/>
          <p:cNvSpPr/>
          <p:nvPr/>
        </p:nvSpPr>
        <p:spPr>
          <a:xfrm>
            <a:off x="12371696" y="10664825"/>
            <a:ext cx="2026354" cy="2035727"/>
          </a:xfrm>
          <a:custGeom>
            <a:avLst/>
            <a:gdLst/>
            <a:ahLst/>
            <a:cxnLst/>
            <a:rect l="l" t="t" r="r" b="b"/>
            <a:pathLst>
              <a:path w="2023109" h="1983104">
                <a:moveTo>
                  <a:pt x="1011550" y="0"/>
                </a:moveTo>
                <a:lnTo>
                  <a:pt x="962540" y="1143"/>
                </a:lnTo>
                <a:lnTo>
                  <a:pt x="914132" y="4538"/>
                </a:lnTo>
                <a:lnTo>
                  <a:pt x="866379" y="10133"/>
                </a:lnTo>
                <a:lnTo>
                  <a:pt x="819334" y="17877"/>
                </a:lnTo>
                <a:lnTo>
                  <a:pt x="773050" y="27716"/>
                </a:lnTo>
                <a:lnTo>
                  <a:pt x="727580" y="39600"/>
                </a:lnTo>
                <a:lnTo>
                  <a:pt x="682976" y="53476"/>
                </a:lnTo>
                <a:lnTo>
                  <a:pt x="639293" y="69293"/>
                </a:lnTo>
                <a:lnTo>
                  <a:pt x="596582" y="86997"/>
                </a:lnTo>
                <a:lnTo>
                  <a:pt x="554897" y="106539"/>
                </a:lnTo>
                <a:lnTo>
                  <a:pt x="514291" y="127864"/>
                </a:lnTo>
                <a:lnTo>
                  <a:pt x="474817" y="150923"/>
                </a:lnTo>
                <a:lnTo>
                  <a:pt x="436528" y="175662"/>
                </a:lnTo>
                <a:lnTo>
                  <a:pt x="399476" y="202030"/>
                </a:lnTo>
                <a:lnTo>
                  <a:pt x="363716" y="229974"/>
                </a:lnTo>
                <a:lnTo>
                  <a:pt x="329299" y="259444"/>
                </a:lnTo>
                <a:lnTo>
                  <a:pt x="296279" y="290386"/>
                </a:lnTo>
                <a:lnTo>
                  <a:pt x="264709" y="322749"/>
                </a:lnTo>
                <a:lnTo>
                  <a:pt x="234641" y="356482"/>
                </a:lnTo>
                <a:lnTo>
                  <a:pt x="206130" y="391531"/>
                </a:lnTo>
                <a:lnTo>
                  <a:pt x="179227" y="427846"/>
                </a:lnTo>
                <a:lnTo>
                  <a:pt x="153986" y="465373"/>
                </a:lnTo>
                <a:lnTo>
                  <a:pt x="130459" y="504062"/>
                </a:lnTo>
                <a:lnTo>
                  <a:pt x="108701" y="543861"/>
                </a:lnTo>
                <a:lnTo>
                  <a:pt x="88763" y="584717"/>
                </a:lnTo>
                <a:lnTo>
                  <a:pt x="70699" y="626578"/>
                </a:lnTo>
                <a:lnTo>
                  <a:pt x="54561" y="669393"/>
                </a:lnTo>
                <a:lnTo>
                  <a:pt x="40404" y="713109"/>
                </a:lnTo>
                <a:lnTo>
                  <a:pt x="28279" y="757676"/>
                </a:lnTo>
                <a:lnTo>
                  <a:pt x="18240" y="803039"/>
                </a:lnTo>
                <a:lnTo>
                  <a:pt x="10339" y="849149"/>
                </a:lnTo>
                <a:lnTo>
                  <a:pt x="4630" y="895952"/>
                </a:lnTo>
                <a:lnTo>
                  <a:pt x="1166" y="943398"/>
                </a:lnTo>
                <a:lnTo>
                  <a:pt x="0" y="991433"/>
                </a:lnTo>
                <a:lnTo>
                  <a:pt x="1166" y="1039469"/>
                </a:lnTo>
                <a:lnTo>
                  <a:pt x="4630" y="1086914"/>
                </a:lnTo>
                <a:lnTo>
                  <a:pt x="10339" y="1133717"/>
                </a:lnTo>
                <a:lnTo>
                  <a:pt x="18240" y="1179827"/>
                </a:lnTo>
                <a:lnTo>
                  <a:pt x="28279" y="1225191"/>
                </a:lnTo>
                <a:lnTo>
                  <a:pt x="40404" y="1269757"/>
                </a:lnTo>
                <a:lnTo>
                  <a:pt x="54561" y="1313473"/>
                </a:lnTo>
                <a:lnTo>
                  <a:pt x="70699" y="1356288"/>
                </a:lnTo>
                <a:lnTo>
                  <a:pt x="88763" y="1398150"/>
                </a:lnTo>
                <a:lnTo>
                  <a:pt x="108701" y="1439005"/>
                </a:lnTo>
                <a:lnTo>
                  <a:pt x="130459" y="1478804"/>
                </a:lnTo>
                <a:lnTo>
                  <a:pt x="153986" y="1517493"/>
                </a:lnTo>
                <a:lnTo>
                  <a:pt x="179227" y="1555021"/>
                </a:lnTo>
                <a:lnTo>
                  <a:pt x="206130" y="1591335"/>
                </a:lnTo>
                <a:lnTo>
                  <a:pt x="234641" y="1626385"/>
                </a:lnTo>
                <a:lnTo>
                  <a:pt x="264709" y="1660117"/>
                </a:lnTo>
                <a:lnTo>
                  <a:pt x="296279" y="1692480"/>
                </a:lnTo>
                <a:lnTo>
                  <a:pt x="329299" y="1723423"/>
                </a:lnTo>
                <a:lnTo>
                  <a:pt x="363716" y="1752892"/>
                </a:lnTo>
                <a:lnTo>
                  <a:pt x="399476" y="1780837"/>
                </a:lnTo>
                <a:lnTo>
                  <a:pt x="436528" y="1807205"/>
                </a:lnTo>
                <a:lnTo>
                  <a:pt x="474817" y="1831944"/>
                </a:lnTo>
                <a:lnTo>
                  <a:pt x="514291" y="1855002"/>
                </a:lnTo>
                <a:lnTo>
                  <a:pt x="554897" y="1876328"/>
                </a:lnTo>
                <a:lnTo>
                  <a:pt x="596582" y="1895869"/>
                </a:lnTo>
                <a:lnTo>
                  <a:pt x="639293" y="1913574"/>
                </a:lnTo>
                <a:lnTo>
                  <a:pt x="682976" y="1929390"/>
                </a:lnTo>
                <a:lnTo>
                  <a:pt x="727580" y="1943266"/>
                </a:lnTo>
                <a:lnTo>
                  <a:pt x="773050" y="1955150"/>
                </a:lnTo>
                <a:lnTo>
                  <a:pt x="819334" y="1964990"/>
                </a:lnTo>
                <a:lnTo>
                  <a:pt x="866379" y="1972733"/>
                </a:lnTo>
                <a:lnTo>
                  <a:pt x="914132" y="1978328"/>
                </a:lnTo>
                <a:lnTo>
                  <a:pt x="962540" y="1981724"/>
                </a:lnTo>
                <a:lnTo>
                  <a:pt x="1011550" y="1982867"/>
                </a:lnTo>
                <a:lnTo>
                  <a:pt x="1060561" y="1981724"/>
                </a:lnTo>
                <a:lnTo>
                  <a:pt x="1108970" y="1978328"/>
                </a:lnTo>
                <a:lnTo>
                  <a:pt x="1156723" y="1972733"/>
                </a:lnTo>
                <a:lnTo>
                  <a:pt x="1203769" y="1964990"/>
                </a:lnTo>
                <a:lnTo>
                  <a:pt x="1250054" y="1955150"/>
                </a:lnTo>
                <a:lnTo>
                  <a:pt x="1295525" y="1943266"/>
                </a:lnTo>
                <a:lnTo>
                  <a:pt x="1340128" y="1929390"/>
                </a:lnTo>
                <a:lnTo>
                  <a:pt x="1383812" y="1913574"/>
                </a:lnTo>
                <a:lnTo>
                  <a:pt x="1426523" y="1895869"/>
                </a:lnTo>
                <a:lnTo>
                  <a:pt x="1468208" y="1876328"/>
                </a:lnTo>
                <a:lnTo>
                  <a:pt x="1508814" y="1855002"/>
                </a:lnTo>
                <a:lnTo>
                  <a:pt x="1548288" y="1831944"/>
                </a:lnTo>
                <a:lnTo>
                  <a:pt x="1586577" y="1807205"/>
                </a:lnTo>
                <a:lnTo>
                  <a:pt x="1623629" y="1780837"/>
                </a:lnTo>
                <a:lnTo>
                  <a:pt x="1659389" y="1752892"/>
                </a:lnTo>
                <a:lnTo>
                  <a:pt x="1693806" y="1723423"/>
                </a:lnTo>
                <a:lnTo>
                  <a:pt x="1726825" y="1692480"/>
                </a:lnTo>
                <a:lnTo>
                  <a:pt x="1758395" y="1660117"/>
                </a:lnTo>
                <a:lnTo>
                  <a:pt x="1788462" y="1626385"/>
                </a:lnTo>
                <a:lnTo>
                  <a:pt x="1816974" y="1591335"/>
                </a:lnTo>
                <a:lnTo>
                  <a:pt x="1843876" y="1555021"/>
                </a:lnTo>
                <a:lnTo>
                  <a:pt x="1869117" y="1517493"/>
                </a:lnTo>
                <a:lnTo>
                  <a:pt x="1892643" y="1478804"/>
                </a:lnTo>
                <a:lnTo>
                  <a:pt x="1914401" y="1439005"/>
                </a:lnTo>
                <a:lnTo>
                  <a:pt x="1934339" y="1398150"/>
                </a:lnTo>
                <a:lnTo>
                  <a:pt x="1952402" y="1356288"/>
                </a:lnTo>
                <a:lnTo>
                  <a:pt x="1968540" y="1313473"/>
                </a:lnTo>
                <a:lnTo>
                  <a:pt x="1982697" y="1269757"/>
                </a:lnTo>
                <a:lnTo>
                  <a:pt x="1994822" y="1225191"/>
                </a:lnTo>
                <a:lnTo>
                  <a:pt x="2004861" y="1179827"/>
                </a:lnTo>
                <a:lnTo>
                  <a:pt x="2012761" y="1133717"/>
                </a:lnTo>
                <a:lnTo>
                  <a:pt x="2018470" y="1086914"/>
                </a:lnTo>
                <a:lnTo>
                  <a:pt x="2021934" y="1039469"/>
                </a:lnTo>
                <a:lnTo>
                  <a:pt x="2023100" y="991433"/>
                </a:lnTo>
                <a:lnTo>
                  <a:pt x="2021934" y="943398"/>
                </a:lnTo>
                <a:lnTo>
                  <a:pt x="2018470" y="895952"/>
                </a:lnTo>
                <a:lnTo>
                  <a:pt x="2012761" y="849149"/>
                </a:lnTo>
                <a:lnTo>
                  <a:pt x="2004861" y="803039"/>
                </a:lnTo>
                <a:lnTo>
                  <a:pt x="1994822" y="757676"/>
                </a:lnTo>
                <a:lnTo>
                  <a:pt x="1982697" y="713109"/>
                </a:lnTo>
                <a:lnTo>
                  <a:pt x="1968540" y="669393"/>
                </a:lnTo>
                <a:lnTo>
                  <a:pt x="1952402" y="626578"/>
                </a:lnTo>
                <a:lnTo>
                  <a:pt x="1934339" y="584717"/>
                </a:lnTo>
                <a:lnTo>
                  <a:pt x="1914401" y="543861"/>
                </a:lnTo>
                <a:lnTo>
                  <a:pt x="1892643" y="504062"/>
                </a:lnTo>
                <a:lnTo>
                  <a:pt x="1869117" y="465373"/>
                </a:lnTo>
                <a:lnTo>
                  <a:pt x="1843876" y="427846"/>
                </a:lnTo>
                <a:lnTo>
                  <a:pt x="1816974" y="391531"/>
                </a:lnTo>
                <a:lnTo>
                  <a:pt x="1788462" y="356482"/>
                </a:lnTo>
                <a:lnTo>
                  <a:pt x="1758395" y="322749"/>
                </a:lnTo>
                <a:lnTo>
                  <a:pt x="1726825" y="290386"/>
                </a:lnTo>
                <a:lnTo>
                  <a:pt x="1693806" y="259444"/>
                </a:lnTo>
                <a:lnTo>
                  <a:pt x="1659389" y="229974"/>
                </a:lnTo>
                <a:lnTo>
                  <a:pt x="1623629" y="202030"/>
                </a:lnTo>
                <a:lnTo>
                  <a:pt x="1586577" y="175662"/>
                </a:lnTo>
                <a:lnTo>
                  <a:pt x="1548288" y="150923"/>
                </a:lnTo>
                <a:lnTo>
                  <a:pt x="1508814" y="127864"/>
                </a:lnTo>
                <a:lnTo>
                  <a:pt x="1468208" y="106539"/>
                </a:lnTo>
                <a:lnTo>
                  <a:pt x="1426523" y="86997"/>
                </a:lnTo>
                <a:lnTo>
                  <a:pt x="1383812" y="69293"/>
                </a:lnTo>
                <a:lnTo>
                  <a:pt x="1340128" y="53476"/>
                </a:lnTo>
                <a:lnTo>
                  <a:pt x="1295525" y="39600"/>
                </a:lnTo>
                <a:lnTo>
                  <a:pt x="1250054" y="27716"/>
                </a:lnTo>
                <a:lnTo>
                  <a:pt x="1203769" y="17877"/>
                </a:lnTo>
                <a:lnTo>
                  <a:pt x="1156723" y="10133"/>
                </a:lnTo>
                <a:lnTo>
                  <a:pt x="1108970" y="4538"/>
                </a:lnTo>
                <a:lnTo>
                  <a:pt x="1060561" y="1143"/>
                </a:lnTo>
                <a:lnTo>
                  <a:pt x="1011550" y="0"/>
                </a:lnTo>
                <a:close/>
              </a:path>
            </a:pathLst>
          </a:custGeom>
          <a:solidFill>
            <a:srgbClr val="FFFFFF"/>
          </a:solidFill>
          <a:effectLst>
            <a:innerShdw blurRad="63500" dist="101600" dir="16200000">
              <a:prstClr val="black">
                <a:alpha val="50000"/>
              </a:prstClr>
            </a:inn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786208" y="11080452"/>
            <a:ext cx="1733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91</a:t>
            </a:r>
            <a:r>
              <a:rPr lang="en-US" sz="7200" b="1" spc="-3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%</a:t>
            </a:r>
            <a:endParaRPr lang="en-US" sz="7200" b="1" spc="-3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 Narrow Bold" charset="0"/>
              <a:ea typeface="Arial Narrow Bold" charset="0"/>
              <a:cs typeface="Arial Narrow Bold" charset="0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11917188" y="10220960"/>
            <a:ext cx="2884805" cy="2882265"/>
          </a:xfrm>
          <a:custGeom>
            <a:avLst/>
            <a:gdLst/>
            <a:ahLst/>
            <a:cxnLst/>
            <a:rect l="l" t="t" r="r" b="b"/>
            <a:pathLst>
              <a:path w="2884805" h="2882265">
                <a:moveTo>
                  <a:pt x="2884586" y="1441099"/>
                </a:moveTo>
                <a:lnTo>
                  <a:pt x="2883783" y="1489636"/>
                </a:lnTo>
                <a:lnTo>
                  <a:pt x="2881392" y="1537770"/>
                </a:lnTo>
                <a:lnTo>
                  <a:pt x="2877438" y="1585478"/>
                </a:lnTo>
                <a:lnTo>
                  <a:pt x="2871946" y="1632733"/>
                </a:lnTo>
                <a:lnTo>
                  <a:pt x="2864941" y="1679511"/>
                </a:lnTo>
                <a:lnTo>
                  <a:pt x="2856449" y="1725786"/>
                </a:lnTo>
                <a:lnTo>
                  <a:pt x="2846494" y="1771534"/>
                </a:lnTo>
                <a:lnTo>
                  <a:pt x="2835103" y="1816728"/>
                </a:lnTo>
                <a:lnTo>
                  <a:pt x="2822299" y="1861343"/>
                </a:lnTo>
                <a:lnTo>
                  <a:pt x="2808110" y="1905355"/>
                </a:lnTo>
                <a:lnTo>
                  <a:pt x="2792559" y="1948739"/>
                </a:lnTo>
                <a:lnTo>
                  <a:pt x="2775672" y="1991468"/>
                </a:lnTo>
                <a:lnTo>
                  <a:pt x="2757474" y="2033518"/>
                </a:lnTo>
                <a:lnTo>
                  <a:pt x="2737990" y="2074863"/>
                </a:lnTo>
                <a:lnTo>
                  <a:pt x="2717247" y="2115479"/>
                </a:lnTo>
                <a:lnTo>
                  <a:pt x="2695268" y="2155340"/>
                </a:lnTo>
                <a:lnTo>
                  <a:pt x="2672079" y="2194421"/>
                </a:lnTo>
                <a:lnTo>
                  <a:pt x="2647706" y="2232696"/>
                </a:lnTo>
                <a:lnTo>
                  <a:pt x="2622173" y="2270141"/>
                </a:lnTo>
                <a:lnTo>
                  <a:pt x="2595507" y="2306730"/>
                </a:lnTo>
                <a:lnTo>
                  <a:pt x="2567731" y="2342438"/>
                </a:lnTo>
                <a:lnTo>
                  <a:pt x="2538872" y="2377240"/>
                </a:lnTo>
                <a:lnTo>
                  <a:pt x="2508954" y="2411111"/>
                </a:lnTo>
                <a:lnTo>
                  <a:pt x="2478004" y="2444024"/>
                </a:lnTo>
                <a:lnTo>
                  <a:pt x="2446045" y="2475956"/>
                </a:lnTo>
                <a:lnTo>
                  <a:pt x="2413103" y="2506881"/>
                </a:lnTo>
                <a:lnTo>
                  <a:pt x="2379205" y="2536774"/>
                </a:lnTo>
                <a:lnTo>
                  <a:pt x="2344374" y="2565609"/>
                </a:lnTo>
                <a:lnTo>
                  <a:pt x="2308636" y="2593361"/>
                </a:lnTo>
                <a:lnTo>
                  <a:pt x="2272016" y="2620006"/>
                </a:lnTo>
                <a:lnTo>
                  <a:pt x="2234540" y="2645517"/>
                </a:lnTo>
                <a:lnTo>
                  <a:pt x="2196232" y="2669870"/>
                </a:lnTo>
                <a:lnTo>
                  <a:pt x="2157119" y="2693039"/>
                </a:lnTo>
                <a:lnTo>
                  <a:pt x="2117224" y="2714999"/>
                </a:lnTo>
                <a:lnTo>
                  <a:pt x="2076575" y="2735726"/>
                </a:lnTo>
                <a:lnTo>
                  <a:pt x="2035195" y="2755193"/>
                </a:lnTo>
                <a:lnTo>
                  <a:pt x="1993109" y="2773375"/>
                </a:lnTo>
                <a:lnTo>
                  <a:pt x="1950344" y="2790248"/>
                </a:lnTo>
                <a:lnTo>
                  <a:pt x="1906925" y="2805786"/>
                </a:lnTo>
                <a:lnTo>
                  <a:pt x="1862876" y="2819964"/>
                </a:lnTo>
                <a:lnTo>
                  <a:pt x="1818223" y="2832757"/>
                </a:lnTo>
                <a:lnTo>
                  <a:pt x="1772991" y="2844139"/>
                </a:lnTo>
                <a:lnTo>
                  <a:pt x="1727206" y="2854085"/>
                </a:lnTo>
                <a:lnTo>
                  <a:pt x="1680892" y="2862570"/>
                </a:lnTo>
                <a:lnTo>
                  <a:pt x="1634075" y="2869569"/>
                </a:lnTo>
                <a:lnTo>
                  <a:pt x="1586780" y="2875057"/>
                </a:lnTo>
                <a:lnTo>
                  <a:pt x="1539032" y="2879008"/>
                </a:lnTo>
                <a:lnTo>
                  <a:pt x="1490857" y="2881397"/>
                </a:lnTo>
                <a:lnTo>
                  <a:pt x="1442280" y="2882199"/>
                </a:lnTo>
                <a:lnTo>
                  <a:pt x="1393705" y="2881397"/>
                </a:lnTo>
                <a:lnTo>
                  <a:pt x="1345532" y="2879008"/>
                </a:lnTo>
                <a:lnTo>
                  <a:pt x="1297787" y="2875057"/>
                </a:lnTo>
                <a:lnTo>
                  <a:pt x="1250494" y="2869569"/>
                </a:lnTo>
                <a:lnTo>
                  <a:pt x="1203679" y="2862570"/>
                </a:lnTo>
                <a:lnTo>
                  <a:pt x="1157366" y="2854085"/>
                </a:lnTo>
                <a:lnTo>
                  <a:pt x="1111582" y="2844139"/>
                </a:lnTo>
                <a:lnTo>
                  <a:pt x="1066352" y="2832757"/>
                </a:lnTo>
                <a:lnTo>
                  <a:pt x="1021700" y="2819964"/>
                </a:lnTo>
                <a:lnTo>
                  <a:pt x="977653" y="2805786"/>
                </a:lnTo>
                <a:lnTo>
                  <a:pt x="934234" y="2790248"/>
                </a:lnTo>
                <a:lnTo>
                  <a:pt x="891471" y="2773375"/>
                </a:lnTo>
                <a:lnTo>
                  <a:pt x="849386" y="2755193"/>
                </a:lnTo>
                <a:lnTo>
                  <a:pt x="808007" y="2735726"/>
                </a:lnTo>
                <a:lnTo>
                  <a:pt x="767358" y="2714999"/>
                </a:lnTo>
                <a:lnTo>
                  <a:pt x="727465" y="2693039"/>
                </a:lnTo>
                <a:lnTo>
                  <a:pt x="688352" y="2669870"/>
                </a:lnTo>
                <a:lnTo>
                  <a:pt x="650045" y="2645517"/>
                </a:lnTo>
                <a:lnTo>
                  <a:pt x="612569" y="2620006"/>
                </a:lnTo>
                <a:lnTo>
                  <a:pt x="575950" y="2593361"/>
                </a:lnTo>
                <a:lnTo>
                  <a:pt x="540212" y="2565609"/>
                </a:lnTo>
                <a:lnTo>
                  <a:pt x="505382" y="2536774"/>
                </a:lnTo>
                <a:lnTo>
                  <a:pt x="471483" y="2506881"/>
                </a:lnTo>
                <a:lnTo>
                  <a:pt x="438542" y="2475956"/>
                </a:lnTo>
                <a:lnTo>
                  <a:pt x="406584" y="2444024"/>
                </a:lnTo>
                <a:lnTo>
                  <a:pt x="375633" y="2411111"/>
                </a:lnTo>
                <a:lnTo>
                  <a:pt x="345715" y="2377240"/>
                </a:lnTo>
                <a:lnTo>
                  <a:pt x="316856" y="2342438"/>
                </a:lnTo>
                <a:lnTo>
                  <a:pt x="289081" y="2306730"/>
                </a:lnTo>
                <a:lnTo>
                  <a:pt x="262414" y="2270141"/>
                </a:lnTo>
                <a:lnTo>
                  <a:pt x="236881" y="2232696"/>
                </a:lnTo>
                <a:lnTo>
                  <a:pt x="212508" y="2194421"/>
                </a:lnTo>
                <a:lnTo>
                  <a:pt x="189320" y="2155340"/>
                </a:lnTo>
                <a:lnTo>
                  <a:pt x="167341" y="2115479"/>
                </a:lnTo>
                <a:lnTo>
                  <a:pt x="146597" y="2074863"/>
                </a:lnTo>
                <a:lnTo>
                  <a:pt x="127113" y="2033518"/>
                </a:lnTo>
                <a:lnTo>
                  <a:pt x="108915" y="1991468"/>
                </a:lnTo>
                <a:lnTo>
                  <a:pt x="92028" y="1948739"/>
                </a:lnTo>
                <a:lnTo>
                  <a:pt x="76477" y="1905355"/>
                </a:lnTo>
                <a:lnTo>
                  <a:pt x="62287" y="1861343"/>
                </a:lnTo>
                <a:lnTo>
                  <a:pt x="49483" y="1816728"/>
                </a:lnTo>
                <a:lnTo>
                  <a:pt x="38092" y="1771534"/>
                </a:lnTo>
                <a:lnTo>
                  <a:pt x="28137" y="1725786"/>
                </a:lnTo>
                <a:lnTo>
                  <a:pt x="19645" y="1679511"/>
                </a:lnTo>
                <a:lnTo>
                  <a:pt x="12640" y="1632733"/>
                </a:lnTo>
                <a:lnTo>
                  <a:pt x="7148" y="1585478"/>
                </a:lnTo>
                <a:lnTo>
                  <a:pt x="3193" y="1537770"/>
                </a:lnTo>
                <a:lnTo>
                  <a:pt x="802" y="1489636"/>
                </a:lnTo>
                <a:lnTo>
                  <a:pt x="0" y="1441099"/>
                </a:lnTo>
                <a:lnTo>
                  <a:pt x="802" y="1392562"/>
                </a:lnTo>
                <a:lnTo>
                  <a:pt x="3193" y="1344428"/>
                </a:lnTo>
                <a:lnTo>
                  <a:pt x="7148" y="1296720"/>
                </a:lnTo>
                <a:lnTo>
                  <a:pt x="12640" y="1249465"/>
                </a:lnTo>
                <a:lnTo>
                  <a:pt x="19645" y="1202687"/>
                </a:lnTo>
                <a:lnTo>
                  <a:pt x="28137" y="1156412"/>
                </a:lnTo>
                <a:lnTo>
                  <a:pt x="38092" y="1110665"/>
                </a:lnTo>
                <a:lnTo>
                  <a:pt x="49483" y="1065471"/>
                </a:lnTo>
                <a:lnTo>
                  <a:pt x="62287" y="1020855"/>
                </a:lnTo>
                <a:lnTo>
                  <a:pt x="76477" y="976843"/>
                </a:lnTo>
                <a:lnTo>
                  <a:pt x="92028" y="933460"/>
                </a:lnTo>
                <a:lnTo>
                  <a:pt x="108915" y="890730"/>
                </a:lnTo>
                <a:lnTo>
                  <a:pt x="127113" y="848680"/>
                </a:lnTo>
                <a:lnTo>
                  <a:pt x="146597" y="807335"/>
                </a:lnTo>
                <a:lnTo>
                  <a:pt x="167341" y="766719"/>
                </a:lnTo>
                <a:lnTo>
                  <a:pt x="189320" y="726858"/>
                </a:lnTo>
                <a:lnTo>
                  <a:pt x="212508" y="687778"/>
                </a:lnTo>
                <a:lnTo>
                  <a:pt x="236881" y="649502"/>
                </a:lnTo>
                <a:lnTo>
                  <a:pt x="262414" y="612057"/>
                </a:lnTo>
                <a:lnTo>
                  <a:pt x="289081" y="575468"/>
                </a:lnTo>
                <a:lnTo>
                  <a:pt x="316856" y="539760"/>
                </a:lnTo>
                <a:lnTo>
                  <a:pt x="345715" y="504958"/>
                </a:lnTo>
                <a:lnTo>
                  <a:pt x="375633" y="471088"/>
                </a:lnTo>
                <a:lnTo>
                  <a:pt x="406584" y="438174"/>
                </a:lnTo>
                <a:lnTo>
                  <a:pt x="438542" y="406242"/>
                </a:lnTo>
                <a:lnTo>
                  <a:pt x="471483" y="375317"/>
                </a:lnTo>
                <a:lnTo>
                  <a:pt x="505382" y="345424"/>
                </a:lnTo>
                <a:lnTo>
                  <a:pt x="540212" y="316589"/>
                </a:lnTo>
                <a:lnTo>
                  <a:pt x="575950" y="288837"/>
                </a:lnTo>
                <a:lnTo>
                  <a:pt x="612569" y="262193"/>
                </a:lnTo>
                <a:lnTo>
                  <a:pt x="650045" y="236681"/>
                </a:lnTo>
                <a:lnTo>
                  <a:pt x="688352" y="212329"/>
                </a:lnTo>
                <a:lnTo>
                  <a:pt x="727465" y="189159"/>
                </a:lnTo>
                <a:lnTo>
                  <a:pt x="767358" y="167199"/>
                </a:lnTo>
                <a:lnTo>
                  <a:pt x="808007" y="146473"/>
                </a:lnTo>
                <a:lnTo>
                  <a:pt x="849386" y="127005"/>
                </a:lnTo>
                <a:lnTo>
                  <a:pt x="891471" y="108823"/>
                </a:lnTo>
                <a:lnTo>
                  <a:pt x="934234" y="91950"/>
                </a:lnTo>
                <a:lnTo>
                  <a:pt x="977653" y="76412"/>
                </a:lnTo>
                <a:lnTo>
                  <a:pt x="1021700" y="62234"/>
                </a:lnTo>
                <a:lnTo>
                  <a:pt x="1066352" y="49441"/>
                </a:lnTo>
                <a:lnTo>
                  <a:pt x="1111582" y="38059"/>
                </a:lnTo>
                <a:lnTo>
                  <a:pt x="1157366" y="28113"/>
                </a:lnTo>
                <a:lnTo>
                  <a:pt x="1203679" y="19628"/>
                </a:lnTo>
                <a:lnTo>
                  <a:pt x="1250494" y="12629"/>
                </a:lnTo>
                <a:lnTo>
                  <a:pt x="1297787" y="7141"/>
                </a:lnTo>
                <a:lnTo>
                  <a:pt x="1345532" y="3190"/>
                </a:lnTo>
                <a:lnTo>
                  <a:pt x="1393705" y="801"/>
                </a:lnTo>
                <a:lnTo>
                  <a:pt x="1442280" y="0"/>
                </a:lnTo>
                <a:lnTo>
                  <a:pt x="1490857" y="801"/>
                </a:lnTo>
                <a:lnTo>
                  <a:pt x="1539032" y="3190"/>
                </a:lnTo>
                <a:lnTo>
                  <a:pt x="1586780" y="7141"/>
                </a:lnTo>
                <a:lnTo>
                  <a:pt x="1634075" y="12629"/>
                </a:lnTo>
                <a:lnTo>
                  <a:pt x="1680892" y="19628"/>
                </a:lnTo>
                <a:lnTo>
                  <a:pt x="1727206" y="28113"/>
                </a:lnTo>
                <a:lnTo>
                  <a:pt x="1772991" y="38059"/>
                </a:lnTo>
                <a:lnTo>
                  <a:pt x="1818223" y="49441"/>
                </a:lnTo>
                <a:lnTo>
                  <a:pt x="1862876" y="62234"/>
                </a:lnTo>
                <a:lnTo>
                  <a:pt x="1906925" y="76412"/>
                </a:lnTo>
                <a:lnTo>
                  <a:pt x="1950344" y="91950"/>
                </a:lnTo>
                <a:lnTo>
                  <a:pt x="1993109" y="108823"/>
                </a:lnTo>
                <a:lnTo>
                  <a:pt x="2035195" y="127005"/>
                </a:lnTo>
                <a:lnTo>
                  <a:pt x="2076575" y="146473"/>
                </a:lnTo>
                <a:lnTo>
                  <a:pt x="2117224" y="167199"/>
                </a:lnTo>
                <a:lnTo>
                  <a:pt x="2157119" y="189159"/>
                </a:lnTo>
                <a:lnTo>
                  <a:pt x="2196232" y="212329"/>
                </a:lnTo>
                <a:lnTo>
                  <a:pt x="2234540" y="236681"/>
                </a:lnTo>
                <a:lnTo>
                  <a:pt x="2272016" y="262193"/>
                </a:lnTo>
                <a:lnTo>
                  <a:pt x="2308636" y="288837"/>
                </a:lnTo>
                <a:lnTo>
                  <a:pt x="2344374" y="316589"/>
                </a:lnTo>
                <a:lnTo>
                  <a:pt x="2379205" y="345424"/>
                </a:lnTo>
                <a:lnTo>
                  <a:pt x="2413103" y="375317"/>
                </a:lnTo>
                <a:lnTo>
                  <a:pt x="2446045" y="406242"/>
                </a:lnTo>
                <a:lnTo>
                  <a:pt x="2478004" y="438174"/>
                </a:lnTo>
                <a:lnTo>
                  <a:pt x="2508954" y="471088"/>
                </a:lnTo>
                <a:lnTo>
                  <a:pt x="2538872" y="504958"/>
                </a:lnTo>
                <a:lnTo>
                  <a:pt x="2567731" y="539760"/>
                </a:lnTo>
                <a:lnTo>
                  <a:pt x="2595507" y="575468"/>
                </a:lnTo>
                <a:lnTo>
                  <a:pt x="2622173" y="612057"/>
                </a:lnTo>
                <a:lnTo>
                  <a:pt x="2647706" y="649502"/>
                </a:lnTo>
                <a:lnTo>
                  <a:pt x="2672079" y="687778"/>
                </a:lnTo>
                <a:lnTo>
                  <a:pt x="2695268" y="726858"/>
                </a:lnTo>
                <a:lnTo>
                  <a:pt x="2717247" y="766719"/>
                </a:lnTo>
                <a:lnTo>
                  <a:pt x="2737990" y="807335"/>
                </a:lnTo>
                <a:lnTo>
                  <a:pt x="2757474" y="848680"/>
                </a:lnTo>
                <a:lnTo>
                  <a:pt x="2775672" y="890730"/>
                </a:lnTo>
                <a:lnTo>
                  <a:pt x="2792559" y="933460"/>
                </a:lnTo>
                <a:lnTo>
                  <a:pt x="2808110" y="976843"/>
                </a:lnTo>
                <a:lnTo>
                  <a:pt x="2822299" y="1020855"/>
                </a:lnTo>
                <a:lnTo>
                  <a:pt x="2835103" y="1065471"/>
                </a:lnTo>
                <a:lnTo>
                  <a:pt x="2846494" y="1110665"/>
                </a:lnTo>
                <a:lnTo>
                  <a:pt x="2856449" y="1156412"/>
                </a:lnTo>
                <a:lnTo>
                  <a:pt x="2864941" y="1202687"/>
                </a:lnTo>
                <a:lnTo>
                  <a:pt x="2871946" y="1249465"/>
                </a:lnTo>
                <a:lnTo>
                  <a:pt x="2877438" y="1296720"/>
                </a:lnTo>
                <a:lnTo>
                  <a:pt x="2881392" y="1344428"/>
                </a:lnTo>
                <a:lnTo>
                  <a:pt x="2883783" y="1392562"/>
                </a:lnTo>
                <a:lnTo>
                  <a:pt x="2884586" y="1441099"/>
                </a:lnTo>
                <a:close/>
              </a:path>
            </a:pathLst>
          </a:custGeom>
          <a:ln w="32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object 96"/>
          <p:cNvSpPr txBox="1"/>
          <p:nvPr/>
        </p:nvSpPr>
        <p:spPr>
          <a:xfrm>
            <a:off x="4988110" y="4535744"/>
            <a:ext cx="14055540" cy="8553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1200"/>
              </a:spcAft>
            </a:pPr>
            <a:r>
              <a:rPr sz="3600" b="1" spc="-5" dirty="0">
                <a:solidFill>
                  <a:srgbClr val="2E9C9A"/>
                </a:solidFill>
                <a:latin typeface="Arial" charset="0"/>
                <a:ea typeface="Arial" charset="0"/>
                <a:cs typeface="Arial" charset="0"/>
              </a:rPr>
              <a:t>Society for </a:t>
            </a:r>
            <a:r>
              <a:rPr sz="3600" b="1" spc="-15" dirty="0">
                <a:solidFill>
                  <a:srgbClr val="2E9C9A"/>
                </a:solidFill>
                <a:latin typeface="Arial" charset="0"/>
                <a:ea typeface="Arial" charset="0"/>
                <a:cs typeface="Arial" charset="0"/>
              </a:rPr>
              <a:t>Healthcare </a:t>
            </a:r>
            <a:r>
              <a:rPr sz="3600" b="1" spc="-20" dirty="0">
                <a:solidFill>
                  <a:srgbClr val="2E9C9A"/>
                </a:solidFill>
                <a:latin typeface="Arial" charset="0"/>
                <a:ea typeface="Arial" charset="0"/>
                <a:cs typeface="Arial" charset="0"/>
              </a:rPr>
              <a:t>Strategy </a:t>
            </a:r>
            <a:r>
              <a:rPr sz="3600" b="1" spc="-5" dirty="0">
                <a:solidFill>
                  <a:srgbClr val="2E9C9A"/>
                </a:solidFill>
                <a:latin typeface="Arial" charset="0"/>
                <a:ea typeface="Arial" charset="0"/>
                <a:cs typeface="Arial" charset="0"/>
              </a:rPr>
              <a:t>&amp; </a:t>
            </a:r>
            <a:r>
              <a:rPr sz="3600" b="1" spc="-15" dirty="0">
                <a:solidFill>
                  <a:srgbClr val="2E9C9A"/>
                </a:solidFill>
                <a:latin typeface="Arial" charset="0"/>
                <a:ea typeface="Arial" charset="0"/>
                <a:cs typeface="Arial" charset="0"/>
              </a:rPr>
              <a:t>Market</a:t>
            </a:r>
            <a:r>
              <a:rPr sz="3600" b="1" spc="90" dirty="0">
                <a:solidFill>
                  <a:srgbClr val="2E9C9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3600" b="1" spc="-5" dirty="0">
                <a:solidFill>
                  <a:srgbClr val="2E9C9A"/>
                </a:solidFill>
                <a:latin typeface="Arial" charset="0"/>
                <a:ea typeface="Arial" charset="0"/>
                <a:cs typeface="Arial" charset="0"/>
              </a:rPr>
              <a:t>Development</a:t>
            </a:r>
            <a:endParaRPr sz="3600" b="1" dirty="0">
              <a:latin typeface="Arial" charset="0"/>
              <a:ea typeface="Arial" charset="0"/>
              <a:cs typeface="Arial" charset="0"/>
            </a:endParaRPr>
          </a:p>
          <a:p>
            <a:pPr marL="514984" marR="2853690" indent="-502284">
              <a:lnSpc>
                <a:spcPct val="102099"/>
              </a:lnSpc>
              <a:spcBef>
                <a:spcPts val="240"/>
              </a:spcBef>
              <a:buClr>
                <a:srgbClr val="407CC9"/>
              </a:buClr>
              <a:buSzPct val="107812"/>
              <a:buFont typeface="Arial"/>
              <a:buChar char="•"/>
              <a:tabLst>
                <a:tab pos="514984" algn="l"/>
                <a:tab pos="515620" algn="l"/>
              </a:tabLst>
            </a:pPr>
            <a:r>
              <a:rPr sz="3200" spc="-10" dirty="0">
                <a:latin typeface="Arial" charset="0"/>
                <a:ea typeface="Arial" charset="0"/>
                <a:cs typeface="Arial" charset="0"/>
              </a:rPr>
              <a:t>A professional </a:t>
            </a:r>
            <a:r>
              <a:rPr lang="en-US" sz="3200" spc="-5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sz="3200" spc="-5" dirty="0" smtClean="0">
                <a:latin typeface="Arial" charset="0"/>
                <a:ea typeface="Arial" charset="0"/>
                <a:cs typeface="Arial" charset="0"/>
              </a:rPr>
              <a:t>embership </a:t>
            </a:r>
            <a:r>
              <a:rPr sz="3200" spc="-20" dirty="0">
                <a:latin typeface="Arial" charset="0"/>
                <a:ea typeface="Arial" charset="0"/>
                <a:cs typeface="Arial" charset="0"/>
              </a:rPr>
              <a:t>group </a:t>
            </a:r>
            <a:r>
              <a:rPr sz="3200" spc="-5" dirty="0">
                <a:latin typeface="Arial" charset="0"/>
                <a:ea typeface="Arial" charset="0"/>
                <a:cs typeface="Arial" charset="0"/>
              </a:rPr>
              <a:t>of the</a:t>
            </a:r>
            <a:r>
              <a:rPr sz="3200" spc="-6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3200" spc="-5" dirty="0">
                <a:latin typeface="Arial" charset="0"/>
                <a:ea typeface="Arial" charset="0"/>
                <a:cs typeface="Arial" charset="0"/>
              </a:rPr>
              <a:t>American  </a:t>
            </a:r>
            <a:r>
              <a:rPr lang="en-US" sz="3200" spc="-5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3200" spc="-5" dirty="0" smtClean="0">
                <a:latin typeface="Arial" charset="0"/>
                <a:ea typeface="Arial" charset="0"/>
                <a:cs typeface="Arial" charset="0"/>
              </a:rPr>
            </a:br>
            <a:r>
              <a:rPr sz="3200" spc="-5" dirty="0" smtClean="0">
                <a:latin typeface="Arial" charset="0"/>
                <a:ea typeface="Arial" charset="0"/>
                <a:cs typeface="Arial" charset="0"/>
              </a:rPr>
              <a:t>Hospital</a:t>
            </a:r>
            <a:r>
              <a:rPr sz="3200" spc="-11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3200" spc="-10" dirty="0">
                <a:latin typeface="Arial" charset="0"/>
                <a:ea typeface="Arial" charset="0"/>
                <a:cs typeface="Arial" charset="0"/>
              </a:rPr>
              <a:t>Association.</a:t>
            </a:r>
            <a:endParaRPr sz="3200" dirty="0">
              <a:latin typeface="Arial" charset="0"/>
              <a:ea typeface="Arial" charset="0"/>
              <a:cs typeface="Arial" charset="0"/>
            </a:endParaRPr>
          </a:p>
          <a:p>
            <a:pPr marL="514984" marR="5080" indent="-502284">
              <a:lnSpc>
                <a:spcPct val="102200"/>
              </a:lnSpc>
              <a:spcBef>
                <a:spcPts val="1235"/>
              </a:spcBef>
              <a:buClr>
                <a:srgbClr val="407CC9"/>
              </a:buClr>
              <a:buSzPct val="107812"/>
              <a:buFont typeface="Arial"/>
              <a:buChar char="•"/>
              <a:tabLst>
                <a:tab pos="514984" algn="l"/>
                <a:tab pos="515620" algn="l"/>
              </a:tabLst>
            </a:pPr>
            <a:r>
              <a:rPr sz="3200" spc="-5" dirty="0">
                <a:latin typeface="Arial" charset="0"/>
                <a:ea typeface="Arial" charset="0"/>
                <a:cs typeface="Arial" charset="0"/>
              </a:rPr>
              <a:t>4,000+ members: </a:t>
            </a:r>
            <a:r>
              <a:rPr sz="3200" spc="-15" dirty="0">
                <a:latin typeface="Arial" charset="0"/>
                <a:ea typeface="Arial" charset="0"/>
                <a:cs typeface="Arial" charset="0"/>
              </a:rPr>
              <a:t>largest organization </a:t>
            </a:r>
            <a:r>
              <a:rPr sz="3200" spc="-5" dirty="0">
                <a:latin typeface="Arial" charset="0"/>
                <a:ea typeface="Arial" charset="0"/>
                <a:cs typeface="Arial" charset="0"/>
              </a:rPr>
              <a:t>serving </a:t>
            </a:r>
            <a:r>
              <a:rPr sz="3200" spc="-15" dirty="0">
                <a:latin typeface="Arial" charset="0"/>
                <a:ea typeface="Arial" charset="0"/>
                <a:cs typeface="Arial" charset="0"/>
              </a:rPr>
              <a:t>healthcare strategy  </a:t>
            </a:r>
            <a:r>
              <a:rPr lang="en-US" sz="3200" spc="-15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3200" spc="-15" dirty="0" smtClean="0">
                <a:latin typeface="Arial" charset="0"/>
                <a:ea typeface="Arial" charset="0"/>
                <a:cs typeface="Arial" charset="0"/>
              </a:rPr>
            </a:br>
            <a:r>
              <a:rPr sz="3200" spc="-10" dirty="0" smtClean="0">
                <a:latin typeface="Arial" charset="0"/>
                <a:ea typeface="Arial" charset="0"/>
                <a:cs typeface="Arial" charset="0"/>
              </a:rPr>
              <a:t>professionals</a:t>
            </a:r>
            <a:r>
              <a:rPr sz="3200" spc="-10" dirty="0">
                <a:latin typeface="Arial" charset="0"/>
                <a:ea typeface="Arial" charset="0"/>
                <a:cs typeface="Arial" charset="0"/>
              </a:rPr>
              <a:t>.</a:t>
            </a:r>
            <a:endParaRPr sz="3200" dirty="0">
              <a:latin typeface="Arial" charset="0"/>
              <a:ea typeface="Arial" charset="0"/>
              <a:cs typeface="Arial" charset="0"/>
            </a:endParaRPr>
          </a:p>
          <a:p>
            <a:pPr marL="12700">
              <a:lnSpc>
                <a:spcPct val="100000"/>
              </a:lnSpc>
              <a:spcBef>
                <a:spcPts val="1900"/>
              </a:spcBef>
            </a:pPr>
            <a:r>
              <a:rPr sz="3200" spc="-20" dirty="0">
                <a:solidFill>
                  <a:srgbClr val="2E9C9A"/>
                </a:solidFill>
                <a:latin typeface="Arial" charset="0"/>
                <a:ea typeface="Arial" charset="0"/>
                <a:cs typeface="Arial" charset="0"/>
              </a:rPr>
              <a:t>Leading</a:t>
            </a:r>
            <a:endParaRPr sz="3200" dirty="0">
              <a:latin typeface="Arial" charset="0"/>
              <a:ea typeface="Arial" charset="0"/>
              <a:cs typeface="Arial" charset="0"/>
            </a:endParaRPr>
          </a:p>
          <a:p>
            <a:pPr marL="514984" indent="-502284">
              <a:lnSpc>
                <a:spcPct val="100000"/>
              </a:lnSpc>
              <a:spcBef>
                <a:spcPts val="409"/>
              </a:spcBef>
              <a:buClr>
                <a:srgbClr val="407CC9"/>
              </a:buClr>
              <a:buSzPct val="107812"/>
              <a:buFont typeface="Arial"/>
              <a:buChar char="•"/>
              <a:tabLst>
                <a:tab pos="514984" algn="l"/>
                <a:tab pos="515620" algn="l"/>
              </a:tabLst>
            </a:pPr>
            <a:r>
              <a:rPr sz="3200" spc="-10" dirty="0">
                <a:latin typeface="Arial Regular" charset="0"/>
                <a:cs typeface="Arial Regular" charset="0"/>
              </a:rPr>
              <a:t>SHSMD </a:t>
            </a:r>
            <a:r>
              <a:rPr sz="3200" spc="-25" dirty="0">
                <a:latin typeface="Arial Regular" charset="0"/>
                <a:cs typeface="Arial Regular" charset="0"/>
              </a:rPr>
              <a:t>ADVANCE: The </a:t>
            </a:r>
            <a:r>
              <a:rPr sz="3200" spc="-15" dirty="0">
                <a:latin typeface="Arial Regular" charset="0"/>
                <a:cs typeface="Arial Regular" charset="0"/>
              </a:rPr>
              <a:t>Learning </a:t>
            </a:r>
            <a:r>
              <a:rPr sz="3200" spc="-5" dirty="0">
                <a:latin typeface="Arial Regular" charset="0"/>
                <a:cs typeface="Arial Regular" charset="0"/>
              </a:rPr>
              <a:t>Edge for </a:t>
            </a:r>
            <a:r>
              <a:rPr sz="3200" spc="-15" dirty="0">
                <a:latin typeface="Arial Regular" charset="0"/>
                <a:cs typeface="Arial Regular" charset="0"/>
              </a:rPr>
              <a:t>Healthcare</a:t>
            </a:r>
            <a:r>
              <a:rPr sz="3200" spc="-50" dirty="0">
                <a:latin typeface="Arial Regular" charset="0"/>
                <a:cs typeface="Arial Regular" charset="0"/>
              </a:rPr>
              <a:t> </a:t>
            </a:r>
            <a:r>
              <a:rPr sz="3200" spc="-15" dirty="0">
                <a:latin typeface="Arial Regular" charset="0"/>
                <a:cs typeface="Arial Regular" charset="0"/>
              </a:rPr>
              <a:t>Strategists.</a:t>
            </a:r>
            <a:endParaRPr sz="3200" dirty="0">
              <a:latin typeface="Arial Regular" charset="0"/>
              <a:cs typeface="Arial Regular" charset="0"/>
            </a:endParaRPr>
          </a:p>
          <a:p>
            <a:pPr marL="514984" indent="-502284">
              <a:lnSpc>
                <a:spcPct val="100000"/>
              </a:lnSpc>
              <a:spcBef>
                <a:spcPts val="1325"/>
              </a:spcBef>
              <a:buClr>
                <a:srgbClr val="407CC9"/>
              </a:buClr>
              <a:buSzPct val="107812"/>
              <a:buFont typeface="Arial"/>
              <a:buChar char="•"/>
              <a:tabLst>
                <a:tab pos="514984" algn="l"/>
                <a:tab pos="515620" algn="l"/>
              </a:tabLst>
            </a:pPr>
            <a:r>
              <a:rPr sz="3200" spc="-5" dirty="0">
                <a:latin typeface="Arial Regular" charset="0"/>
                <a:cs typeface="Arial Regular" charset="0"/>
              </a:rPr>
              <a:t>Bridging </a:t>
            </a:r>
            <a:r>
              <a:rPr sz="3200" spc="-25" dirty="0">
                <a:latin typeface="Arial Regular" charset="0"/>
                <a:cs typeface="Arial Regular" charset="0"/>
              </a:rPr>
              <a:t>Worlds: The </a:t>
            </a:r>
            <a:r>
              <a:rPr sz="3200" spc="-40" dirty="0">
                <a:latin typeface="Arial Regular" charset="0"/>
                <a:cs typeface="Arial Regular" charset="0"/>
              </a:rPr>
              <a:t>Future </a:t>
            </a:r>
            <a:r>
              <a:rPr sz="3200" spc="-15" dirty="0">
                <a:latin typeface="Arial Regular" charset="0"/>
                <a:cs typeface="Arial Regular" charset="0"/>
              </a:rPr>
              <a:t>Role </a:t>
            </a:r>
            <a:r>
              <a:rPr sz="3200" spc="-5" dirty="0">
                <a:latin typeface="Arial Regular" charset="0"/>
                <a:cs typeface="Arial Regular" charset="0"/>
              </a:rPr>
              <a:t>of the </a:t>
            </a:r>
            <a:r>
              <a:rPr sz="3200" spc="-15" dirty="0">
                <a:latin typeface="Arial Regular" charset="0"/>
                <a:cs typeface="Arial Regular" charset="0"/>
              </a:rPr>
              <a:t>Healthcare</a:t>
            </a:r>
            <a:r>
              <a:rPr sz="3200" spc="75" dirty="0">
                <a:latin typeface="Arial Regular" charset="0"/>
                <a:cs typeface="Arial Regular" charset="0"/>
              </a:rPr>
              <a:t> </a:t>
            </a:r>
            <a:r>
              <a:rPr sz="3200" spc="-15" dirty="0">
                <a:latin typeface="Arial Regular" charset="0"/>
                <a:cs typeface="Arial Regular" charset="0"/>
              </a:rPr>
              <a:t>Strategist.</a:t>
            </a:r>
            <a:endParaRPr sz="3200" dirty="0">
              <a:latin typeface="Arial Regular" charset="0"/>
              <a:cs typeface="Arial Regular" charset="0"/>
            </a:endParaRPr>
          </a:p>
          <a:p>
            <a:pPr marL="12700">
              <a:lnSpc>
                <a:spcPct val="100000"/>
              </a:lnSpc>
              <a:spcBef>
                <a:spcPts val="1905"/>
              </a:spcBef>
            </a:pPr>
            <a:r>
              <a:rPr sz="3200" spc="-10" dirty="0">
                <a:solidFill>
                  <a:srgbClr val="2E9C9A"/>
                </a:solidFill>
                <a:latin typeface="Arial" charset="0"/>
                <a:ea typeface="Arial" charset="0"/>
                <a:cs typeface="Arial" charset="0"/>
              </a:rPr>
              <a:t>Connecting</a:t>
            </a:r>
            <a:endParaRPr sz="3200" dirty="0">
              <a:latin typeface="Arial" charset="0"/>
              <a:ea typeface="Arial" charset="0"/>
              <a:cs typeface="Arial" charset="0"/>
            </a:endParaRPr>
          </a:p>
          <a:p>
            <a:pPr marL="514984" indent="-502284">
              <a:lnSpc>
                <a:spcPct val="100000"/>
              </a:lnSpc>
              <a:spcBef>
                <a:spcPts val="414"/>
              </a:spcBef>
              <a:buClr>
                <a:srgbClr val="407CC9"/>
              </a:buClr>
              <a:buSzPct val="107812"/>
              <a:buFont typeface="Arial"/>
              <a:buChar char="•"/>
              <a:tabLst>
                <a:tab pos="514984" algn="l"/>
                <a:tab pos="515620" algn="l"/>
              </a:tabLst>
            </a:pPr>
            <a:r>
              <a:rPr sz="3200" spc="-10" dirty="0">
                <a:latin typeface="Arial Regular" charset="0"/>
                <a:cs typeface="Arial Regular" charset="0"/>
              </a:rPr>
              <a:t>SHSMD Connections</a:t>
            </a:r>
            <a:r>
              <a:rPr sz="3200" spc="-50" dirty="0">
                <a:latin typeface="Arial Regular" charset="0"/>
                <a:cs typeface="Arial Regular" charset="0"/>
              </a:rPr>
              <a:t> </a:t>
            </a:r>
            <a:r>
              <a:rPr sz="3200" spc="-5" dirty="0">
                <a:latin typeface="Arial Regular" charset="0"/>
                <a:cs typeface="Arial Regular" charset="0"/>
              </a:rPr>
              <a:t>2017.</a:t>
            </a:r>
            <a:endParaRPr sz="3200" dirty="0">
              <a:latin typeface="Arial Regular" charset="0"/>
              <a:cs typeface="Arial Regular" charset="0"/>
            </a:endParaRPr>
          </a:p>
          <a:p>
            <a:pPr marL="514984" indent="-502284">
              <a:lnSpc>
                <a:spcPct val="100000"/>
              </a:lnSpc>
              <a:spcBef>
                <a:spcPts val="1325"/>
              </a:spcBef>
              <a:buClr>
                <a:srgbClr val="407CC9"/>
              </a:buClr>
              <a:buSzPct val="107812"/>
              <a:buFont typeface="Arial"/>
              <a:buChar char="•"/>
              <a:tabLst>
                <a:tab pos="514984" algn="l"/>
                <a:tab pos="515620" algn="l"/>
              </a:tabLst>
            </a:pPr>
            <a:r>
              <a:rPr sz="3200" spc="-10" dirty="0">
                <a:latin typeface="Arial Regular" charset="0"/>
                <a:cs typeface="Arial Regular" charset="0"/>
              </a:rPr>
              <a:t>MySHSMD </a:t>
            </a:r>
            <a:r>
              <a:rPr sz="3200" spc="-5" dirty="0">
                <a:latin typeface="Arial Regular" charset="0"/>
                <a:cs typeface="Arial Regular" charset="0"/>
              </a:rPr>
              <a:t>Online </a:t>
            </a:r>
            <a:r>
              <a:rPr sz="3200" spc="-10" dirty="0">
                <a:latin typeface="Arial Regular" charset="0"/>
                <a:cs typeface="Arial Regular" charset="0"/>
              </a:rPr>
              <a:t>Member</a:t>
            </a:r>
            <a:r>
              <a:rPr sz="3200" spc="-35" dirty="0">
                <a:latin typeface="Arial Regular" charset="0"/>
                <a:cs typeface="Arial Regular" charset="0"/>
              </a:rPr>
              <a:t> </a:t>
            </a:r>
            <a:r>
              <a:rPr sz="3200" spc="-20" dirty="0">
                <a:latin typeface="Arial Regular" charset="0"/>
                <a:cs typeface="Arial Regular" charset="0"/>
              </a:rPr>
              <a:t>Community.</a:t>
            </a:r>
            <a:endParaRPr sz="3200" dirty="0">
              <a:latin typeface="Arial Regular" charset="0"/>
              <a:cs typeface="Arial Regular" charset="0"/>
            </a:endParaRPr>
          </a:p>
          <a:p>
            <a:pPr marL="12700">
              <a:lnSpc>
                <a:spcPct val="100000"/>
              </a:lnSpc>
              <a:spcBef>
                <a:spcPts val="1900"/>
              </a:spcBef>
            </a:pPr>
            <a:r>
              <a:rPr sz="3200" spc="-5" dirty="0">
                <a:solidFill>
                  <a:srgbClr val="2E9C9A"/>
                </a:solidFill>
                <a:latin typeface="Arial" charset="0"/>
                <a:ea typeface="Arial" charset="0"/>
                <a:cs typeface="Arial" charset="0"/>
              </a:rPr>
              <a:t>Serving</a:t>
            </a:r>
            <a:endParaRPr sz="3200" dirty="0">
              <a:latin typeface="Arial" charset="0"/>
              <a:ea typeface="Arial" charset="0"/>
              <a:cs typeface="Arial" charset="0"/>
            </a:endParaRPr>
          </a:p>
          <a:p>
            <a:pPr marL="514984" marR="2432050" indent="-502284">
              <a:lnSpc>
                <a:spcPct val="102099"/>
              </a:lnSpc>
              <a:spcBef>
                <a:spcPts val="330"/>
              </a:spcBef>
              <a:buClr>
                <a:srgbClr val="407CC9"/>
              </a:buClr>
              <a:buSzPct val="107812"/>
              <a:buFont typeface="Arial"/>
              <a:buChar char="•"/>
              <a:tabLst>
                <a:tab pos="514984" algn="l"/>
                <a:tab pos="515620" algn="l"/>
              </a:tabLst>
            </a:pPr>
            <a:r>
              <a:rPr sz="3200" spc="-20" dirty="0">
                <a:latin typeface="Arial Regular" charset="0"/>
                <a:cs typeface="Arial Regular" charset="0"/>
              </a:rPr>
              <a:t>Webcasts </a:t>
            </a:r>
            <a:r>
              <a:rPr sz="3200" spc="-5" dirty="0">
                <a:latin typeface="Arial Regular" charset="0"/>
                <a:cs typeface="Arial Regular" charset="0"/>
              </a:rPr>
              <a:t>and online courses, </a:t>
            </a:r>
            <a:r>
              <a:rPr sz="3200" spc="-10" dirty="0">
                <a:latin typeface="Arial Regular" charset="0"/>
                <a:cs typeface="Arial Regular" charset="0"/>
              </a:rPr>
              <a:t>publications,</a:t>
            </a:r>
            <a:r>
              <a:rPr sz="3200" spc="-200" dirty="0">
                <a:latin typeface="Arial Regular" charset="0"/>
                <a:cs typeface="Arial Regular" charset="0"/>
              </a:rPr>
              <a:t> </a:t>
            </a:r>
            <a:r>
              <a:rPr sz="3200" spc="-20" dirty="0">
                <a:latin typeface="Arial Regular" charset="0"/>
                <a:cs typeface="Arial Regular" charset="0"/>
              </a:rPr>
              <a:t>research, </a:t>
            </a:r>
            <a:r>
              <a:rPr lang="en-US" sz="3200" spc="-20" dirty="0" smtClean="0">
                <a:latin typeface="Arial Regular" charset="0"/>
                <a:cs typeface="Arial Regular" charset="0"/>
              </a:rPr>
              <a:t/>
            </a:r>
            <a:br>
              <a:rPr lang="en-US" sz="3200" spc="-20" dirty="0" smtClean="0">
                <a:latin typeface="Arial Regular" charset="0"/>
                <a:cs typeface="Arial Regular" charset="0"/>
              </a:rPr>
            </a:br>
            <a:r>
              <a:rPr sz="3200" spc="-5" dirty="0" smtClean="0">
                <a:latin typeface="Arial Regular" charset="0"/>
                <a:cs typeface="Arial Regular" charset="0"/>
              </a:rPr>
              <a:t>and other</a:t>
            </a:r>
            <a:r>
              <a:rPr lang="en-US" sz="3200" spc="-60" dirty="0">
                <a:latin typeface="Arial Regular" charset="0"/>
                <a:cs typeface="Arial Regular" charset="0"/>
              </a:rPr>
              <a:t> </a:t>
            </a:r>
            <a:r>
              <a:rPr sz="3200" spc="-20" dirty="0" smtClean="0">
                <a:latin typeface="Arial Regular" charset="0"/>
                <a:cs typeface="Arial Regular" charset="0"/>
              </a:rPr>
              <a:t>resources</a:t>
            </a:r>
            <a:r>
              <a:rPr sz="3200" spc="-20" dirty="0">
                <a:latin typeface="Arial Regular" charset="0"/>
                <a:cs typeface="Arial Regular" charset="0"/>
              </a:rPr>
              <a:t>.</a:t>
            </a:r>
            <a:endParaRPr sz="3200" dirty="0">
              <a:latin typeface="Arial Regular" charset="0"/>
              <a:cs typeface="Arial Regular" charset="0"/>
            </a:endParaRP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0" y="2206625"/>
            <a:ext cx="11581871" cy="209597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4988194" y="2952625"/>
            <a:ext cx="10536555" cy="184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lnSpc>
                <a:spcPts val="4850"/>
              </a:lnSpc>
              <a:tabLst>
                <a:tab pos="798830" algn="l"/>
                <a:tab pos="2605405" algn="l"/>
                <a:tab pos="3329940" algn="l"/>
                <a:tab pos="3796029" algn="l"/>
                <a:tab pos="5652770" algn="l"/>
                <a:tab pos="7446645" algn="l"/>
                <a:tab pos="7955280" algn="l"/>
                <a:tab pos="8096250" algn="l"/>
                <a:tab pos="9150350" algn="l"/>
              </a:tabLst>
            </a:pPr>
            <a:r>
              <a:rPr sz="4000" spc="-450" dirty="0">
                <a:solidFill>
                  <a:srgbClr val="2F9C9A"/>
                </a:solidFill>
              </a:rPr>
              <a:t>T</a:t>
            </a:r>
            <a:r>
              <a:rPr sz="4000" dirty="0">
                <a:solidFill>
                  <a:srgbClr val="2F9C9A"/>
                </a:solidFill>
              </a:rPr>
              <a:t>o	</a:t>
            </a:r>
            <a:r>
              <a:rPr sz="4000" dirty="0" smtClean="0">
                <a:solidFill>
                  <a:srgbClr val="2F9C9A"/>
                </a:solidFill>
              </a:rPr>
              <a:t>leve</a:t>
            </a:r>
            <a:r>
              <a:rPr sz="4000" spc="-65" dirty="0" smtClean="0">
                <a:solidFill>
                  <a:srgbClr val="2F9C9A"/>
                </a:solidFill>
              </a:rPr>
              <a:t>r</a:t>
            </a:r>
            <a:r>
              <a:rPr sz="4000" dirty="0" smtClean="0">
                <a:solidFill>
                  <a:srgbClr val="2F9C9A"/>
                </a:solidFill>
              </a:rPr>
              <a:t>age</a:t>
            </a:r>
            <a:r>
              <a:rPr lang="en-US" sz="400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advancements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in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big</a:t>
            </a:r>
            <a:r>
              <a:rPr sz="4000" dirty="0">
                <a:solidFill>
                  <a:srgbClr val="2F9C9A"/>
                </a:solidFill>
              </a:rPr>
              <a:t>	d</a:t>
            </a:r>
            <a:r>
              <a:rPr sz="4000" spc="-50" dirty="0">
                <a:solidFill>
                  <a:srgbClr val="2F9C9A"/>
                </a:solidFill>
              </a:rPr>
              <a:t>a</a:t>
            </a:r>
            <a:r>
              <a:rPr sz="4000" dirty="0">
                <a:solidFill>
                  <a:srgbClr val="2F9C9A"/>
                </a:solidFill>
              </a:rPr>
              <a:t>ta,  </a:t>
            </a:r>
            <a:r>
              <a:rPr sz="4000" dirty="0" smtClean="0">
                <a:solidFill>
                  <a:srgbClr val="2F9C9A"/>
                </a:solidFill>
              </a:rPr>
              <a:t>hospitals</a:t>
            </a:r>
            <a:r>
              <a:rPr lang="en-US" sz="400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and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spc="-5" dirty="0" smtClean="0">
                <a:solidFill>
                  <a:srgbClr val="2F9C9A"/>
                </a:solidFill>
              </a:rPr>
              <a:t>health</a:t>
            </a:r>
            <a:r>
              <a:rPr lang="en-US" sz="4000" spc="-5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systems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need</a:t>
            </a:r>
            <a:r>
              <a:rPr lang="en-US" sz="4000" dirty="0" smtClean="0">
                <a:solidFill>
                  <a:srgbClr val="2F9C9A"/>
                </a:solidFill>
              </a:rPr>
              <a:t> </a:t>
            </a:r>
            <a:r>
              <a:rPr lang="en-US" sz="4000" dirty="0">
                <a:solidFill>
                  <a:srgbClr val="2F9C9A"/>
                </a:solidFill>
              </a:rPr>
              <a:t>to	</a:t>
            </a:r>
            <a:r>
              <a:rPr lang="en-US" sz="4000" dirty="0" smtClean="0">
                <a:solidFill>
                  <a:srgbClr val="2F9C9A"/>
                </a:solidFill>
              </a:rPr>
              <a:t>be </a:t>
            </a:r>
            <a:r>
              <a:rPr lang="en-US" sz="4000" spc="-25" dirty="0" smtClean="0">
                <a:solidFill>
                  <a:srgbClr val="2F9C9A"/>
                </a:solidFill>
              </a:rPr>
              <a:t>prepared </a:t>
            </a:r>
            <a:r>
              <a:rPr lang="en-US" sz="4000" dirty="0" smtClean="0">
                <a:solidFill>
                  <a:srgbClr val="2F9C9A"/>
                </a:solidFill>
              </a:rPr>
              <a:t>to:</a:t>
            </a:r>
            <a:endParaRPr sz="4000" dirty="0">
              <a:solidFill>
                <a:srgbClr val="2F9C9A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88194" y="5027251"/>
            <a:ext cx="9503410" cy="6045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3580" marR="1424940" indent="-690880">
              <a:lnSpc>
                <a:spcPct val="102800"/>
              </a:lnSpc>
              <a:spcBef>
                <a:spcPts val="1235"/>
              </a:spcBef>
              <a:buClr>
                <a:srgbClr val="407CC9"/>
              </a:buClr>
              <a:buChar char="•"/>
              <a:tabLst>
                <a:tab pos="702945" algn="l"/>
                <a:tab pos="703580" algn="l"/>
              </a:tabLst>
            </a:pPr>
            <a:r>
              <a:rPr sz="3450" spc="5" dirty="0" smtClean="0">
                <a:latin typeface="Arial Regular" charset="0"/>
                <a:cs typeface="Arial Regular" charset="0"/>
              </a:rPr>
              <a:t>Adopt </a:t>
            </a:r>
            <a:r>
              <a:rPr sz="3450" spc="5" dirty="0">
                <a:latin typeface="Arial Regular" charset="0"/>
                <a:cs typeface="Arial Regular" charset="0"/>
              </a:rPr>
              <a:t>technology </a:t>
            </a:r>
            <a:r>
              <a:rPr sz="3450" spc="-5" dirty="0">
                <a:latin typeface="Arial Regular" charset="0"/>
                <a:cs typeface="Arial Regular" charset="0"/>
              </a:rPr>
              <a:t>that </a:t>
            </a:r>
            <a:r>
              <a:rPr sz="3450" dirty="0">
                <a:latin typeface="Arial Regular" charset="0"/>
                <a:cs typeface="Arial Regular" charset="0"/>
              </a:rPr>
              <a:t>supports</a:t>
            </a:r>
            <a:r>
              <a:rPr sz="3450" spc="-65" dirty="0">
                <a:latin typeface="Arial Regular" charset="0"/>
                <a:cs typeface="Arial Regular" charset="0"/>
              </a:rPr>
              <a:t> </a:t>
            </a:r>
            <a:r>
              <a:rPr sz="3450" spc="-10" dirty="0">
                <a:latin typeface="Arial Regular" charset="0"/>
                <a:cs typeface="Arial Regular" charset="0"/>
              </a:rPr>
              <a:t>care  </a:t>
            </a:r>
            <a:r>
              <a:rPr sz="3450" spc="5" dirty="0">
                <a:latin typeface="Arial Regular" charset="0"/>
                <a:cs typeface="Arial Regular" charset="0"/>
              </a:rPr>
              <a:t>management </a:t>
            </a:r>
            <a:r>
              <a:rPr sz="3450" spc="-5" dirty="0">
                <a:latin typeface="Arial Regular" charset="0"/>
                <a:cs typeface="Arial Regular" charset="0"/>
              </a:rPr>
              <a:t>across </a:t>
            </a:r>
            <a:r>
              <a:rPr sz="3450" spc="5" dirty="0">
                <a:latin typeface="Arial Regular" charset="0"/>
                <a:cs typeface="Arial Regular" charset="0"/>
              </a:rPr>
              <a:t>the</a:t>
            </a:r>
            <a:r>
              <a:rPr sz="3450" spc="-55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continuum.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marR="796925" indent="-690880">
              <a:lnSpc>
                <a:spcPct val="102800"/>
              </a:lnSpc>
              <a:spcBef>
                <a:spcPts val="1475"/>
              </a:spcBef>
              <a:buClr>
                <a:srgbClr val="407CC9"/>
              </a:buClr>
              <a:buChar char="•"/>
              <a:tabLst>
                <a:tab pos="702945" algn="l"/>
                <a:tab pos="703580" algn="l"/>
              </a:tabLst>
            </a:pPr>
            <a:r>
              <a:rPr sz="3450" spc="5" dirty="0">
                <a:latin typeface="Arial Regular" charset="0"/>
                <a:cs typeface="Arial Regular" charset="0"/>
              </a:rPr>
              <a:t>Implement </a:t>
            </a:r>
            <a:r>
              <a:rPr sz="3450" dirty="0">
                <a:latin typeface="Arial Regular" charset="0"/>
                <a:cs typeface="Arial Regular" charset="0"/>
              </a:rPr>
              <a:t>sophisticated </a:t>
            </a:r>
            <a:r>
              <a:rPr sz="3450" spc="5" dirty="0">
                <a:latin typeface="Arial Regular" charset="0"/>
                <a:cs typeface="Arial Regular" charset="0"/>
              </a:rPr>
              <a:t>IT systems</a:t>
            </a:r>
            <a:r>
              <a:rPr sz="3450" spc="-110" dirty="0">
                <a:latin typeface="Arial Regular" charset="0"/>
                <a:cs typeface="Arial Regular" charset="0"/>
              </a:rPr>
              <a:t> </a:t>
            </a:r>
            <a:r>
              <a:rPr sz="3450" spc="-5" dirty="0">
                <a:latin typeface="Arial Regular" charset="0"/>
                <a:cs typeface="Arial Regular" charset="0"/>
              </a:rPr>
              <a:t>that  </a:t>
            </a:r>
            <a:r>
              <a:rPr sz="3450" spc="5" dirty="0">
                <a:latin typeface="Arial Regular" charset="0"/>
                <a:cs typeface="Arial Regular" charset="0"/>
              </a:rPr>
              <a:t>enhance medical decision</a:t>
            </a:r>
            <a:r>
              <a:rPr sz="3450" spc="-65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making.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marR="5080" indent="-690880">
              <a:lnSpc>
                <a:spcPct val="102800"/>
              </a:lnSpc>
              <a:spcBef>
                <a:spcPts val="1475"/>
              </a:spcBef>
              <a:buClr>
                <a:srgbClr val="407CC9"/>
              </a:buClr>
              <a:buFontTx/>
              <a:buChar char="•"/>
              <a:tabLst>
                <a:tab pos="702945" algn="l"/>
                <a:tab pos="703580" algn="l"/>
              </a:tabLst>
            </a:pPr>
            <a:r>
              <a:rPr sz="3450" spc="5" dirty="0">
                <a:latin typeface="Arial Regular" charset="0"/>
                <a:cs typeface="Arial Regular" charset="0"/>
              </a:rPr>
              <a:t>Expand clinicians access to</a:t>
            </a:r>
            <a:r>
              <a:rPr sz="3450" spc="-30" dirty="0">
                <a:latin typeface="Arial Regular" charset="0"/>
                <a:cs typeface="Arial Regular" charset="0"/>
              </a:rPr>
              <a:t> </a:t>
            </a:r>
            <a:r>
              <a:rPr sz="3450" dirty="0">
                <a:latin typeface="Arial Regular" charset="0"/>
                <a:cs typeface="Arial Regular" charset="0"/>
              </a:rPr>
              <a:t>population-level  health </a:t>
            </a:r>
            <a:r>
              <a:rPr sz="3450" spc="5" dirty="0">
                <a:latin typeface="Arial Regular" charset="0"/>
                <a:cs typeface="Arial Regular" charset="0"/>
              </a:rPr>
              <a:t>and wellness</a:t>
            </a:r>
            <a:r>
              <a:rPr sz="3450" spc="-60" dirty="0">
                <a:latin typeface="Arial Regular" charset="0"/>
                <a:cs typeface="Arial Regular" charset="0"/>
              </a:rPr>
              <a:t> </a:t>
            </a:r>
            <a:r>
              <a:rPr sz="3450" spc="-5" dirty="0">
                <a:latin typeface="Arial Regular" charset="0"/>
                <a:cs typeface="Arial Regular" charset="0"/>
              </a:rPr>
              <a:t>data</a:t>
            </a:r>
            <a:r>
              <a:rPr sz="3450" spc="-5" dirty="0" smtClean="0">
                <a:latin typeface="Arial Regular" charset="0"/>
                <a:cs typeface="Arial Regular" charset="0"/>
              </a:rPr>
              <a:t>.</a:t>
            </a:r>
            <a:r>
              <a:rPr lang="en-US" sz="3450" spc="-30" dirty="0">
                <a:latin typeface="Arial Regular" charset="0"/>
                <a:cs typeface="Arial Regular" charset="0"/>
              </a:rPr>
              <a:t> </a:t>
            </a:r>
            <a:endParaRPr lang="en-US" sz="3450" spc="-30" dirty="0" smtClean="0">
              <a:latin typeface="Arial Regular" charset="0"/>
              <a:cs typeface="Arial Regular" charset="0"/>
            </a:endParaRPr>
          </a:p>
          <a:p>
            <a:pPr marL="703580" marR="5080" indent="-690880">
              <a:lnSpc>
                <a:spcPct val="102800"/>
              </a:lnSpc>
              <a:spcBef>
                <a:spcPts val="1475"/>
              </a:spcBef>
              <a:buClr>
                <a:srgbClr val="407CC9"/>
              </a:buClr>
              <a:buFontTx/>
              <a:buChar char="•"/>
              <a:tabLst>
                <a:tab pos="702945" algn="l"/>
                <a:tab pos="703580" algn="l"/>
              </a:tabLst>
            </a:pPr>
            <a:r>
              <a:rPr lang="en-US" sz="3450" spc="-30" dirty="0" smtClean="0">
                <a:latin typeface="Arial Regular" charset="0"/>
                <a:cs typeface="Arial Regular" charset="0"/>
              </a:rPr>
              <a:t>Provide </a:t>
            </a:r>
            <a:r>
              <a:rPr lang="en-US" sz="3450" spc="5" dirty="0">
                <a:latin typeface="Arial Regular" charset="0"/>
                <a:cs typeface="Arial Regular" charset="0"/>
              </a:rPr>
              <a:t>physicians with  </a:t>
            </a:r>
            <a:r>
              <a:rPr lang="en-US" sz="3450" spc="5" dirty="0" smtClean="0">
                <a:latin typeface="Arial Regular" charset="0"/>
                <a:cs typeface="Arial Regular" charset="0"/>
              </a:rPr>
              <a:t/>
            </a:r>
            <a:br>
              <a:rPr lang="en-US" sz="3450" spc="5" dirty="0" smtClean="0">
                <a:latin typeface="Arial Regular" charset="0"/>
                <a:cs typeface="Arial Regular" charset="0"/>
              </a:rPr>
            </a:br>
            <a:r>
              <a:rPr lang="en-US" sz="3450" spc="5" dirty="0" smtClean="0">
                <a:latin typeface="Arial Regular" charset="0"/>
                <a:cs typeface="Arial Regular" charset="0"/>
              </a:rPr>
              <a:t>computing and </a:t>
            </a:r>
            <a:r>
              <a:rPr lang="en-US" sz="3450" spc="5" dirty="0">
                <a:latin typeface="Arial Regular" charset="0"/>
                <a:cs typeface="Arial Regular" charset="0"/>
              </a:rPr>
              <a:t>analytics</a:t>
            </a:r>
            <a:r>
              <a:rPr lang="en-US" sz="3450" spc="-90" dirty="0">
                <a:latin typeface="Arial Regular" charset="0"/>
                <a:cs typeface="Arial Regular" charset="0"/>
              </a:rPr>
              <a:t> </a:t>
            </a:r>
            <a:r>
              <a:rPr lang="en-US" sz="3450" spc="-90" dirty="0" smtClean="0">
                <a:latin typeface="Arial Regular" charset="0"/>
                <a:cs typeface="Arial Regular" charset="0"/>
              </a:rPr>
              <a:t/>
            </a:r>
            <a:br>
              <a:rPr lang="en-US" sz="3450" spc="-90" dirty="0" smtClean="0">
                <a:latin typeface="Arial Regular" charset="0"/>
                <a:cs typeface="Arial Regular" charset="0"/>
              </a:rPr>
            </a:br>
            <a:r>
              <a:rPr lang="en-US" sz="3450" spc="5" dirty="0" smtClean="0">
                <a:latin typeface="Arial Regular" charset="0"/>
                <a:cs typeface="Arial Regular" charset="0"/>
              </a:rPr>
              <a:t>capabilities necessary </a:t>
            </a:r>
            <a:r>
              <a:rPr lang="en-US" sz="3450" spc="5" dirty="0">
                <a:latin typeface="Arial Regular" charset="0"/>
                <a:cs typeface="Arial Regular" charset="0"/>
              </a:rPr>
              <a:t>to </a:t>
            </a:r>
            <a:r>
              <a:rPr lang="en-US" sz="3450" spc="5" dirty="0" smtClean="0">
                <a:latin typeface="Arial Regular" charset="0"/>
                <a:cs typeface="Arial Regular" charset="0"/>
              </a:rPr>
              <a:t/>
            </a:r>
            <a:br>
              <a:rPr lang="en-US" sz="3450" spc="5" dirty="0" smtClean="0">
                <a:latin typeface="Arial Regular" charset="0"/>
                <a:cs typeface="Arial Regular" charset="0"/>
              </a:rPr>
            </a:br>
            <a:r>
              <a:rPr lang="en-US" sz="3450" spc="5" dirty="0" smtClean="0">
                <a:latin typeface="Arial Regular" charset="0"/>
                <a:cs typeface="Arial Regular" charset="0"/>
              </a:rPr>
              <a:t>deliver personalized</a:t>
            </a:r>
            <a:r>
              <a:rPr lang="en-US" sz="3450" spc="-55" dirty="0" smtClean="0">
                <a:latin typeface="Arial Regular" charset="0"/>
                <a:cs typeface="Arial Regular" charset="0"/>
              </a:rPr>
              <a:t> </a:t>
            </a:r>
            <a:r>
              <a:rPr lang="en-US" sz="3450" spc="-10" dirty="0">
                <a:latin typeface="Arial Regular" charset="0"/>
                <a:cs typeface="Arial Regular" charset="0"/>
              </a:rPr>
              <a:t>care</a:t>
            </a:r>
            <a:r>
              <a:rPr lang="en-US" sz="3450" spc="-10" dirty="0" smtClean="0">
                <a:latin typeface="Arial Regular" charset="0"/>
                <a:cs typeface="Arial Regular" charset="0"/>
              </a:rPr>
              <a:t>.</a:t>
            </a:r>
            <a:endParaRPr lang="en-US" sz="3450" dirty="0">
              <a:latin typeface="Arial Regular" charset="0"/>
              <a:cs typeface="Arial Regular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474981"/>
            <a:ext cx="6006465" cy="817244"/>
          </a:xfrm>
          <a:custGeom>
            <a:avLst/>
            <a:gdLst/>
            <a:ahLst/>
            <a:cxnLst/>
            <a:rect l="l" t="t" r="r" b="b"/>
            <a:pathLst>
              <a:path w="6006465" h="817244">
                <a:moveTo>
                  <a:pt x="0" y="816741"/>
                </a:moveTo>
                <a:lnTo>
                  <a:pt x="6006099" y="816741"/>
                </a:lnTo>
                <a:lnTo>
                  <a:pt x="6006099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07672" y="683260"/>
            <a:ext cx="4292600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7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BIG </a:t>
            </a:r>
            <a:r>
              <a:rPr sz="2550" b="1" spc="2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DATA:</a:t>
            </a:r>
            <a:r>
              <a:rPr sz="2550" b="1" spc="29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2550" spc="95" dirty="0">
                <a:solidFill>
                  <a:srgbClr val="FF9E15"/>
                </a:solidFill>
                <a:latin typeface="Arial Regular" charset="0"/>
                <a:cs typeface="Arial Regular" charset="0"/>
              </a:rPr>
              <a:t>IMPLICATIONS</a:t>
            </a:r>
            <a:endParaRPr sz="2550" dirty="0">
              <a:latin typeface="Arial Regular" charset="0"/>
              <a:cs typeface="Arial Regular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521438" y="10251440"/>
            <a:ext cx="838200" cy="1426210"/>
          </a:xfrm>
          <a:custGeom>
            <a:avLst/>
            <a:gdLst/>
            <a:ahLst/>
            <a:cxnLst/>
            <a:rect l="l" t="t" r="r" b="b"/>
            <a:pathLst>
              <a:path w="838200" h="1426209">
                <a:moveTo>
                  <a:pt x="838051" y="0"/>
                </a:moveTo>
                <a:lnTo>
                  <a:pt x="785982" y="808"/>
                </a:lnTo>
                <a:lnTo>
                  <a:pt x="734743" y="3243"/>
                </a:lnTo>
                <a:lnTo>
                  <a:pt x="684301" y="7313"/>
                </a:lnTo>
                <a:lnTo>
                  <a:pt x="634622" y="13031"/>
                </a:lnTo>
                <a:lnTo>
                  <a:pt x="585671" y="20408"/>
                </a:lnTo>
                <a:lnTo>
                  <a:pt x="537414" y="29454"/>
                </a:lnTo>
                <a:lnTo>
                  <a:pt x="489817" y="40182"/>
                </a:lnTo>
                <a:lnTo>
                  <a:pt x="442845" y="52601"/>
                </a:lnTo>
                <a:lnTo>
                  <a:pt x="396465" y="66723"/>
                </a:lnTo>
                <a:lnTo>
                  <a:pt x="350642" y="82560"/>
                </a:lnTo>
                <a:lnTo>
                  <a:pt x="305341" y="100121"/>
                </a:lnTo>
                <a:lnTo>
                  <a:pt x="260530" y="119420"/>
                </a:lnTo>
                <a:lnTo>
                  <a:pt x="216172" y="140466"/>
                </a:lnTo>
                <a:lnTo>
                  <a:pt x="172234" y="163270"/>
                </a:lnTo>
                <a:lnTo>
                  <a:pt x="128683" y="187844"/>
                </a:lnTo>
                <a:lnTo>
                  <a:pt x="85482" y="214199"/>
                </a:lnTo>
                <a:lnTo>
                  <a:pt x="42599" y="242347"/>
                </a:lnTo>
                <a:lnTo>
                  <a:pt x="0" y="272297"/>
                </a:lnTo>
                <a:lnTo>
                  <a:pt x="838051" y="1425782"/>
                </a:lnTo>
                <a:lnTo>
                  <a:pt x="838051" y="0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933708" y="10251440"/>
            <a:ext cx="2851785" cy="2851785"/>
          </a:xfrm>
          <a:custGeom>
            <a:avLst/>
            <a:gdLst/>
            <a:ahLst/>
            <a:cxnLst/>
            <a:rect l="l" t="t" r="r" b="b"/>
            <a:pathLst>
              <a:path w="2851784" h="2851784">
                <a:moveTo>
                  <a:pt x="919084" y="94866"/>
                </a:moveTo>
                <a:lnTo>
                  <a:pt x="872515" y="112454"/>
                </a:lnTo>
                <a:lnTo>
                  <a:pt x="826939" y="132096"/>
                </a:lnTo>
                <a:lnTo>
                  <a:pt x="782374" y="153708"/>
                </a:lnTo>
                <a:lnTo>
                  <a:pt x="738838" y="177207"/>
                </a:lnTo>
                <a:lnTo>
                  <a:pt x="696349" y="202510"/>
                </a:lnTo>
                <a:lnTo>
                  <a:pt x="654927" y="229532"/>
                </a:lnTo>
                <a:lnTo>
                  <a:pt x="614590" y="258191"/>
                </a:lnTo>
                <a:lnTo>
                  <a:pt x="575356" y="288402"/>
                </a:lnTo>
                <a:lnTo>
                  <a:pt x="537244" y="320083"/>
                </a:lnTo>
                <a:lnTo>
                  <a:pt x="500273" y="353149"/>
                </a:lnTo>
                <a:lnTo>
                  <a:pt x="464460" y="387518"/>
                </a:lnTo>
                <a:lnTo>
                  <a:pt x="429825" y="423106"/>
                </a:lnTo>
                <a:lnTo>
                  <a:pt x="396386" y="459829"/>
                </a:lnTo>
                <a:lnTo>
                  <a:pt x="364162" y="497604"/>
                </a:lnTo>
                <a:lnTo>
                  <a:pt x="333170" y="536348"/>
                </a:lnTo>
                <a:lnTo>
                  <a:pt x="303430" y="575976"/>
                </a:lnTo>
                <a:lnTo>
                  <a:pt x="274960" y="616405"/>
                </a:lnTo>
                <a:lnTo>
                  <a:pt x="247779" y="657553"/>
                </a:lnTo>
                <a:lnTo>
                  <a:pt x="221905" y="699335"/>
                </a:lnTo>
                <a:lnTo>
                  <a:pt x="197357" y="741667"/>
                </a:lnTo>
                <a:lnTo>
                  <a:pt x="174153" y="784468"/>
                </a:lnTo>
                <a:lnTo>
                  <a:pt x="152312" y="827652"/>
                </a:lnTo>
                <a:lnTo>
                  <a:pt x="131852" y="871136"/>
                </a:lnTo>
                <a:lnTo>
                  <a:pt x="112792" y="914837"/>
                </a:lnTo>
                <a:lnTo>
                  <a:pt x="95150" y="958672"/>
                </a:lnTo>
                <a:lnTo>
                  <a:pt x="78945" y="1002557"/>
                </a:lnTo>
                <a:lnTo>
                  <a:pt x="64196" y="1046408"/>
                </a:lnTo>
                <a:lnTo>
                  <a:pt x="50920" y="1090142"/>
                </a:lnTo>
                <a:lnTo>
                  <a:pt x="39137" y="1133676"/>
                </a:lnTo>
                <a:lnTo>
                  <a:pt x="28865" y="1176926"/>
                </a:lnTo>
                <a:lnTo>
                  <a:pt x="20122" y="1219808"/>
                </a:lnTo>
                <a:lnTo>
                  <a:pt x="12927" y="1262239"/>
                </a:lnTo>
                <a:lnTo>
                  <a:pt x="7299" y="1304135"/>
                </a:lnTo>
                <a:lnTo>
                  <a:pt x="3256" y="1345413"/>
                </a:lnTo>
                <a:lnTo>
                  <a:pt x="817" y="1385990"/>
                </a:lnTo>
                <a:lnTo>
                  <a:pt x="0" y="1425782"/>
                </a:lnTo>
                <a:lnTo>
                  <a:pt x="793" y="1473801"/>
                </a:lnTo>
                <a:lnTo>
                  <a:pt x="3157" y="1521422"/>
                </a:lnTo>
                <a:lnTo>
                  <a:pt x="7066" y="1568621"/>
                </a:lnTo>
                <a:lnTo>
                  <a:pt x="12495" y="1615373"/>
                </a:lnTo>
                <a:lnTo>
                  <a:pt x="19420" y="1661652"/>
                </a:lnTo>
                <a:lnTo>
                  <a:pt x="27815" y="1707434"/>
                </a:lnTo>
                <a:lnTo>
                  <a:pt x="37655" y="1752694"/>
                </a:lnTo>
                <a:lnTo>
                  <a:pt x="48916" y="1797407"/>
                </a:lnTo>
                <a:lnTo>
                  <a:pt x="61573" y="1841547"/>
                </a:lnTo>
                <a:lnTo>
                  <a:pt x="75601" y="1885091"/>
                </a:lnTo>
                <a:lnTo>
                  <a:pt x="90974" y="1928012"/>
                </a:lnTo>
                <a:lnTo>
                  <a:pt x="107667" y="1970287"/>
                </a:lnTo>
                <a:lnTo>
                  <a:pt x="125657" y="2011889"/>
                </a:lnTo>
                <a:lnTo>
                  <a:pt x="144917" y="2052795"/>
                </a:lnTo>
                <a:lnTo>
                  <a:pt x="165424" y="2092979"/>
                </a:lnTo>
                <a:lnTo>
                  <a:pt x="187151" y="2132416"/>
                </a:lnTo>
                <a:lnTo>
                  <a:pt x="210074" y="2171082"/>
                </a:lnTo>
                <a:lnTo>
                  <a:pt x="234168" y="2208950"/>
                </a:lnTo>
                <a:lnTo>
                  <a:pt x="259408" y="2245998"/>
                </a:lnTo>
                <a:lnTo>
                  <a:pt x="285770" y="2282198"/>
                </a:lnTo>
                <a:lnTo>
                  <a:pt x="313227" y="2317527"/>
                </a:lnTo>
                <a:lnTo>
                  <a:pt x="341756" y="2351959"/>
                </a:lnTo>
                <a:lnTo>
                  <a:pt x="371331" y="2385470"/>
                </a:lnTo>
                <a:lnTo>
                  <a:pt x="401928" y="2418035"/>
                </a:lnTo>
                <a:lnTo>
                  <a:pt x="433520" y="2449628"/>
                </a:lnTo>
                <a:lnTo>
                  <a:pt x="466084" y="2480225"/>
                </a:lnTo>
                <a:lnTo>
                  <a:pt x="499595" y="2509800"/>
                </a:lnTo>
                <a:lnTo>
                  <a:pt x="534027" y="2538329"/>
                </a:lnTo>
                <a:lnTo>
                  <a:pt x="569356" y="2565787"/>
                </a:lnTo>
                <a:lnTo>
                  <a:pt x="605556" y="2592149"/>
                </a:lnTo>
                <a:lnTo>
                  <a:pt x="642603" y="2617390"/>
                </a:lnTo>
                <a:lnTo>
                  <a:pt x="680472" y="2641485"/>
                </a:lnTo>
                <a:lnTo>
                  <a:pt x="719137" y="2664408"/>
                </a:lnTo>
                <a:lnTo>
                  <a:pt x="758574" y="2686136"/>
                </a:lnTo>
                <a:lnTo>
                  <a:pt x="798758" y="2706643"/>
                </a:lnTo>
                <a:lnTo>
                  <a:pt x="839664" y="2725904"/>
                </a:lnTo>
                <a:lnTo>
                  <a:pt x="881267" y="2743894"/>
                </a:lnTo>
                <a:lnTo>
                  <a:pt x="923542" y="2760588"/>
                </a:lnTo>
                <a:lnTo>
                  <a:pt x="966464" y="2775961"/>
                </a:lnTo>
                <a:lnTo>
                  <a:pt x="1010008" y="2789989"/>
                </a:lnTo>
                <a:lnTo>
                  <a:pt x="1054149" y="2802646"/>
                </a:lnTo>
                <a:lnTo>
                  <a:pt x="1098863" y="2813908"/>
                </a:lnTo>
                <a:lnTo>
                  <a:pt x="1144123" y="2823749"/>
                </a:lnTo>
                <a:lnTo>
                  <a:pt x="1189906" y="2832144"/>
                </a:lnTo>
                <a:lnTo>
                  <a:pt x="1236187" y="2839069"/>
                </a:lnTo>
                <a:lnTo>
                  <a:pt x="1282939" y="2844499"/>
                </a:lnTo>
                <a:lnTo>
                  <a:pt x="1330139" y="2848408"/>
                </a:lnTo>
                <a:lnTo>
                  <a:pt x="1377762" y="2850772"/>
                </a:lnTo>
                <a:lnTo>
                  <a:pt x="1425782" y="2851565"/>
                </a:lnTo>
                <a:lnTo>
                  <a:pt x="1473801" y="2850772"/>
                </a:lnTo>
                <a:lnTo>
                  <a:pt x="1521422" y="2848408"/>
                </a:lnTo>
                <a:lnTo>
                  <a:pt x="1568621" y="2844499"/>
                </a:lnTo>
                <a:lnTo>
                  <a:pt x="1615372" y="2839069"/>
                </a:lnTo>
                <a:lnTo>
                  <a:pt x="1661651" y="2832144"/>
                </a:lnTo>
                <a:lnTo>
                  <a:pt x="1707433" y="2823749"/>
                </a:lnTo>
                <a:lnTo>
                  <a:pt x="1752692" y="2813908"/>
                </a:lnTo>
                <a:lnTo>
                  <a:pt x="1797405" y="2802646"/>
                </a:lnTo>
                <a:lnTo>
                  <a:pt x="1841545" y="2789989"/>
                </a:lnTo>
                <a:lnTo>
                  <a:pt x="1885088" y="2775961"/>
                </a:lnTo>
                <a:lnTo>
                  <a:pt x="1928009" y="2760588"/>
                </a:lnTo>
                <a:lnTo>
                  <a:pt x="1970283" y="2743894"/>
                </a:lnTo>
                <a:lnTo>
                  <a:pt x="2011885" y="2725904"/>
                </a:lnTo>
                <a:lnTo>
                  <a:pt x="2052790" y="2706643"/>
                </a:lnTo>
                <a:lnTo>
                  <a:pt x="2092974" y="2686136"/>
                </a:lnTo>
                <a:lnTo>
                  <a:pt x="2132410" y="2664408"/>
                </a:lnTo>
                <a:lnTo>
                  <a:pt x="2171075" y="2641485"/>
                </a:lnTo>
                <a:lnTo>
                  <a:pt x="2208943" y="2617390"/>
                </a:lnTo>
                <a:lnTo>
                  <a:pt x="2245989" y="2592149"/>
                </a:lnTo>
                <a:lnTo>
                  <a:pt x="2282189" y="2565787"/>
                </a:lnTo>
                <a:lnTo>
                  <a:pt x="2317517" y="2538329"/>
                </a:lnTo>
                <a:lnTo>
                  <a:pt x="2351949" y="2509800"/>
                </a:lnTo>
                <a:lnTo>
                  <a:pt x="2385459" y="2480225"/>
                </a:lnTo>
                <a:lnTo>
                  <a:pt x="2418022" y="2449628"/>
                </a:lnTo>
                <a:lnTo>
                  <a:pt x="2449615" y="2418035"/>
                </a:lnTo>
                <a:lnTo>
                  <a:pt x="2480211" y="2385470"/>
                </a:lnTo>
                <a:lnTo>
                  <a:pt x="2509786" y="2351959"/>
                </a:lnTo>
                <a:lnTo>
                  <a:pt x="2538314" y="2317527"/>
                </a:lnTo>
                <a:lnTo>
                  <a:pt x="2565771" y="2282198"/>
                </a:lnTo>
                <a:lnTo>
                  <a:pt x="2592132" y="2245998"/>
                </a:lnTo>
                <a:lnTo>
                  <a:pt x="2617372" y="2208950"/>
                </a:lnTo>
                <a:lnTo>
                  <a:pt x="2641466" y="2171082"/>
                </a:lnTo>
                <a:lnTo>
                  <a:pt x="2664389" y="2132416"/>
                </a:lnTo>
                <a:lnTo>
                  <a:pt x="2686116" y="2092979"/>
                </a:lnTo>
                <a:lnTo>
                  <a:pt x="2706623" y="2052795"/>
                </a:lnTo>
                <a:lnTo>
                  <a:pt x="2725883" y="2011889"/>
                </a:lnTo>
                <a:lnTo>
                  <a:pt x="2743872" y="1970287"/>
                </a:lnTo>
                <a:lnTo>
                  <a:pt x="2760566" y="1928012"/>
                </a:lnTo>
                <a:lnTo>
                  <a:pt x="2775939" y="1885091"/>
                </a:lnTo>
                <a:lnTo>
                  <a:pt x="2789966" y="1841547"/>
                </a:lnTo>
                <a:lnTo>
                  <a:pt x="2802623" y="1797407"/>
                </a:lnTo>
                <a:lnTo>
                  <a:pt x="2813884" y="1752694"/>
                </a:lnTo>
                <a:lnTo>
                  <a:pt x="2823725" y="1707434"/>
                </a:lnTo>
                <a:lnTo>
                  <a:pt x="2832120" y="1661652"/>
                </a:lnTo>
                <a:lnTo>
                  <a:pt x="2839045" y="1615373"/>
                </a:lnTo>
                <a:lnTo>
                  <a:pt x="2844474" y="1568621"/>
                </a:lnTo>
                <a:lnTo>
                  <a:pt x="2848383" y="1521422"/>
                </a:lnTo>
                <a:lnTo>
                  <a:pt x="2850746" y="1473801"/>
                </a:lnTo>
                <a:lnTo>
                  <a:pt x="2851540" y="1425782"/>
                </a:lnTo>
                <a:lnTo>
                  <a:pt x="1425782" y="1425782"/>
                </a:lnTo>
                <a:lnTo>
                  <a:pt x="919084" y="94866"/>
                </a:lnTo>
                <a:close/>
              </a:path>
              <a:path w="2851784" h="2851784">
                <a:moveTo>
                  <a:pt x="1425782" y="0"/>
                </a:moveTo>
                <a:lnTo>
                  <a:pt x="1425782" y="1425782"/>
                </a:lnTo>
                <a:lnTo>
                  <a:pt x="2851540" y="1425782"/>
                </a:lnTo>
                <a:lnTo>
                  <a:pt x="2850746" y="1377764"/>
                </a:lnTo>
                <a:lnTo>
                  <a:pt x="2848383" y="1330142"/>
                </a:lnTo>
                <a:lnTo>
                  <a:pt x="2844474" y="1282943"/>
                </a:lnTo>
                <a:lnTo>
                  <a:pt x="2839045" y="1236192"/>
                </a:lnTo>
                <a:lnTo>
                  <a:pt x="2832120" y="1189913"/>
                </a:lnTo>
                <a:lnTo>
                  <a:pt x="2823725" y="1144131"/>
                </a:lnTo>
                <a:lnTo>
                  <a:pt x="2813884" y="1098871"/>
                </a:lnTo>
                <a:lnTo>
                  <a:pt x="2802623" y="1054158"/>
                </a:lnTo>
                <a:lnTo>
                  <a:pt x="2789966" y="1010017"/>
                </a:lnTo>
                <a:lnTo>
                  <a:pt x="2775939" y="966474"/>
                </a:lnTo>
                <a:lnTo>
                  <a:pt x="2760566" y="923552"/>
                </a:lnTo>
                <a:lnTo>
                  <a:pt x="2743872" y="881278"/>
                </a:lnTo>
                <a:lnTo>
                  <a:pt x="2725883" y="839675"/>
                </a:lnTo>
                <a:lnTo>
                  <a:pt x="2706623" y="798769"/>
                </a:lnTo>
                <a:lnTo>
                  <a:pt x="2686116" y="758585"/>
                </a:lnTo>
                <a:lnTo>
                  <a:pt x="2664389" y="719148"/>
                </a:lnTo>
                <a:lnTo>
                  <a:pt x="2641466" y="680483"/>
                </a:lnTo>
                <a:lnTo>
                  <a:pt x="2617372" y="642614"/>
                </a:lnTo>
                <a:lnTo>
                  <a:pt x="2592132" y="605567"/>
                </a:lnTo>
                <a:lnTo>
                  <a:pt x="2565771" y="569367"/>
                </a:lnTo>
                <a:lnTo>
                  <a:pt x="2538314" y="534038"/>
                </a:lnTo>
                <a:lnTo>
                  <a:pt x="2509786" y="499605"/>
                </a:lnTo>
                <a:lnTo>
                  <a:pt x="2480211" y="466094"/>
                </a:lnTo>
                <a:lnTo>
                  <a:pt x="2449615" y="433530"/>
                </a:lnTo>
                <a:lnTo>
                  <a:pt x="2418022" y="401937"/>
                </a:lnTo>
                <a:lnTo>
                  <a:pt x="2385459" y="371340"/>
                </a:lnTo>
                <a:lnTo>
                  <a:pt x="2351949" y="341765"/>
                </a:lnTo>
                <a:lnTo>
                  <a:pt x="2317517" y="313235"/>
                </a:lnTo>
                <a:lnTo>
                  <a:pt x="2282189" y="285777"/>
                </a:lnTo>
                <a:lnTo>
                  <a:pt x="2245989" y="259415"/>
                </a:lnTo>
                <a:lnTo>
                  <a:pt x="2208943" y="234175"/>
                </a:lnTo>
                <a:lnTo>
                  <a:pt x="2171075" y="210080"/>
                </a:lnTo>
                <a:lnTo>
                  <a:pt x="2132410" y="187156"/>
                </a:lnTo>
                <a:lnTo>
                  <a:pt x="2092974" y="165429"/>
                </a:lnTo>
                <a:lnTo>
                  <a:pt x="2052790" y="144922"/>
                </a:lnTo>
                <a:lnTo>
                  <a:pt x="2011885" y="125661"/>
                </a:lnTo>
                <a:lnTo>
                  <a:pt x="1970283" y="107671"/>
                </a:lnTo>
                <a:lnTo>
                  <a:pt x="1928009" y="90977"/>
                </a:lnTo>
                <a:lnTo>
                  <a:pt x="1885088" y="75603"/>
                </a:lnTo>
                <a:lnTo>
                  <a:pt x="1841545" y="61575"/>
                </a:lnTo>
                <a:lnTo>
                  <a:pt x="1797405" y="48918"/>
                </a:lnTo>
                <a:lnTo>
                  <a:pt x="1752692" y="37657"/>
                </a:lnTo>
                <a:lnTo>
                  <a:pt x="1707433" y="27816"/>
                </a:lnTo>
                <a:lnTo>
                  <a:pt x="1661651" y="19420"/>
                </a:lnTo>
                <a:lnTo>
                  <a:pt x="1615372" y="12495"/>
                </a:lnTo>
                <a:lnTo>
                  <a:pt x="1568621" y="7066"/>
                </a:lnTo>
                <a:lnTo>
                  <a:pt x="1521422" y="3157"/>
                </a:lnTo>
                <a:lnTo>
                  <a:pt x="1473801" y="793"/>
                </a:lnTo>
                <a:lnTo>
                  <a:pt x="1425782" y="0"/>
                </a:lnTo>
                <a:close/>
              </a:path>
            </a:pathLst>
          </a:custGeom>
          <a:solidFill>
            <a:srgbClr val="F79223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917188" y="10220960"/>
            <a:ext cx="2884805" cy="2882265"/>
          </a:xfrm>
          <a:custGeom>
            <a:avLst/>
            <a:gdLst/>
            <a:ahLst/>
            <a:cxnLst/>
            <a:rect l="l" t="t" r="r" b="b"/>
            <a:pathLst>
              <a:path w="2884805" h="2882265">
                <a:moveTo>
                  <a:pt x="2884586" y="1441099"/>
                </a:moveTo>
                <a:lnTo>
                  <a:pt x="2883783" y="1489636"/>
                </a:lnTo>
                <a:lnTo>
                  <a:pt x="2881392" y="1537770"/>
                </a:lnTo>
                <a:lnTo>
                  <a:pt x="2877438" y="1585478"/>
                </a:lnTo>
                <a:lnTo>
                  <a:pt x="2871946" y="1632733"/>
                </a:lnTo>
                <a:lnTo>
                  <a:pt x="2864941" y="1679511"/>
                </a:lnTo>
                <a:lnTo>
                  <a:pt x="2856449" y="1725786"/>
                </a:lnTo>
                <a:lnTo>
                  <a:pt x="2846494" y="1771534"/>
                </a:lnTo>
                <a:lnTo>
                  <a:pt x="2835103" y="1816728"/>
                </a:lnTo>
                <a:lnTo>
                  <a:pt x="2822299" y="1861343"/>
                </a:lnTo>
                <a:lnTo>
                  <a:pt x="2808110" y="1905355"/>
                </a:lnTo>
                <a:lnTo>
                  <a:pt x="2792559" y="1948739"/>
                </a:lnTo>
                <a:lnTo>
                  <a:pt x="2775672" y="1991468"/>
                </a:lnTo>
                <a:lnTo>
                  <a:pt x="2757474" y="2033518"/>
                </a:lnTo>
                <a:lnTo>
                  <a:pt x="2737990" y="2074863"/>
                </a:lnTo>
                <a:lnTo>
                  <a:pt x="2717247" y="2115479"/>
                </a:lnTo>
                <a:lnTo>
                  <a:pt x="2695268" y="2155340"/>
                </a:lnTo>
                <a:lnTo>
                  <a:pt x="2672079" y="2194421"/>
                </a:lnTo>
                <a:lnTo>
                  <a:pt x="2647706" y="2232696"/>
                </a:lnTo>
                <a:lnTo>
                  <a:pt x="2622173" y="2270141"/>
                </a:lnTo>
                <a:lnTo>
                  <a:pt x="2595507" y="2306730"/>
                </a:lnTo>
                <a:lnTo>
                  <a:pt x="2567731" y="2342438"/>
                </a:lnTo>
                <a:lnTo>
                  <a:pt x="2538872" y="2377240"/>
                </a:lnTo>
                <a:lnTo>
                  <a:pt x="2508954" y="2411111"/>
                </a:lnTo>
                <a:lnTo>
                  <a:pt x="2478004" y="2444024"/>
                </a:lnTo>
                <a:lnTo>
                  <a:pt x="2446045" y="2475956"/>
                </a:lnTo>
                <a:lnTo>
                  <a:pt x="2413103" y="2506881"/>
                </a:lnTo>
                <a:lnTo>
                  <a:pt x="2379205" y="2536774"/>
                </a:lnTo>
                <a:lnTo>
                  <a:pt x="2344374" y="2565609"/>
                </a:lnTo>
                <a:lnTo>
                  <a:pt x="2308636" y="2593361"/>
                </a:lnTo>
                <a:lnTo>
                  <a:pt x="2272016" y="2620006"/>
                </a:lnTo>
                <a:lnTo>
                  <a:pt x="2234540" y="2645517"/>
                </a:lnTo>
                <a:lnTo>
                  <a:pt x="2196232" y="2669870"/>
                </a:lnTo>
                <a:lnTo>
                  <a:pt x="2157119" y="2693039"/>
                </a:lnTo>
                <a:lnTo>
                  <a:pt x="2117224" y="2714999"/>
                </a:lnTo>
                <a:lnTo>
                  <a:pt x="2076575" y="2735726"/>
                </a:lnTo>
                <a:lnTo>
                  <a:pt x="2035195" y="2755193"/>
                </a:lnTo>
                <a:lnTo>
                  <a:pt x="1993109" y="2773375"/>
                </a:lnTo>
                <a:lnTo>
                  <a:pt x="1950344" y="2790248"/>
                </a:lnTo>
                <a:lnTo>
                  <a:pt x="1906925" y="2805786"/>
                </a:lnTo>
                <a:lnTo>
                  <a:pt x="1862876" y="2819964"/>
                </a:lnTo>
                <a:lnTo>
                  <a:pt x="1818223" y="2832757"/>
                </a:lnTo>
                <a:lnTo>
                  <a:pt x="1772991" y="2844139"/>
                </a:lnTo>
                <a:lnTo>
                  <a:pt x="1727206" y="2854085"/>
                </a:lnTo>
                <a:lnTo>
                  <a:pt x="1680892" y="2862570"/>
                </a:lnTo>
                <a:lnTo>
                  <a:pt x="1634075" y="2869569"/>
                </a:lnTo>
                <a:lnTo>
                  <a:pt x="1586780" y="2875057"/>
                </a:lnTo>
                <a:lnTo>
                  <a:pt x="1539032" y="2879008"/>
                </a:lnTo>
                <a:lnTo>
                  <a:pt x="1490857" y="2881397"/>
                </a:lnTo>
                <a:lnTo>
                  <a:pt x="1442280" y="2882199"/>
                </a:lnTo>
                <a:lnTo>
                  <a:pt x="1393705" y="2881397"/>
                </a:lnTo>
                <a:lnTo>
                  <a:pt x="1345532" y="2879008"/>
                </a:lnTo>
                <a:lnTo>
                  <a:pt x="1297787" y="2875057"/>
                </a:lnTo>
                <a:lnTo>
                  <a:pt x="1250494" y="2869569"/>
                </a:lnTo>
                <a:lnTo>
                  <a:pt x="1203679" y="2862570"/>
                </a:lnTo>
                <a:lnTo>
                  <a:pt x="1157366" y="2854085"/>
                </a:lnTo>
                <a:lnTo>
                  <a:pt x="1111582" y="2844139"/>
                </a:lnTo>
                <a:lnTo>
                  <a:pt x="1066352" y="2832757"/>
                </a:lnTo>
                <a:lnTo>
                  <a:pt x="1021700" y="2819964"/>
                </a:lnTo>
                <a:lnTo>
                  <a:pt x="977653" y="2805786"/>
                </a:lnTo>
                <a:lnTo>
                  <a:pt x="934234" y="2790248"/>
                </a:lnTo>
                <a:lnTo>
                  <a:pt x="891471" y="2773375"/>
                </a:lnTo>
                <a:lnTo>
                  <a:pt x="849386" y="2755193"/>
                </a:lnTo>
                <a:lnTo>
                  <a:pt x="808007" y="2735726"/>
                </a:lnTo>
                <a:lnTo>
                  <a:pt x="767358" y="2714999"/>
                </a:lnTo>
                <a:lnTo>
                  <a:pt x="727465" y="2693039"/>
                </a:lnTo>
                <a:lnTo>
                  <a:pt x="688352" y="2669870"/>
                </a:lnTo>
                <a:lnTo>
                  <a:pt x="650045" y="2645517"/>
                </a:lnTo>
                <a:lnTo>
                  <a:pt x="612569" y="2620006"/>
                </a:lnTo>
                <a:lnTo>
                  <a:pt x="575950" y="2593361"/>
                </a:lnTo>
                <a:lnTo>
                  <a:pt x="540212" y="2565609"/>
                </a:lnTo>
                <a:lnTo>
                  <a:pt x="505382" y="2536774"/>
                </a:lnTo>
                <a:lnTo>
                  <a:pt x="471483" y="2506881"/>
                </a:lnTo>
                <a:lnTo>
                  <a:pt x="438542" y="2475956"/>
                </a:lnTo>
                <a:lnTo>
                  <a:pt x="406584" y="2444024"/>
                </a:lnTo>
                <a:lnTo>
                  <a:pt x="375633" y="2411111"/>
                </a:lnTo>
                <a:lnTo>
                  <a:pt x="345715" y="2377240"/>
                </a:lnTo>
                <a:lnTo>
                  <a:pt x="316856" y="2342438"/>
                </a:lnTo>
                <a:lnTo>
                  <a:pt x="289081" y="2306730"/>
                </a:lnTo>
                <a:lnTo>
                  <a:pt x="262414" y="2270141"/>
                </a:lnTo>
                <a:lnTo>
                  <a:pt x="236881" y="2232696"/>
                </a:lnTo>
                <a:lnTo>
                  <a:pt x="212508" y="2194421"/>
                </a:lnTo>
                <a:lnTo>
                  <a:pt x="189320" y="2155340"/>
                </a:lnTo>
                <a:lnTo>
                  <a:pt x="167341" y="2115479"/>
                </a:lnTo>
                <a:lnTo>
                  <a:pt x="146597" y="2074863"/>
                </a:lnTo>
                <a:lnTo>
                  <a:pt x="127113" y="2033518"/>
                </a:lnTo>
                <a:lnTo>
                  <a:pt x="108915" y="1991468"/>
                </a:lnTo>
                <a:lnTo>
                  <a:pt x="92028" y="1948739"/>
                </a:lnTo>
                <a:lnTo>
                  <a:pt x="76477" y="1905355"/>
                </a:lnTo>
                <a:lnTo>
                  <a:pt x="62287" y="1861343"/>
                </a:lnTo>
                <a:lnTo>
                  <a:pt x="49483" y="1816728"/>
                </a:lnTo>
                <a:lnTo>
                  <a:pt x="38092" y="1771534"/>
                </a:lnTo>
                <a:lnTo>
                  <a:pt x="28137" y="1725786"/>
                </a:lnTo>
                <a:lnTo>
                  <a:pt x="19645" y="1679511"/>
                </a:lnTo>
                <a:lnTo>
                  <a:pt x="12640" y="1632733"/>
                </a:lnTo>
                <a:lnTo>
                  <a:pt x="7148" y="1585478"/>
                </a:lnTo>
                <a:lnTo>
                  <a:pt x="3193" y="1537770"/>
                </a:lnTo>
                <a:lnTo>
                  <a:pt x="802" y="1489636"/>
                </a:lnTo>
                <a:lnTo>
                  <a:pt x="0" y="1441099"/>
                </a:lnTo>
                <a:lnTo>
                  <a:pt x="802" y="1392562"/>
                </a:lnTo>
                <a:lnTo>
                  <a:pt x="3193" y="1344428"/>
                </a:lnTo>
                <a:lnTo>
                  <a:pt x="7148" y="1296720"/>
                </a:lnTo>
                <a:lnTo>
                  <a:pt x="12640" y="1249465"/>
                </a:lnTo>
                <a:lnTo>
                  <a:pt x="19645" y="1202687"/>
                </a:lnTo>
                <a:lnTo>
                  <a:pt x="28137" y="1156412"/>
                </a:lnTo>
                <a:lnTo>
                  <a:pt x="38092" y="1110665"/>
                </a:lnTo>
                <a:lnTo>
                  <a:pt x="49483" y="1065471"/>
                </a:lnTo>
                <a:lnTo>
                  <a:pt x="62287" y="1020855"/>
                </a:lnTo>
                <a:lnTo>
                  <a:pt x="76477" y="976843"/>
                </a:lnTo>
                <a:lnTo>
                  <a:pt x="92028" y="933460"/>
                </a:lnTo>
                <a:lnTo>
                  <a:pt x="108915" y="890730"/>
                </a:lnTo>
                <a:lnTo>
                  <a:pt x="127113" y="848680"/>
                </a:lnTo>
                <a:lnTo>
                  <a:pt x="146597" y="807335"/>
                </a:lnTo>
                <a:lnTo>
                  <a:pt x="167341" y="766719"/>
                </a:lnTo>
                <a:lnTo>
                  <a:pt x="189320" y="726858"/>
                </a:lnTo>
                <a:lnTo>
                  <a:pt x="212508" y="687778"/>
                </a:lnTo>
                <a:lnTo>
                  <a:pt x="236881" y="649502"/>
                </a:lnTo>
                <a:lnTo>
                  <a:pt x="262414" y="612057"/>
                </a:lnTo>
                <a:lnTo>
                  <a:pt x="289081" y="575468"/>
                </a:lnTo>
                <a:lnTo>
                  <a:pt x="316856" y="539760"/>
                </a:lnTo>
                <a:lnTo>
                  <a:pt x="345715" y="504958"/>
                </a:lnTo>
                <a:lnTo>
                  <a:pt x="375633" y="471088"/>
                </a:lnTo>
                <a:lnTo>
                  <a:pt x="406584" y="438174"/>
                </a:lnTo>
                <a:lnTo>
                  <a:pt x="438542" y="406242"/>
                </a:lnTo>
                <a:lnTo>
                  <a:pt x="471483" y="375317"/>
                </a:lnTo>
                <a:lnTo>
                  <a:pt x="505382" y="345424"/>
                </a:lnTo>
                <a:lnTo>
                  <a:pt x="540212" y="316589"/>
                </a:lnTo>
                <a:lnTo>
                  <a:pt x="575950" y="288837"/>
                </a:lnTo>
                <a:lnTo>
                  <a:pt x="612569" y="262193"/>
                </a:lnTo>
                <a:lnTo>
                  <a:pt x="650045" y="236681"/>
                </a:lnTo>
                <a:lnTo>
                  <a:pt x="688352" y="212329"/>
                </a:lnTo>
                <a:lnTo>
                  <a:pt x="727465" y="189159"/>
                </a:lnTo>
                <a:lnTo>
                  <a:pt x="767358" y="167199"/>
                </a:lnTo>
                <a:lnTo>
                  <a:pt x="808007" y="146473"/>
                </a:lnTo>
                <a:lnTo>
                  <a:pt x="849386" y="127005"/>
                </a:lnTo>
                <a:lnTo>
                  <a:pt x="891471" y="108823"/>
                </a:lnTo>
                <a:lnTo>
                  <a:pt x="934234" y="91950"/>
                </a:lnTo>
                <a:lnTo>
                  <a:pt x="977653" y="76412"/>
                </a:lnTo>
                <a:lnTo>
                  <a:pt x="1021700" y="62234"/>
                </a:lnTo>
                <a:lnTo>
                  <a:pt x="1066352" y="49441"/>
                </a:lnTo>
                <a:lnTo>
                  <a:pt x="1111582" y="38059"/>
                </a:lnTo>
                <a:lnTo>
                  <a:pt x="1157366" y="28113"/>
                </a:lnTo>
                <a:lnTo>
                  <a:pt x="1203679" y="19628"/>
                </a:lnTo>
                <a:lnTo>
                  <a:pt x="1250494" y="12629"/>
                </a:lnTo>
                <a:lnTo>
                  <a:pt x="1297787" y="7141"/>
                </a:lnTo>
                <a:lnTo>
                  <a:pt x="1345532" y="3190"/>
                </a:lnTo>
                <a:lnTo>
                  <a:pt x="1393705" y="801"/>
                </a:lnTo>
                <a:lnTo>
                  <a:pt x="1442280" y="0"/>
                </a:lnTo>
                <a:lnTo>
                  <a:pt x="1490857" y="801"/>
                </a:lnTo>
                <a:lnTo>
                  <a:pt x="1539032" y="3190"/>
                </a:lnTo>
                <a:lnTo>
                  <a:pt x="1586780" y="7141"/>
                </a:lnTo>
                <a:lnTo>
                  <a:pt x="1634075" y="12629"/>
                </a:lnTo>
                <a:lnTo>
                  <a:pt x="1680892" y="19628"/>
                </a:lnTo>
                <a:lnTo>
                  <a:pt x="1727206" y="28113"/>
                </a:lnTo>
                <a:lnTo>
                  <a:pt x="1772991" y="38059"/>
                </a:lnTo>
                <a:lnTo>
                  <a:pt x="1818223" y="49441"/>
                </a:lnTo>
                <a:lnTo>
                  <a:pt x="1862876" y="62234"/>
                </a:lnTo>
                <a:lnTo>
                  <a:pt x="1906925" y="76412"/>
                </a:lnTo>
                <a:lnTo>
                  <a:pt x="1950344" y="91950"/>
                </a:lnTo>
                <a:lnTo>
                  <a:pt x="1993109" y="108823"/>
                </a:lnTo>
                <a:lnTo>
                  <a:pt x="2035195" y="127005"/>
                </a:lnTo>
                <a:lnTo>
                  <a:pt x="2076575" y="146473"/>
                </a:lnTo>
                <a:lnTo>
                  <a:pt x="2117224" y="167199"/>
                </a:lnTo>
                <a:lnTo>
                  <a:pt x="2157119" y="189159"/>
                </a:lnTo>
                <a:lnTo>
                  <a:pt x="2196232" y="212329"/>
                </a:lnTo>
                <a:lnTo>
                  <a:pt x="2234540" y="236681"/>
                </a:lnTo>
                <a:lnTo>
                  <a:pt x="2272016" y="262193"/>
                </a:lnTo>
                <a:lnTo>
                  <a:pt x="2308636" y="288837"/>
                </a:lnTo>
                <a:lnTo>
                  <a:pt x="2344374" y="316589"/>
                </a:lnTo>
                <a:lnTo>
                  <a:pt x="2379205" y="345424"/>
                </a:lnTo>
                <a:lnTo>
                  <a:pt x="2413103" y="375317"/>
                </a:lnTo>
                <a:lnTo>
                  <a:pt x="2446045" y="406242"/>
                </a:lnTo>
                <a:lnTo>
                  <a:pt x="2478004" y="438174"/>
                </a:lnTo>
                <a:lnTo>
                  <a:pt x="2508954" y="471088"/>
                </a:lnTo>
                <a:lnTo>
                  <a:pt x="2538872" y="504958"/>
                </a:lnTo>
                <a:lnTo>
                  <a:pt x="2567731" y="539760"/>
                </a:lnTo>
                <a:lnTo>
                  <a:pt x="2595507" y="575468"/>
                </a:lnTo>
                <a:lnTo>
                  <a:pt x="2622173" y="612057"/>
                </a:lnTo>
                <a:lnTo>
                  <a:pt x="2647706" y="649502"/>
                </a:lnTo>
                <a:lnTo>
                  <a:pt x="2672079" y="687778"/>
                </a:lnTo>
                <a:lnTo>
                  <a:pt x="2695268" y="726858"/>
                </a:lnTo>
                <a:lnTo>
                  <a:pt x="2717247" y="766719"/>
                </a:lnTo>
                <a:lnTo>
                  <a:pt x="2737990" y="807335"/>
                </a:lnTo>
                <a:lnTo>
                  <a:pt x="2757474" y="848680"/>
                </a:lnTo>
                <a:lnTo>
                  <a:pt x="2775672" y="890730"/>
                </a:lnTo>
                <a:lnTo>
                  <a:pt x="2792559" y="933460"/>
                </a:lnTo>
                <a:lnTo>
                  <a:pt x="2808110" y="976843"/>
                </a:lnTo>
                <a:lnTo>
                  <a:pt x="2822299" y="1020855"/>
                </a:lnTo>
                <a:lnTo>
                  <a:pt x="2835103" y="1065471"/>
                </a:lnTo>
                <a:lnTo>
                  <a:pt x="2846494" y="1110665"/>
                </a:lnTo>
                <a:lnTo>
                  <a:pt x="2856449" y="1156412"/>
                </a:lnTo>
                <a:lnTo>
                  <a:pt x="2864941" y="1202687"/>
                </a:lnTo>
                <a:lnTo>
                  <a:pt x="2871946" y="1249465"/>
                </a:lnTo>
                <a:lnTo>
                  <a:pt x="2877438" y="1296720"/>
                </a:lnTo>
                <a:lnTo>
                  <a:pt x="2881392" y="1344428"/>
                </a:lnTo>
                <a:lnTo>
                  <a:pt x="2883783" y="1392562"/>
                </a:lnTo>
                <a:lnTo>
                  <a:pt x="2884586" y="1441099"/>
                </a:lnTo>
                <a:close/>
              </a:path>
            </a:pathLst>
          </a:custGeom>
          <a:ln w="32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092933" y="10192172"/>
            <a:ext cx="4560317" cy="29110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045844">
              <a:lnSpc>
                <a:spcPct val="161400"/>
              </a:lnSpc>
            </a:pP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THINK </a:t>
            </a:r>
            <a:r>
              <a:rPr sz="2350" spc="-5" dirty="0" smtClean="0">
                <a:solidFill>
                  <a:srgbClr val="57585B"/>
                </a:solidFill>
                <a:latin typeface="Arial Regular" charset="0"/>
                <a:cs typeface="Arial Regular" charset="0"/>
              </a:rPr>
              <a:t>HOSPITALS</a:t>
            </a:r>
            <a:r>
              <a:rPr lang="en-US" sz="2350" spc="-5" dirty="0" smtClean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10" dirty="0" smtClean="0">
                <a:solidFill>
                  <a:srgbClr val="57585B"/>
                </a:solidFill>
                <a:latin typeface="Arial Regular" charset="0"/>
                <a:cs typeface="Arial Regular" charset="0"/>
              </a:rPr>
              <a:t>WILL</a:t>
            </a:r>
            <a:r>
              <a:rPr sz="2350" spc="-110" dirty="0" smtClean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5" dirty="0" smtClean="0">
                <a:solidFill>
                  <a:srgbClr val="57585B"/>
                </a:solidFill>
                <a:latin typeface="Arial Regular" charset="0"/>
                <a:cs typeface="Arial Regular" charset="0"/>
              </a:rPr>
              <a:t>CAPTURE </a:t>
            </a:r>
            <a:r>
              <a:rPr sz="2350" spc="-30" dirty="0" smtClean="0">
                <a:solidFill>
                  <a:srgbClr val="57585B"/>
                </a:solidFill>
                <a:latin typeface="Arial Regular" charset="0"/>
                <a:cs typeface="Arial Regular" charset="0"/>
              </a:rPr>
              <a:t>PATIENT</a:t>
            </a:r>
            <a:r>
              <a:rPr lang="en-US" sz="2350" spc="-30" dirty="0" smtClean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-75" dirty="0" smtClean="0">
                <a:solidFill>
                  <a:srgbClr val="57585B"/>
                </a:solidFill>
                <a:latin typeface="Arial Regular" charset="0"/>
                <a:cs typeface="Arial Regular" charset="0"/>
              </a:rPr>
              <a:t>DATA</a:t>
            </a:r>
            <a:r>
              <a:rPr sz="2350" spc="-165" dirty="0" smtClean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15" dirty="0" smtClean="0">
                <a:solidFill>
                  <a:srgbClr val="57585B"/>
                </a:solidFill>
                <a:latin typeface="Arial Regular" charset="0"/>
                <a:cs typeface="Arial Regular" charset="0"/>
              </a:rPr>
              <a:t>THROUGH</a:t>
            </a:r>
            <a:r>
              <a:rPr lang="en-US" sz="2350" dirty="0">
                <a:latin typeface="Arial Regular" charset="0"/>
                <a:cs typeface="Arial Regular" charset="0"/>
              </a:rPr>
              <a:t> </a:t>
            </a:r>
            <a:r>
              <a:rPr sz="2350" spc="15" dirty="0" smtClean="0">
                <a:solidFill>
                  <a:srgbClr val="57585B"/>
                </a:solidFill>
                <a:latin typeface="Arial Regular" charset="0"/>
                <a:cs typeface="Arial Regular" charset="0"/>
              </a:rPr>
              <a:t>IN-HOME </a:t>
            </a:r>
            <a:r>
              <a:rPr sz="2350" spc="5">
                <a:solidFill>
                  <a:srgbClr val="57585B"/>
                </a:solidFill>
                <a:latin typeface="Arial Regular" charset="0"/>
                <a:cs typeface="Arial Regular" charset="0"/>
              </a:rPr>
              <a:t>MONITORING </a:t>
            </a:r>
            <a:r>
              <a:rPr sz="2350" spc="10" smtClean="0">
                <a:solidFill>
                  <a:srgbClr val="57585B"/>
                </a:solidFill>
                <a:latin typeface="Arial Regular" charset="0"/>
                <a:cs typeface="Arial Regular" charset="0"/>
              </a:rPr>
              <a:t>DEVICES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AND</a:t>
            </a:r>
            <a:r>
              <a:rPr sz="2350" spc="-13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WEARABLES.</a:t>
            </a:r>
            <a:endParaRPr sz="2350" dirty="0">
              <a:latin typeface="Arial Regular" charset="0"/>
              <a:cs typeface="Arial Regular" charset="0"/>
            </a:endParaRPr>
          </a:p>
        </p:txBody>
      </p:sp>
      <p:sp>
        <p:nvSpPr>
          <p:cNvPr id="16" name="object 12"/>
          <p:cNvSpPr/>
          <p:nvPr/>
        </p:nvSpPr>
        <p:spPr>
          <a:xfrm>
            <a:off x="11769756" y="9355455"/>
            <a:ext cx="8334375" cy="547370"/>
          </a:xfrm>
          <a:custGeom>
            <a:avLst/>
            <a:gdLst/>
            <a:ahLst/>
            <a:cxnLst/>
            <a:rect l="l" t="t" r="r" b="b"/>
            <a:pathLst>
              <a:path w="8334375" h="547370">
                <a:moveTo>
                  <a:pt x="0" y="547321"/>
                </a:moveTo>
                <a:lnTo>
                  <a:pt x="8334343" y="547321"/>
                </a:lnTo>
                <a:lnTo>
                  <a:pt x="8334343" y="0"/>
                </a:lnTo>
                <a:lnTo>
                  <a:pt x="0" y="0"/>
                </a:lnTo>
                <a:lnTo>
                  <a:pt x="0" y="547321"/>
                </a:lnTo>
                <a:close/>
              </a:path>
            </a:pathLst>
          </a:custGeom>
          <a:solidFill>
            <a:srgbClr val="878787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880850" y="9528317"/>
            <a:ext cx="7227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300" baseline="30000" dirty="0" smtClean="0">
                <a:solidFill>
                  <a:schemeClr val="bg1"/>
                </a:solidFill>
                <a:latin typeface="Arial Narrow Bold" charset="0"/>
                <a:ea typeface="Arial Narrow Bold" charset="0"/>
                <a:cs typeface="Arial Narrow Bold" charset="0"/>
              </a:rPr>
              <a:t>WHAT HEALTHCARE LEADERS PREDICT BY 2022</a:t>
            </a:r>
          </a:p>
        </p:txBody>
      </p:sp>
      <p:sp>
        <p:nvSpPr>
          <p:cNvPr id="18" name="object 4"/>
          <p:cNvSpPr/>
          <p:nvPr/>
        </p:nvSpPr>
        <p:spPr>
          <a:xfrm>
            <a:off x="12338050" y="10664825"/>
            <a:ext cx="2060240" cy="2057400"/>
          </a:xfrm>
          <a:custGeom>
            <a:avLst/>
            <a:gdLst/>
            <a:ahLst/>
            <a:cxnLst/>
            <a:rect l="l" t="t" r="r" b="b"/>
            <a:pathLst>
              <a:path w="2023109" h="1983104">
                <a:moveTo>
                  <a:pt x="1011550" y="0"/>
                </a:moveTo>
                <a:lnTo>
                  <a:pt x="962540" y="1143"/>
                </a:lnTo>
                <a:lnTo>
                  <a:pt x="914132" y="4538"/>
                </a:lnTo>
                <a:lnTo>
                  <a:pt x="866379" y="10133"/>
                </a:lnTo>
                <a:lnTo>
                  <a:pt x="819334" y="17877"/>
                </a:lnTo>
                <a:lnTo>
                  <a:pt x="773050" y="27716"/>
                </a:lnTo>
                <a:lnTo>
                  <a:pt x="727580" y="39600"/>
                </a:lnTo>
                <a:lnTo>
                  <a:pt x="682976" y="53476"/>
                </a:lnTo>
                <a:lnTo>
                  <a:pt x="639293" y="69293"/>
                </a:lnTo>
                <a:lnTo>
                  <a:pt x="596582" y="86997"/>
                </a:lnTo>
                <a:lnTo>
                  <a:pt x="554897" y="106539"/>
                </a:lnTo>
                <a:lnTo>
                  <a:pt x="514291" y="127864"/>
                </a:lnTo>
                <a:lnTo>
                  <a:pt x="474817" y="150923"/>
                </a:lnTo>
                <a:lnTo>
                  <a:pt x="436528" y="175662"/>
                </a:lnTo>
                <a:lnTo>
                  <a:pt x="399476" y="202030"/>
                </a:lnTo>
                <a:lnTo>
                  <a:pt x="363716" y="229974"/>
                </a:lnTo>
                <a:lnTo>
                  <a:pt x="329299" y="259444"/>
                </a:lnTo>
                <a:lnTo>
                  <a:pt x="296279" y="290386"/>
                </a:lnTo>
                <a:lnTo>
                  <a:pt x="264709" y="322749"/>
                </a:lnTo>
                <a:lnTo>
                  <a:pt x="234641" y="356482"/>
                </a:lnTo>
                <a:lnTo>
                  <a:pt x="206130" y="391531"/>
                </a:lnTo>
                <a:lnTo>
                  <a:pt x="179227" y="427846"/>
                </a:lnTo>
                <a:lnTo>
                  <a:pt x="153986" y="465373"/>
                </a:lnTo>
                <a:lnTo>
                  <a:pt x="130459" y="504062"/>
                </a:lnTo>
                <a:lnTo>
                  <a:pt x="108701" y="543861"/>
                </a:lnTo>
                <a:lnTo>
                  <a:pt x="88763" y="584717"/>
                </a:lnTo>
                <a:lnTo>
                  <a:pt x="70699" y="626578"/>
                </a:lnTo>
                <a:lnTo>
                  <a:pt x="54561" y="669393"/>
                </a:lnTo>
                <a:lnTo>
                  <a:pt x="40404" y="713109"/>
                </a:lnTo>
                <a:lnTo>
                  <a:pt x="28279" y="757676"/>
                </a:lnTo>
                <a:lnTo>
                  <a:pt x="18240" y="803039"/>
                </a:lnTo>
                <a:lnTo>
                  <a:pt x="10339" y="849149"/>
                </a:lnTo>
                <a:lnTo>
                  <a:pt x="4630" y="895952"/>
                </a:lnTo>
                <a:lnTo>
                  <a:pt x="1166" y="943398"/>
                </a:lnTo>
                <a:lnTo>
                  <a:pt x="0" y="991433"/>
                </a:lnTo>
                <a:lnTo>
                  <a:pt x="1166" y="1039469"/>
                </a:lnTo>
                <a:lnTo>
                  <a:pt x="4630" y="1086914"/>
                </a:lnTo>
                <a:lnTo>
                  <a:pt x="10339" y="1133717"/>
                </a:lnTo>
                <a:lnTo>
                  <a:pt x="18240" y="1179827"/>
                </a:lnTo>
                <a:lnTo>
                  <a:pt x="28279" y="1225191"/>
                </a:lnTo>
                <a:lnTo>
                  <a:pt x="40404" y="1269757"/>
                </a:lnTo>
                <a:lnTo>
                  <a:pt x="54561" y="1313473"/>
                </a:lnTo>
                <a:lnTo>
                  <a:pt x="70699" y="1356288"/>
                </a:lnTo>
                <a:lnTo>
                  <a:pt x="88763" y="1398150"/>
                </a:lnTo>
                <a:lnTo>
                  <a:pt x="108701" y="1439005"/>
                </a:lnTo>
                <a:lnTo>
                  <a:pt x="130459" y="1478804"/>
                </a:lnTo>
                <a:lnTo>
                  <a:pt x="153986" y="1517493"/>
                </a:lnTo>
                <a:lnTo>
                  <a:pt x="179227" y="1555021"/>
                </a:lnTo>
                <a:lnTo>
                  <a:pt x="206130" y="1591335"/>
                </a:lnTo>
                <a:lnTo>
                  <a:pt x="234641" y="1626385"/>
                </a:lnTo>
                <a:lnTo>
                  <a:pt x="264709" y="1660117"/>
                </a:lnTo>
                <a:lnTo>
                  <a:pt x="296279" y="1692480"/>
                </a:lnTo>
                <a:lnTo>
                  <a:pt x="329299" y="1723423"/>
                </a:lnTo>
                <a:lnTo>
                  <a:pt x="363716" y="1752892"/>
                </a:lnTo>
                <a:lnTo>
                  <a:pt x="399476" y="1780837"/>
                </a:lnTo>
                <a:lnTo>
                  <a:pt x="436528" y="1807205"/>
                </a:lnTo>
                <a:lnTo>
                  <a:pt x="474817" y="1831944"/>
                </a:lnTo>
                <a:lnTo>
                  <a:pt x="514291" y="1855002"/>
                </a:lnTo>
                <a:lnTo>
                  <a:pt x="554897" y="1876328"/>
                </a:lnTo>
                <a:lnTo>
                  <a:pt x="596582" y="1895869"/>
                </a:lnTo>
                <a:lnTo>
                  <a:pt x="639293" y="1913574"/>
                </a:lnTo>
                <a:lnTo>
                  <a:pt x="682976" y="1929390"/>
                </a:lnTo>
                <a:lnTo>
                  <a:pt x="727580" y="1943266"/>
                </a:lnTo>
                <a:lnTo>
                  <a:pt x="773050" y="1955150"/>
                </a:lnTo>
                <a:lnTo>
                  <a:pt x="819334" y="1964990"/>
                </a:lnTo>
                <a:lnTo>
                  <a:pt x="866379" y="1972733"/>
                </a:lnTo>
                <a:lnTo>
                  <a:pt x="914132" y="1978328"/>
                </a:lnTo>
                <a:lnTo>
                  <a:pt x="962540" y="1981724"/>
                </a:lnTo>
                <a:lnTo>
                  <a:pt x="1011550" y="1982867"/>
                </a:lnTo>
                <a:lnTo>
                  <a:pt x="1060561" y="1981724"/>
                </a:lnTo>
                <a:lnTo>
                  <a:pt x="1108970" y="1978328"/>
                </a:lnTo>
                <a:lnTo>
                  <a:pt x="1156723" y="1972733"/>
                </a:lnTo>
                <a:lnTo>
                  <a:pt x="1203769" y="1964990"/>
                </a:lnTo>
                <a:lnTo>
                  <a:pt x="1250054" y="1955150"/>
                </a:lnTo>
                <a:lnTo>
                  <a:pt x="1295525" y="1943266"/>
                </a:lnTo>
                <a:lnTo>
                  <a:pt x="1340128" y="1929390"/>
                </a:lnTo>
                <a:lnTo>
                  <a:pt x="1383812" y="1913574"/>
                </a:lnTo>
                <a:lnTo>
                  <a:pt x="1426523" y="1895869"/>
                </a:lnTo>
                <a:lnTo>
                  <a:pt x="1468208" y="1876328"/>
                </a:lnTo>
                <a:lnTo>
                  <a:pt x="1508814" y="1855002"/>
                </a:lnTo>
                <a:lnTo>
                  <a:pt x="1548288" y="1831944"/>
                </a:lnTo>
                <a:lnTo>
                  <a:pt x="1586577" y="1807205"/>
                </a:lnTo>
                <a:lnTo>
                  <a:pt x="1623629" y="1780837"/>
                </a:lnTo>
                <a:lnTo>
                  <a:pt x="1659389" y="1752892"/>
                </a:lnTo>
                <a:lnTo>
                  <a:pt x="1693806" y="1723423"/>
                </a:lnTo>
                <a:lnTo>
                  <a:pt x="1726825" y="1692480"/>
                </a:lnTo>
                <a:lnTo>
                  <a:pt x="1758395" y="1660117"/>
                </a:lnTo>
                <a:lnTo>
                  <a:pt x="1788462" y="1626385"/>
                </a:lnTo>
                <a:lnTo>
                  <a:pt x="1816974" y="1591335"/>
                </a:lnTo>
                <a:lnTo>
                  <a:pt x="1843876" y="1555021"/>
                </a:lnTo>
                <a:lnTo>
                  <a:pt x="1869117" y="1517493"/>
                </a:lnTo>
                <a:lnTo>
                  <a:pt x="1892643" y="1478804"/>
                </a:lnTo>
                <a:lnTo>
                  <a:pt x="1914401" y="1439005"/>
                </a:lnTo>
                <a:lnTo>
                  <a:pt x="1934339" y="1398150"/>
                </a:lnTo>
                <a:lnTo>
                  <a:pt x="1952402" y="1356288"/>
                </a:lnTo>
                <a:lnTo>
                  <a:pt x="1968540" y="1313473"/>
                </a:lnTo>
                <a:lnTo>
                  <a:pt x="1982697" y="1269757"/>
                </a:lnTo>
                <a:lnTo>
                  <a:pt x="1994822" y="1225191"/>
                </a:lnTo>
                <a:lnTo>
                  <a:pt x="2004861" y="1179827"/>
                </a:lnTo>
                <a:lnTo>
                  <a:pt x="2012761" y="1133717"/>
                </a:lnTo>
                <a:lnTo>
                  <a:pt x="2018470" y="1086914"/>
                </a:lnTo>
                <a:lnTo>
                  <a:pt x="2021934" y="1039469"/>
                </a:lnTo>
                <a:lnTo>
                  <a:pt x="2023100" y="991433"/>
                </a:lnTo>
                <a:lnTo>
                  <a:pt x="2021934" y="943398"/>
                </a:lnTo>
                <a:lnTo>
                  <a:pt x="2018470" y="895952"/>
                </a:lnTo>
                <a:lnTo>
                  <a:pt x="2012761" y="849149"/>
                </a:lnTo>
                <a:lnTo>
                  <a:pt x="2004861" y="803039"/>
                </a:lnTo>
                <a:lnTo>
                  <a:pt x="1994822" y="757676"/>
                </a:lnTo>
                <a:lnTo>
                  <a:pt x="1982697" y="713109"/>
                </a:lnTo>
                <a:lnTo>
                  <a:pt x="1968540" y="669393"/>
                </a:lnTo>
                <a:lnTo>
                  <a:pt x="1952402" y="626578"/>
                </a:lnTo>
                <a:lnTo>
                  <a:pt x="1934339" y="584717"/>
                </a:lnTo>
                <a:lnTo>
                  <a:pt x="1914401" y="543861"/>
                </a:lnTo>
                <a:lnTo>
                  <a:pt x="1892643" y="504062"/>
                </a:lnTo>
                <a:lnTo>
                  <a:pt x="1869117" y="465373"/>
                </a:lnTo>
                <a:lnTo>
                  <a:pt x="1843876" y="427846"/>
                </a:lnTo>
                <a:lnTo>
                  <a:pt x="1816974" y="391531"/>
                </a:lnTo>
                <a:lnTo>
                  <a:pt x="1788462" y="356482"/>
                </a:lnTo>
                <a:lnTo>
                  <a:pt x="1758395" y="322749"/>
                </a:lnTo>
                <a:lnTo>
                  <a:pt x="1726825" y="290386"/>
                </a:lnTo>
                <a:lnTo>
                  <a:pt x="1693806" y="259444"/>
                </a:lnTo>
                <a:lnTo>
                  <a:pt x="1659389" y="229974"/>
                </a:lnTo>
                <a:lnTo>
                  <a:pt x="1623629" y="202030"/>
                </a:lnTo>
                <a:lnTo>
                  <a:pt x="1586577" y="175662"/>
                </a:lnTo>
                <a:lnTo>
                  <a:pt x="1548288" y="150923"/>
                </a:lnTo>
                <a:lnTo>
                  <a:pt x="1508814" y="127864"/>
                </a:lnTo>
                <a:lnTo>
                  <a:pt x="1468208" y="106539"/>
                </a:lnTo>
                <a:lnTo>
                  <a:pt x="1426523" y="86997"/>
                </a:lnTo>
                <a:lnTo>
                  <a:pt x="1383812" y="69293"/>
                </a:lnTo>
                <a:lnTo>
                  <a:pt x="1340128" y="53476"/>
                </a:lnTo>
                <a:lnTo>
                  <a:pt x="1295525" y="39600"/>
                </a:lnTo>
                <a:lnTo>
                  <a:pt x="1250054" y="27716"/>
                </a:lnTo>
                <a:lnTo>
                  <a:pt x="1203769" y="17877"/>
                </a:lnTo>
                <a:lnTo>
                  <a:pt x="1156723" y="10133"/>
                </a:lnTo>
                <a:lnTo>
                  <a:pt x="1108970" y="4538"/>
                </a:lnTo>
                <a:lnTo>
                  <a:pt x="1060561" y="1143"/>
                </a:lnTo>
                <a:lnTo>
                  <a:pt x="1011550" y="0"/>
                </a:lnTo>
                <a:close/>
              </a:path>
            </a:pathLst>
          </a:custGeom>
          <a:solidFill>
            <a:srgbClr val="FFFFFF"/>
          </a:solidFill>
          <a:effectLst>
            <a:innerShdw blurRad="63500" dist="101600" dir="16200000">
              <a:prstClr val="black">
                <a:alpha val="50000"/>
              </a:prstClr>
            </a:inn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738104" y="11140896"/>
            <a:ext cx="1733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95</a:t>
            </a:r>
            <a:r>
              <a:rPr lang="en-US" sz="7200" b="1" spc="-3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%</a:t>
            </a:r>
            <a:endParaRPr lang="en-US" sz="7200" b="1" spc="-3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 Narrow Bold" charset="0"/>
              <a:ea typeface="Arial Narrow Bold" charset="0"/>
              <a:cs typeface="Arial Narrow Bold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0104100" cy="1507807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471948" y="6683435"/>
            <a:ext cx="9533101" cy="2304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300" b="1" dirty="0">
                <a:solidFill>
                  <a:srgbClr val="FFFFFF"/>
                </a:solidFill>
                <a:latin typeface="Arial Bold" charset="0"/>
                <a:cs typeface="Arial Bold" charset="0"/>
              </a:rPr>
              <a:t>Howard </a:t>
            </a:r>
            <a:r>
              <a:rPr sz="6300" b="1" spc="10" dirty="0">
                <a:solidFill>
                  <a:srgbClr val="FFFFFF"/>
                </a:solidFill>
                <a:latin typeface="Arial Bold" charset="0"/>
                <a:cs typeface="Arial Bold" charset="0"/>
              </a:rPr>
              <a:t>R. </a:t>
            </a:r>
            <a:r>
              <a:rPr sz="6300" b="1" dirty="0">
                <a:solidFill>
                  <a:srgbClr val="FFFFFF"/>
                </a:solidFill>
                <a:latin typeface="Arial Bold" charset="0"/>
                <a:cs typeface="Arial Bold" charset="0"/>
              </a:rPr>
              <a:t>Grant, </a:t>
            </a:r>
            <a:r>
              <a:rPr sz="6300" b="1" spc="-85" dirty="0">
                <a:solidFill>
                  <a:srgbClr val="FFFFFF"/>
                </a:solidFill>
                <a:latin typeface="Arial Bold" charset="0"/>
                <a:cs typeface="Arial Bold" charset="0"/>
              </a:rPr>
              <a:t>MD,</a:t>
            </a:r>
            <a:r>
              <a:rPr sz="6300" b="1" spc="-705" dirty="0">
                <a:solidFill>
                  <a:srgbClr val="FFFFFF"/>
                </a:solidFill>
                <a:latin typeface="Arial Bold" charset="0"/>
                <a:cs typeface="Arial Bold" charset="0"/>
              </a:rPr>
              <a:t> </a:t>
            </a:r>
            <a:r>
              <a:rPr sz="6300" b="1" spc="20" dirty="0">
                <a:solidFill>
                  <a:srgbClr val="FFFFFF"/>
                </a:solidFill>
                <a:latin typeface="Arial Bold" charset="0"/>
                <a:cs typeface="Arial Bold" charset="0"/>
              </a:rPr>
              <a:t>JD</a:t>
            </a:r>
            <a:endParaRPr sz="6300" b="1" dirty="0">
              <a:latin typeface="Arial Bold" charset="0"/>
              <a:cs typeface="Arial Bold" charset="0"/>
            </a:endParaRPr>
          </a:p>
          <a:p>
            <a:pPr marL="12700" marR="4777740">
              <a:lnSpc>
                <a:spcPct val="101800"/>
              </a:lnSpc>
              <a:spcBef>
                <a:spcPts val="535"/>
              </a:spcBef>
            </a:pPr>
            <a:r>
              <a:rPr sz="4050" spc="-3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President </a:t>
            </a:r>
            <a:r>
              <a:rPr sz="405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and</a:t>
            </a:r>
            <a:r>
              <a:rPr sz="4050" spc="-2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 </a:t>
            </a:r>
            <a:r>
              <a:rPr sz="405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CEO  Lahey</a:t>
            </a:r>
            <a:r>
              <a:rPr sz="4050" spc="-6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 </a:t>
            </a:r>
            <a:r>
              <a:rPr sz="4050" spc="-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Health</a:t>
            </a:r>
            <a:endParaRPr sz="4050" dirty="0">
              <a:latin typeface="Arial Regular" charset="0"/>
              <a:cs typeface="Arial Regular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03850" y="3800177"/>
            <a:ext cx="13926662" cy="560904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76200" dir="2700000" algn="tl" rotWithShape="0">
              <a:prstClr val="black">
                <a:alpha val="83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509779" y="4629471"/>
            <a:ext cx="11167400" cy="560904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76200" dir="2700000" algn="tl" rotWithShape="0">
              <a:prstClr val="black">
                <a:alpha val="83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09778" y="5458765"/>
            <a:ext cx="9579704" cy="560904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76200" dir="2700000" algn="tl" rotWithShape="0">
              <a:prstClr val="black">
                <a:alpha val="83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5206" y="0"/>
            <a:ext cx="19098894" cy="150865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996584" y="2814574"/>
            <a:ext cx="11108055" cy="3644265"/>
          </a:xfrm>
          <a:custGeom>
            <a:avLst/>
            <a:gdLst/>
            <a:ahLst/>
            <a:cxnLst/>
            <a:rect l="l" t="t" r="r" b="b"/>
            <a:pathLst>
              <a:path w="11108055" h="3644265">
                <a:moveTo>
                  <a:pt x="0" y="3643868"/>
                </a:moveTo>
                <a:lnTo>
                  <a:pt x="11107514" y="3643868"/>
                </a:lnTo>
                <a:lnTo>
                  <a:pt x="11107514" y="0"/>
                </a:lnTo>
                <a:lnTo>
                  <a:pt x="0" y="0"/>
                </a:lnTo>
                <a:lnTo>
                  <a:pt x="0" y="3643868"/>
                </a:lnTo>
                <a:close/>
              </a:path>
            </a:pathLst>
          </a:custGeom>
          <a:solidFill>
            <a:srgbClr val="008E9B">
              <a:alpha val="55000"/>
            </a:srgbClr>
          </a:solidFill>
          <a:effectLst>
            <a:outerShdw algn="ctr" rotWithShape="0">
              <a:srgbClr val="000000">
                <a:alpha val="88000"/>
              </a:srgb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74981"/>
            <a:ext cx="7263130" cy="817244"/>
          </a:xfrm>
          <a:custGeom>
            <a:avLst/>
            <a:gdLst/>
            <a:ahLst/>
            <a:cxnLst/>
            <a:rect l="l" t="t" r="r" b="b"/>
            <a:pathLst>
              <a:path w="7263130" h="817244">
                <a:moveTo>
                  <a:pt x="0" y="816741"/>
                </a:moveTo>
                <a:lnTo>
                  <a:pt x="7262606" y="816741"/>
                </a:lnTo>
                <a:lnTo>
                  <a:pt x="7262606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07672" y="683260"/>
            <a:ext cx="5492750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CEO OF THE FUTURE: </a:t>
            </a:r>
            <a:r>
              <a:rPr sz="2550" dirty="0">
                <a:solidFill>
                  <a:srgbClr val="FF9E15"/>
                </a:solidFill>
                <a:latin typeface="Arial Regular" charset="0"/>
                <a:cs typeface="Arial Regular" charset="0"/>
              </a:rPr>
              <a:t>THE ISSUE</a:t>
            </a:r>
            <a:endParaRPr sz="2550" dirty="0">
              <a:latin typeface="Arial Regular" charset="0"/>
              <a:cs typeface="Arial Regular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2658" y="3291565"/>
            <a:ext cx="9490075" cy="26345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6500"/>
              </a:lnSpc>
            </a:pPr>
            <a:r>
              <a:rPr sz="4000" spc="-2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sz="4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CEOs of the </a:t>
            </a:r>
            <a:r>
              <a:rPr sz="4000" spc="-1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future </a:t>
            </a:r>
            <a:r>
              <a:rPr sz="4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must have a </a:t>
            </a:r>
            <a:r>
              <a:rPr sz="4000" spc="-1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keen  </a:t>
            </a:r>
            <a:r>
              <a:rPr sz="4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ability to </a:t>
            </a:r>
            <a:r>
              <a:rPr sz="4000" spc="-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transform </a:t>
            </a:r>
            <a:r>
              <a:rPr sz="4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their </a:t>
            </a:r>
            <a:r>
              <a:rPr sz="4000" spc="-1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organizations </a:t>
            </a:r>
            <a:r>
              <a:rPr sz="4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to  </a:t>
            </a:r>
            <a:r>
              <a:rPr sz="4000" spc="-1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provide </a:t>
            </a:r>
            <a:r>
              <a:rPr sz="4000" spc="-1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care </a:t>
            </a:r>
            <a:r>
              <a:rPr sz="4000" spc="-15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differently</a:t>
            </a:r>
            <a:r>
              <a:rPr lang="en-US" sz="4000" spc="-15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400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using </a:t>
            </a:r>
            <a:r>
              <a:rPr sz="4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an </a:t>
            </a:r>
            <a:r>
              <a:rPr sz="4000" spc="-1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entirely  </a:t>
            </a:r>
            <a:r>
              <a:rPr sz="4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new set of</a:t>
            </a:r>
            <a:r>
              <a:rPr sz="4000" spc="4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4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tools.</a:t>
            </a:r>
            <a:endParaRPr sz="4000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0104100" cy="15078075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5022850" y="3578225"/>
            <a:ext cx="10541000" cy="1256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lnSpc>
                <a:spcPts val="4850"/>
              </a:lnSpc>
              <a:tabLst>
                <a:tab pos="661670" algn="l"/>
                <a:tab pos="1694180" algn="l"/>
                <a:tab pos="2885440" algn="l"/>
                <a:tab pos="3741420" algn="l"/>
                <a:tab pos="3999229" algn="l"/>
                <a:tab pos="5363210" algn="l"/>
                <a:tab pos="6228080" algn="l"/>
                <a:tab pos="6460490" algn="l"/>
                <a:tab pos="7322184" algn="l"/>
                <a:tab pos="9836785" algn="l"/>
              </a:tabLst>
            </a:pPr>
            <a:r>
              <a:rPr sz="4000" dirty="0" smtClean="0">
                <a:solidFill>
                  <a:srgbClr val="2F9C9A"/>
                </a:solidFill>
              </a:rPr>
              <a:t>Achieving</a:t>
            </a:r>
            <a:r>
              <a:rPr lang="en-US" sz="400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this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goal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will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be</a:t>
            </a:r>
            <a:r>
              <a:rPr sz="4000" dirty="0">
                <a:solidFill>
                  <a:srgbClr val="2F9C9A"/>
                </a:solidFill>
              </a:rPr>
              <a:t>	challenging  </a:t>
            </a:r>
            <a:r>
              <a:rPr lang="en-US" sz="4000" dirty="0" smtClean="0">
                <a:solidFill>
                  <a:srgbClr val="2F9C9A"/>
                </a:solidFill>
              </a:rPr>
              <a:t/>
            </a:r>
            <a:br>
              <a:rPr lang="en-US" sz="4000" dirty="0" smtClean="0">
                <a:solidFill>
                  <a:srgbClr val="2F9C9A"/>
                </a:solidFill>
              </a:rPr>
            </a:br>
            <a:r>
              <a:rPr sz="4000" dirty="0" smtClean="0">
                <a:solidFill>
                  <a:srgbClr val="2F9C9A"/>
                </a:solidFill>
              </a:rPr>
              <a:t>in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the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lang="en-US" sz="4000" spc="-10" dirty="0" smtClean="0">
                <a:solidFill>
                  <a:srgbClr val="2F9C9A"/>
                </a:solidFill>
              </a:rPr>
              <a:t>volatile healthcare </a:t>
            </a:r>
            <a:r>
              <a:rPr sz="4000" spc="-10" dirty="0" smtClean="0">
                <a:solidFill>
                  <a:srgbClr val="2F9C9A"/>
                </a:solidFill>
              </a:rPr>
              <a:t>environmen</a:t>
            </a:r>
            <a:r>
              <a:rPr lang="en-US" sz="4000" spc="-10" dirty="0" smtClean="0">
                <a:solidFill>
                  <a:srgbClr val="2F9C9A"/>
                </a:solidFill>
              </a:rPr>
              <a:t>t.</a:t>
            </a:r>
            <a:endParaRPr sz="4000" dirty="0">
              <a:solidFill>
                <a:srgbClr val="2F9C9A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74981"/>
            <a:ext cx="5302885" cy="817244"/>
          </a:xfrm>
          <a:custGeom>
            <a:avLst/>
            <a:gdLst/>
            <a:ahLst/>
            <a:cxnLst/>
            <a:rect l="l" t="t" r="r" b="b"/>
            <a:pathLst>
              <a:path w="5302885" h="817244">
                <a:moveTo>
                  <a:pt x="0" y="816741"/>
                </a:moveTo>
                <a:lnTo>
                  <a:pt x="5302456" y="816741"/>
                </a:lnTo>
                <a:lnTo>
                  <a:pt x="5302456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07672" y="683260"/>
            <a:ext cx="3567429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CEO OF THE FUTURE</a:t>
            </a:r>
            <a:endParaRPr sz="2550" b="1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7770" y="0"/>
            <a:ext cx="19086329" cy="1159127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282" y="11591270"/>
            <a:ext cx="20092035" cy="3481070"/>
          </a:xfrm>
          <a:custGeom>
            <a:avLst/>
            <a:gdLst/>
            <a:ahLst/>
            <a:cxnLst/>
            <a:rect l="l" t="t" r="r" b="b"/>
            <a:pathLst>
              <a:path w="20092035" h="3481069">
                <a:moveTo>
                  <a:pt x="0" y="3480522"/>
                </a:moveTo>
                <a:lnTo>
                  <a:pt x="20091534" y="3480522"/>
                </a:lnTo>
                <a:lnTo>
                  <a:pt x="20091534" y="0"/>
                </a:lnTo>
                <a:lnTo>
                  <a:pt x="0" y="0"/>
                </a:lnTo>
                <a:lnTo>
                  <a:pt x="0" y="3480522"/>
                </a:lnTo>
                <a:close/>
              </a:path>
            </a:pathLst>
          </a:custGeom>
          <a:solidFill>
            <a:srgbClr val="008E9B">
              <a:alpha val="70000"/>
            </a:srgbClr>
          </a:solidFill>
          <a:effectLst>
            <a:outerShdw algn="tl" rotWithShape="0">
              <a:prstClr val="black">
                <a:alpha val="53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00171" y="12074525"/>
            <a:ext cx="10995479" cy="19513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6500"/>
              </a:lnSpc>
            </a:pPr>
            <a:r>
              <a:rPr sz="3950" b="1" spc="-15" dirty="0">
                <a:solidFill>
                  <a:srgbClr val="FFFFFF"/>
                </a:solidFill>
                <a:latin typeface="Arial Bold" charset="0"/>
                <a:cs typeface="Arial Bold" charset="0"/>
              </a:rPr>
              <a:t>These </a:t>
            </a:r>
            <a:r>
              <a:rPr sz="3950" b="1" dirty="0">
                <a:solidFill>
                  <a:srgbClr val="FFFFFF"/>
                </a:solidFill>
                <a:latin typeface="Arial Bold" charset="0"/>
                <a:cs typeface="Arial Bold" charset="0"/>
              </a:rPr>
              <a:t>changes </a:t>
            </a:r>
            <a:r>
              <a:rPr sz="3950" b="1" spc="-25" dirty="0">
                <a:solidFill>
                  <a:srgbClr val="FFFFFF"/>
                </a:solidFill>
                <a:latin typeface="Arial Bold" charset="0"/>
                <a:cs typeface="Arial Bold" charset="0"/>
              </a:rPr>
              <a:t>are </a:t>
            </a:r>
            <a:r>
              <a:rPr sz="3950" b="1" spc="-5" dirty="0">
                <a:solidFill>
                  <a:srgbClr val="FFFFFF"/>
                </a:solidFill>
                <a:latin typeface="Arial Bold" charset="0"/>
                <a:cs typeface="Arial Bold" charset="0"/>
              </a:rPr>
              <a:t>complex </a:t>
            </a:r>
            <a:r>
              <a:rPr sz="3950" b="1" dirty="0">
                <a:solidFill>
                  <a:srgbClr val="FFFFFF"/>
                </a:solidFill>
                <a:latin typeface="Arial Bold" charset="0"/>
                <a:cs typeface="Arial Bold" charset="0"/>
              </a:rPr>
              <a:t>and </a:t>
            </a:r>
            <a:r>
              <a:rPr sz="3950" b="1" spc="-10" dirty="0">
                <a:solidFill>
                  <a:srgbClr val="FFFFFF"/>
                </a:solidFill>
                <a:latin typeface="Arial Bold" charset="0"/>
                <a:cs typeface="Arial Bold" charset="0"/>
              </a:rPr>
              <a:t>interrelated,  </a:t>
            </a:r>
            <a:r>
              <a:rPr sz="3950" b="1" dirty="0">
                <a:solidFill>
                  <a:srgbClr val="FFFFFF"/>
                </a:solidFill>
                <a:latin typeface="Arial Bold" charset="0"/>
                <a:cs typeface="Arial Bold" charset="0"/>
              </a:rPr>
              <a:t>and must be managed in a way </a:t>
            </a:r>
            <a:r>
              <a:rPr sz="3950" b="1" spc="-10" dirty="0">
                <a:solidFill>
                  <a:srgbClr val="FFFFFF"/>
                </a:solidFill>
                <a:latin typeface="Arial Bold" charset="0"/>
                <a:cs typeface="Arial Bold" charset="0"/>
              </a:rPr>
              <a:t>that </a:t>
            </a:r>
            <a:r>
              <a:rPr sz="3950" b="1" dirty="0">
                <a:solidFill>
                  <a:srgbClr val="FFFFFF"/>
                </a:solidFill>
                <a:latin typeface="Arial Bold" charset="0"/>
                <a:cs typeface="Arial Bold" charset="0"/>
              </a:rPr>
              <a:t>balances  individual </a:t>
            </a:r>
            <a:r>
              <a:rPr sz="3950" b="1" spc="-5" dirty="0">
                <a:solidFill>
                  <a:srgbClr val="FFFFFF"/>
                </a:solidFill>
                <a:latin typeface="Arial Bold" charset="0"/>
                <a:cs typeface="Arial Bold" charset="0"/>
              </a:rPr>
              <a:t>health </a:t>
            </a:r>
            <a:r>
              <a:rPr sz="3950" b="1" dirty="0">
                <a:solidFill>
                  <a:srgbClr val="FFFFFF"/>
                </a:solidFill>
                <a:latin typeface="Arial Bold" charset="0"/>
                <a:cs typeface="Arial Bold" charset="0"/>
              </a:rPr>
              <a:t>with </a:t>
            </a:r>
            <a:r>
              <a:rPr sz="3950" b="1" spc="-5" dirty="0">
                <a:solidFill>
                  <a:srgbClr val="FFFFFF"/>
                </a:solidFill>
                <a:latin typeface="Arial Bold" charset="0"/>
                <a:cs typeface="Arial Bold" charset="0"/>
              </a:rPr>
              <a:t>population</a:t>
            </a:r>
            <a:r>
              <a:rPr sz="3950" b="1" spc="60" dirty="0">
                <a:solidFill>
                  <a:srgbClr val="FFFFFF"/>
                </a:solidFill>
                <a:latin typeface="Arial Bold" charset="0"/>
                <a:cs typeface="Arial Bold" charset="0"/>
              </a:rPr>
              <a:t> </a:t>
            </a:r>
            <a:r>
              <a:rPr sz="3950" b="1" spc="-5" dirty="0">
                <a:solidFill>
                  <a:srgbClr val="FFFFFF"/>
                </a:solidFill>
                <a:latin typeface="Arial Bold" charset="0"/>
                <a:cs typeface="Arial Bold" charset="0"/>
              </a:rPr>
              <a:t>health.</a:t>
            </a:r>
            <a:endParaRPr sz="3950" b="1" dirty="0">
              <a:latin typeface="Arial Bold" charset="0"/>
              <a:cs typeface="Arial Bold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-51435" y="474981"/>
            <a:ext cx="5302885" cy="817244"/>
          </a:xfrm>
          <a:custGeom>
            <a:avLst/>
            <a:gdLst/>
            <a:ahLst/>
            <a:cxnLst/>
            <a:rect l="l" t="t" r="r" b="b"/>
            <a:pathLst>
              <a:path w="5302885" h="817244">
                <a:moveTo>
                  <a:pt x="0" y="816741"/>
                </a:moveTo>
                <a:lnTo>
                  <a:pt x="5302456" y="816741"/>
                </a:lnTo>
                <a:lnTo>
                  <a:pt x="5302456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07672" y="683260"/>
            <a:ext cx="3567429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CEO OF THE FUTURE</a:t>
            </a:r>
            <a:endParaRPr sz="2550" b="1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74981"/>
            <a:ext cx="7916545" cy="817244"/>
          </a:xfrm>
          <a:custGeom>
            <a:avLst/>
            <a:gdLst/>
            <a:ahLst/>
            <a:cxnLst/>
            <a:rect l="l" t="t" r="r" b="b"/>
            <a:pathLst>
              <a:path w="7916545" h="817244">
                <a:moveTo>
                  <a:pt x="0" y="816741"/>
                </a:moveTo>
                <a:lnTo>
                  <a:pt x="7915989" y="816741"/>
                </a:lnTo>
                <a:lnTo>
                  <a:pt x="7915989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07672" y="683260"/>
            <a:ext cx="6203950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CEO OF THE FUTURE: </a:t>
            </a:r>
            <a:r>
              <a:rPr sz="2550" dirty="0">
                <a:solidFill>
                  <a:srgbClr val="FF9E15"/>
                </a:solidFill>
                <a:latin typeface="Arial Regular" charset="0"/>
                <a:cs typeface="Arial Regular" charset="0"/>
              </a:rPr>
              <a:t>IMPLICATIONS</a:t>
            </a:r>
            <a:endParaRPr sz="2550" dirty="0">
              <a:latin typeface="Arial Regular" charset="0"/>
              <a:cs typeface="Arial Regular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4988194" y="3572272"/>
            <a:ext cx="1179576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265045" algn="l"/>
                <a:tab pos="3378835" algn="l"/>
                <a:tab pos="5680710" algn="l"/>
                <a:tab pos="6777990" algn="l"/>
                <a:tab pos="8887460" algn="l"/>
                <a:tab pos="11043920" algn="l"/>
              </a:tabLst>
            </a:pPr>
            <a:r>
              <a:rPr sz="4000" spc="-30" dirty="0" smtClean="0">
                <a:solidFill>
                  <a:srgbClr val="2F9C9A"/>
                </a:solidFill>
              </a:rPr>
              <a:t>S</a:t>
            </a:r>
            <a:r>
              <a:rPr sz="4000" dirty="0" smtClean="0">
                <a:solidFill>
                  <a:srgbClr val="2F9C9A"/>
                </a:solidFill>
              </a:rPr>
              <a:t>triking</a:t>
            </a:r>
            <a:r>
              <a:rPr lang="en-US" sz="400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this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balance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will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spc="-85" dirty="0" smtClean="0">
                <a:solidFill>
                  <a:srgbClr val="2F9C9A"/>
                </a:solidFill>
              </a:rPr>
              <a:t>r</a:t>
            </a:r>
            <a:r>
              <a:rPr sz="4000" dirty="0" smtClean="0">
                <a:solidFill>
                  <a:srgbClr val="2F9C9A"/>
                </a:solidFill>
              </a:rPr>
              <a:t>equi</a:t>
            </a:r>
            <a:r>
              <a:rPr sz="4000" spc="-85" dirty="0" smtClean="0">
                <a:solidFill>
                  <a:srgbClr val="2F9C9A"/>
                </a:solidFill>
              </a:rPr>
              <a:t>r</a:t>
            </a:r>
            <a:r>
              <a:rPr sz="4000" dirty="0" smtClean="0">
                <a:solidFill>
                  <a:srgbClr val="2F9C9A"/>
                </a:solidFill>
              </a:rPr>
              <a:t>e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l</a:t>
            </a:r>
            <a:r>
              <a:rPr sz="4000" spc="-30" dirty="0" smtClean="0">
                <a:solidFill>
                  <a:srgbClr val="2F9C9A"/>
                </a:solidFill>
              </a:rPr>
              <a:t>e</a:t>
            </a:r>
            <a:r>
              <a:rPr sz="4000" dirty="0" smtClean="0">
                <a:solidFill>
                  <a:srgbClr val="2F9C9A"/>
                </a:solidFill>
              </a:rPr>
              <a:t>aders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to</a:t>
            </a:r>
            <a:r>
              <a:rPr sz="4000" dirty="0">
                <a:solidFill>
                  <a:srgbClr val="2F9C9A"/>
                </a:solidFill>
              </a:rPr>
              <a:t>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988194" y="4485197"/>
            <a:ext cx="11221085" cy="5891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0550" marR="421005" indent="-577850">
              <a:lnSpc>
                <a:spcPct val="102800"/>
              </a:lnSpc>
              <a:buClr>
                <a:srgbClr val="407CC9"/>
              </a:buClr>
              <a:buChar char="•"/>
              <a:tabLst>
                <a:tab pos="589915" algn="l"/>
                <a:tab pos="591185" algn="l"/>
              </a:tabLst>
            </a:pPr>
            <a:r>
              <a:rPr sz="3450" spc="5" dirty="0">
                <a:latin typeface="Arial Regular" charset="0"/>
                <a:cs typeface="Arial Regular" charset="0"/>
              </a:rPr>
              <a:t>Simultaneously achieve performance</a:t>
            </a:r>
            <a:r>
              <a:rPr sz="3450" spc="-50" dirty="0">
                <a:latin typeface="Arial Regular" charset="0"/>
                <a:cs typeface="Arial Regular" charset="0"/>
              </a:rPr>
              <a:t> </a:t>
            </a:r>
            <a:r>
              <a:rPr sz="3450" dirty="0">
                <a:latin typeface="Arial Regular" charset="0"/>
                <a:cs typeface="Arial Regular" charset="0"/>
              </a:rPr>
              <a:t>improvement  </a:t>
            </a:r>
            <a:r>
              <a:rPr sz="3450" spc="5" dirty="0">
                <a:latin typeface="Arial Regular" charset="0"/>
                <a:cs typeface="Arial Regular" charset="0"/>
              </a:rPr>
              <a:t>and superior </a:t>
            </a:r>
            <a:r>
              <a:rPr sz="3450" dirty="0">
                <a:latin typeface="Arial Regular" charset="0"/>
                <a:cs typeface="Arial Regular" charset="0"/>
              </a:rPr>
              <a:t>patient</a:t>
            </a:r>
            <a:r>
              <a:rPr sz="3450" spc="-75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outcomes.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590550" indent="-577850">
              <a:lnSpc>
                <a:spcPct val="100000"/>
              </a:lnSpc>
              <a:spcBef>
                <a:spcPts val="1595"/>
              </a:spcBef>
              <a:buClr>
                <a:srgbClr val="407CC9"/>
              </a:buClr>
              <a:buChar char="•"/>
              <a:tabLst>
                <a:tab pos="589915" algn="l"/>
                <a:tab pos="591185" algn="l"/>
              </a:tabLst>
            </a:pPr>
            <a:r>
              <a:rPr sz="3450" spc="5" dirty="0">
                <a:latin typeface="Arial Regular" charset="0"/>
                <a:cs typeface="Arial Regular" charset="0"/>
              </a:rPr>
              <a:t>Engage </a:t>
            </a:r>
            <a:r>
              <a:rPr sz="3450" spc="-5" dirty="0">
                <a:latin typeface="Arial Regular" charset="0"/>
                <a:cs typeface="Arial Regular" charset="0"/>
              </a:rPr>
              <a:t>providers </a:t>
            </a:r>
            <a:r>
              <a:rPr sz="3450" spc="5" dirty="0">
                <a:latin typeface="Arial Regular" charset="0"/>
                <a:cs typeface="Arial Regular" charset="0"/>
              </a:rPr>
              <a:t>to move </a:t>
            </a:r>
            <a:r>
              <a:rPr sz="3450" spc="-5" dirty="0">
                <a:latin typeface="Arial Regular" charset="0"/>
                <a:cs typeface="Arial Regular" charset="0"/>
              </a:rPr>
              <a:t>toward </a:t>
            </a:r>
            <a:r>
              <a:rPr sz="3450" dirty="0">
                <a:latin typeface="Arial Regular" charset="0"/>
                <a:cs typeface="Arial Regular" charset="0"/>
              </a:rPr>
              <a:t>population</a:t>
            </a:r>
            <a:r>
              <a:rPr sz="3450" spc="10" dirty="0">
                <a:latin typeface="Arial Regular" charset="0"/>
                <a:cs typeface="Arial Regular" charset="0"/>
              </a:rPr>
              <a:t> </a:t>
            </a:r>
            <a:r>
              <a:rPr sz="3450" dirty="0">
                <a:latin typeface="Arial Regular" charset="0"/>
                <a:cs typeface="Arial Regular" charset="0"/>
              </a:rPr>
              <a:t>health.</a:t>
            </a:r>
          </a:p>
          <a:p>
            <a:pPr marL="590550" marR="1675764" indent="-577850">
              <a:lnSpc>
                <a:spcPct val="102800"/>
              </a:lnSpc>
              <a:spcBef>
                <a:spcPts val="1480"/>
              </a:spcBef>
              <a:buClr>
                <a:srgbClr val="407CC9"/>
              </a:buClr>
              <a:buChar char="•"/>
              <a:tabLst>
                <a:tab pos="589915" algn="l"/>
                <a:tab pos="591185" algn="l"/>
              </a:tabLst>
            </a:pPr>
            <a:r>
              <a:rPr sz="3450" spc="5" dirty="0">
                <a:latin typeface="Arial Regular" charset="0"/>
                <a:cs typeface="Arial Regular" charset="0"/>
              </a:rPr>
              <a:t>Incentivize the </a:t>
            </a:r>
            <a:r>
              <a:rPr sz="3450" spc="-10" dirty="0">
                <a:latin typeface="Arial Regular" charset="0"/>
                <a:cs typeface="Arial Regular" charset="0"/>
              </a:rPr>
              <a:t>entire </a:t>
            </a:r>
            <a:r>
              <a:rPr sz="3450" spc="-5" dirty="0">
                <a:latin typeface="Arial Regular" charset="0"/>
                <a:cs typeface="Arial Regular" charset="0"/>
              </a:rPr>
              <a:t>organization </a:t>
            </a:r>
            <a:r>
              <a:rPr sz="3450" spc="5" dirty="0">
                <a:latin typeface="Arial Regular" charset="0"/>
                <a:cs typeface="Arial Regular" charset="0"/>
              </a:rPr>
              <a:t>to </a:t>
            </a:r>
            <a:r>
              <a:rPr sz="3450" dirty="0">
                <a:latin typeface="Arial Regular" charset="0"/>
                <a:cs typeface="Arial Regular" charset="0"/>
              </a:rPr>
              <a:t>support  </a:t>
            </a:r>
            <a:r>
              <a:rPr sz="3450" spc="5" dirty="0">
                <a:latin typeface="Arial Regular" charset="0"/>
                <a:cs typeface="Arial Regular" charset="0"/>
              </a:rPr>
              <a:t>the </a:t>
            </a:r>
            <a:r>
              <a:rPr sz="3450" dirty="0">
                <a:latin typeface="Arial Regular" charset="0"/>
                <a:cs typeface="Arial Regular" charset="0"/>
              </a:rPr>
              <a:t>transition </a:t>
            </a:r>
            <a:r>
              <a:rPr sz="3450" spc="5" dirty="0">
                <a:latin typeface="Arial Regular" charset="0"/>
                <a:cs typeface="Arial Regular" charset="0"/>
              </a:rPr>
              <a:t>to value-based</a:t>
            </a:r>
            <a:r>
              <a:rPr sz="3450" spc="-65" dirty="0">
                <a:latin typeface="Arial Regular" charset="0"/>
                <a:cs typeface="Arial Regular" charset="0"/>
              </a:rPr>
              <a:t> </a:t>
            </a:r>
            <a:r>
              <a:rPr sz="3450" spc="-10" dirty="0">
                <a:latin typeface="Arial Regular" charset="0"/>
                <a:cs typeface="Arial Regular" charset="0"/>
              </a:rPr>
              <a:t>care.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590550" marR="1899285" indent="-577850">
              <a:lnSpc>
                <a:spcPct val="102800"/>
              </a:lnSpc>
              <a:spcBef>
                <a:spcPts val="1480"/>
              </a:spcBef>
              <a:buClr>
                <a:srgbClr val="407CC9"/>
              </a:buClr>
              <a:buChar char="•"/>
              <a:tabLst>
                <a:tab pos="589915" algn="l"/>
                <a:tab pos="591185" algn="l"/>
              </a:tabLst>
            </a:pPr>
            <a:r>
              <a:rPr sz="3450" dirty="0">
                <a:latin typeface="Arial Regular" charset="0"/>
                <a:cs typeface="Arial Regular" charset="0"/>
              </a:rPr>
              <a:t>Consider </a:t>
            </a:r>
            <a:r>
              <a:rPr sz="3450" spc="5" dirty="0">
                <a:latin typeface="Arial Regular" charset="0"/>
                <a:cs typeface="Arial Regular" charset="0"/>
              </a:rPr>
              <a:t>the acquisition or development</a:t>
            </a:r>
            <a:r>
              <a:rPr sz="3450" spc="-70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of  an </a:t>
            </a:r>
            <a:r>
              <a:rPr sz="3450" dirty="0">
                <a:latin typeface="Arial Regular" charset="0"/>
                <a:cs typeface="Arial Regular" charset="0"/>
              </a:rPr>
              <a:t>insurance</a:t>
            </a:r>
            <a:r>
              <a:rPr sz="3450" spc="-65" dirty="0">
                <a:latin typeface="Arial Regular" charset="0"/>
                <a:cs typeface="Arial Regular" charset="0"/>
              </a:rPr>
              <a:t> </a:t>
            </a:r>
            <a:r>
              <a:rPr sz="3450" spc="-5" dirty="0">
                <a:latin typeface="Arial Regular" charset="0"/>
                <a:cs typeface="Arial Regular" charset="0"/>
              </a:rPr>
              <a:t>product.</a:t>
            </a:r>
            <a:endParaRPr sz="3450" dirty="0">
              <a:latin typeface="Arial Regular" charset="0"/>
              <a:cs typeface="Arial Regular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350" dirty="0">
              <a:latin typeface="Arial" charset="0"/>
              <a:cs typeface="Arial" charset="0"/>
            </a:endParaRPr>
          </a:p>
          <a:p>
            <a:pPr marL="12700">
              <a:lnSpc>
                <a:spcPct val="100000"/>
              </a:lnSpc>
            </a:pPr>
            <a:r>
              <a:rPr sz="3450" i="1" dirty="0">
                <a:latin typeface="Arial Regular" charset="0"/>
                <a:cs typeface="Arial Regular" charset="0"/>
              </a:rPr>
              <a:t>Continued…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029593" y="2273839"/>
            <a:ext cx="985519" cy="985519"/>
          </a:xfrm>
          <a:custGeom>
            <a:avLst/>
            <a:gdLst/>
            <a:ahLst/>
            <a:cxnLst/>
            <a:rect l="l" t="t" r="r" b="b"/>
            <a:pathLst>
              <a:path w="985520" h="985520">
                <a:moveTo>
                  <a:pt x="760506" y="0"/>
                </a:moveTo>
                <a:lnTo>
                  <a:pt x="714313" y="7248"/>
                </a:lnTo>
                <a:lnTo>
                  <a:pt x="668965" y="23164"/>
                </a:lnTo>
                <a:lnTo>
                  <a:pt x="625855" y="47660"/>
                </a:lnTo>
                <a:lnTo>
                  <a:pt x="586375" y="80651"/>
                </a:lnTo>
                <a:lnTo>
                  <a:pt x="80644" y="586358"/>
                </a:lnTo>
                <a:lnTo>
                  <a:pt x="47659" y="625837"/>
                </a:lnTo>
                <a:lnTo>
                  <a:pt x="23165" y="668948"/>
                </a:lnTo>
                <a:lnTo>
                  <a:pt x="7249" y="714296"/>
                </a:lnTo>
                <a:lnTo>
                  <a:pt x="0" y="760489"/>
                </a:lnTo>
                <a:lnTo>
                  <a:pt x="1504" y="806135"/>
                </a:lnTo>
                <a:lnTo>
                  <a:pt x="11851" y="849842"/>
                </a:lnTo>
                <a:lnTo>
                  <a:pt x="31127" y="890216"/>
                </a:lnTo>
                <a:lnTo>
                  <a:pt x="59421" y="925866"/>
                </a:lnTo>
                <a:lnTo>
                  <a:pt x="95070" y="954161"/>
                </a:lnTo>
                <a:lnTo>
                  <a:pt x="135442" y="973440"/>
                </a:lnTo>
                <a:lnTo>
                  <a:pt x="179145" y="983789"/>
                </a:lnTo>
                <a:lnTo>
                  <a:pt x="224788" y="985297"/>
                </a:lnTo>
                <a:lnTo>
                  <a:pt x="270980" y="978049"/>
                </a:lnTo>
                <a:lnTo>
                  <a:pt x="316329" y="962132"/>
                </a:lnTo>
                <a:lnTo>
                  <a:pt x="359442" y="937635"/>
                </a:lnTo>
                <a:lnTo>
                  <a:pt x="398929" y="904643"/>
                </a:lnTo>
                <a:lnTo>
                  <a:pt x="904660" y="398950"/>
                </a:lnTo>
                <a:lnTo>
                  <a:pt x="937644" y="359458"/>
                </a:lnTo>
                <a:lnTo>
                  <a:pt x="962136" y="316340"/>
                </a:lnTo>
                <a:lnTo>
                  <a:pt x="978048" y="270986"/>
                </a:lnTo>
                <a:lnTo>
                  <a:pt x="985295" y="224790"/>
                </a:lnTo>
                <a:lnTo>
                  <a:pt x="983789" y="179142"/>
                </a:lnTo>
                <a:lnTo>
                  <a:pt x="973443" y="135434"/>
                </a:lnTo>
                <a:lnTo>
                  <a:pt x="954170" y="95057"/>
                </a:lnTo>
                <a:lnTo>
                  <a:pt x="925883" y="59404"/>
                </a:lnTo>
                <a:lnTo>
                  <a:pt x="890233" y="31121"/>
                </a:lnTo>
                <a:lnTo>
                  <a:pt x="849859" y="11850"/>
                </a:lnTo>
                <a:lnTo>
                  <a:pt x="806152" y="1505"/>
                </a:lnTo>
                <a:lnTo>
                  <a:pt x="760506" y="0"/>
                </a:lnTo>
                <a:close/>
              </a:path>
            </a:pathLst>
          </a:custGeom>
          <a:solidFill>
            <a:srgbClr val="FBAF3A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65489" y="2328241"/>
            <a:ext cx="985519" cy="985519"/>
          </a:xfrm>
          <a:custGeom>
            <a:avLst/>
            <a:gdLst/>
            <a:ahLst/>
            <a:cxnLst/>
            <a:rect l="l" t="t" r="r" b="b"/>
            <a:pathLst>
              <a:path w="985519" h="985520">
                <a:moveTo>
                  <a:pt x="224788" y="0"/>
                </a:moveTo>
                <a:lnTo>
                  <a:pt x="179142" y="1506"/>
                </a:lnTo>
                <a:lnTo>
                  <a:pt x="135436" y="11852"/>
                </a:lnTo>
                <a:lnTo>
                  <a:pt x="95061" y="31125"/>
                </a:lnTo>
                <a:lnTo>
                  <a:pt x="59412" y="59412"/>
                </a:lnTo>
                <a:lnTo>
                  <a:pt x="31119" y="95058"/>
                </a:lnTo>
                <a:lnTo>
                  <a:pt x="11845" y="135431"/>
                </a:lnTo>
                <a:lnTo>
                  <a:pt x="1501" y="179137"/>
                </a:lnTo>
                <a:lnTo>
                  <a:pt x="0" y="224785"/>
                </a:lnTo>
                <a:lnTo>
                  <a:pt x="7251" y="270982"/>
                </a:lnTo>
                <a:lnTo>
                  <a:pt x="23166" y="316333"/>
                </a:lnTo>
                <a:lnTo>
                  <a:pt x="47657" y="359448"/>
                </a:lnTo>
                <a:lnTo>
                  <a:pt x="80634" y="398932"/>
                </a:lnTo>
                <a:lnTo>
                  <a:pt x="586365" y="904651"/>
                </a:lnTo>
                <a:lnTo>
                  <a:pt x="625852" y="937638"/>
                </a:lnTo>
                <a:lnTo>
                  <a:pt x="668966" y="962131"/>
                </a:lnTo>
                <a:lnTo>
                  <a:pt x="714316" y="978044"/>
                </a:lnTo>
                <a:lnTo>
                  <a:pt x="760509" y="985290"/>
                </a:lnTo>
                <a:lnTo>
                  <a:pt x="806156" y="983783"/>
                </a:lnTo>
                <a:lnTo>
                  <a:pt x="849864" y="973435"/>
                </a:lnTo>
                <a:lnTo>
                  <a:pt x="890242" y="954161"/>
                </a:lnTo>
                <a:lnTo>
                  <a:pt x="925899" y="925873"/>
                </a:lnTo>
                <a:lnTo>
                  <a:pt x="954186" y="890224"/>
                </a:lnTo>
                <a:lnTo>
                  <a:pt x="973458" y="849849"/>
                </a:lnTo>
                <a:lnTo>
                  <a:pt x="983803" y="806143"/>
                </a:lnTo>
                <a:lnTo>
                  <a:pt x="985308" y="760497"/>
                </a:lnTo>
                <a:lnTo>
                  <a:pt x="978058" y="714303"/>
                </a:lnTo>
                <a:lnTo>
                  <a:pt x="962141" y="668955"/>
                </a:lnTo>
                <a:lnTo>
                  <a:pt x="937643" y="625845"/>
                </a:lnTo>
                <a:lnTo>
                  <a:pt x="904651" y="586365"/>
                </a:lnTo>
                <a:lnTo>
                  <a:pt x="398920" y="80634"/>
                </a:lnTo>
                <a:lnTo>
                  <a:pt x="359440" y="47651"/>
                </a:lnTo>
                <a:lnTo>
                  <a:pt x="316330" y="23159"/>
                </a:lnTo>
                <a:lnTo>
                  <a:pt x="270982" y="7246"/>
                </a:lnTo>
                <a:lnTo>
                  <a:pt x="224788" y="0"/>
                </a:lnTo>
                <a:close/>
              </a:path>
            </a:pathLst>
          </a:custGeom>
          <a:solidFill>
            <a:srgbClr val="FBAF3A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79557" y="8906208"/>
            <a:ext cx="985519" cy="985519"/>
          </a:xfrm>
          <a:custGeom>
            <a:avLst/>
            <a:gdLst/>
            <a:ahLst/>
            <a:cxnLst/>
            <a:rect l="l" t="t" r="r" b="b"/>
            <a:pathLst>
              <a:path w="985520" h="985520">
                <a:moveTo>
                  <a:pt x="224803" y="0"/>
                </a:moveTo>
                <a:lnTo>
                  <a:pt x="179156" y="1504"/>
                </a:lnTo>
                <a:lnTo>
                  <a:pt x="135450" y="11850"/>
                </a:lnTo>
                <a:lnTo>
                  <a:pt x="95076" y="31126"/>
                </a:lnTo>
                <a:lnTo>
                  <a:pt x="59426" y="59420"/>
                </a:lnTo>
                <a:lnTo>
                  <a:pt x="31131" y="95062"/>
                </a:lnTo>
                <a:lnTo>
                  <a:pt x="11853" y="135433"/>
                </a:lnTo>
                <a:lnTo>
                  <a:pt x="1505" y="179139"/>
                </a:lnTo>
                <a:lnTo>
                  <a:pt x="0" y="224787"/>
                </a:lnTo>
                <a:lnTo>
                  <a:pt x="7248" y="270983"/>
                </a:lnTo>
                <a:lnTo>
                  <a:pt x="23164" y="316334"/>
                </a:lnTo>
                <a:lnTo>
                  <a:pt x="47660" y="359447"/>
                </a:lnTo>
                <a:lnTo>
                  <a:pt x="80648" y="398928"/>
                </a:lnTo>
                <a:lnTo>
                  <a:pt x="586392" y="904659"/>
                </a:lnTo>
                <a:lnTo>
                  <a:pt x="625868" y="937642"/>
                </a:lnTo>
                <a:lnTo>
                  <a:pt x="668975" y="962134"/>
                </a:lnTo>
                <a:lnTo>
                  <a:pt x="714321" y="978045"/>
                </a:lnTo>
                <a:lnTo>
                  <a:pt x="760512" y="985290"/>
                </a:lnTo>
                <a:lnTo>
                  <a:pt x="806158" y="983781"/>
                </a:lnTo>
                <a:lnTo>
                  <a:pt x="849864" y="973431"/>
                </a:lnTo>
                <a:lnTo>
                  <a:pt x="890238" y="954151"/>
                </a:lnTo>
                <a:lnTo>
                  <a:pt x="925888" y="925856"/>
                </a:lnTo>
                <a:lnTo>
                  <a:pt x="954175" y="890203"/>
                </a:lnTo>
                <a:lnTo>
                  <a:pt x="973448" y="849827"/>
                </a:lnTo>
                <a:lnTo>
                  <a:pt x="983795" y="806121"/>
                </a:lnTo>
                <a:lnTo>
                  <a:pt x="985303" y="760476"/>
                </a:lnTo>
                <a:lnTo>
                  <a:pt x="978059" y="714286"/>
                </a:lnTo>
                <a:lnTo>
                  <a:pt x="962151" y="668942"/>
                </a:lnTo>
                <a:lnTo>
                  <a:pt x="937665" y="625836"/>
                </a:lnTo>
                <a:lnTo>
                  <a:pt x="904690" y="586361"/>
                </a:lnTo>
                <a:lnTo>
                  <a:pt x="398934" y="80617"/>
                </a:lnTo>
                <a:lnTo>
                  <a:pt x="359454" y="47644"/>
                </a:lnTo>
                <a:lnTo>
                  <a:pt x="316344" y="23158"/>
                </a:lnTo>
                <a:lnTo>
                  <a:pt x="270996" y="7247"/>
                </a:lnTo>
                <a:lnTo>
                  <a:pt x="224803" y="0"/>
                </a:lnTo>
                <a:close/>
              </a:path>
            </a:pathLst>
          </a:custGeom>
          <a:solidFill>
            <a:srgbClr val="FBAF3A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83370" y="8906208"/>
            <a:ext cx="985519" cy="985519"/>
          </a:xfrm>
          <a:custGeom>
            <a:avLst/>
            <a:gdLst/>
            <a:ahLst/>
            <a:cxnLst/>
            <a:rect l="l" t="t" r="r" b="b"/>
            <a:pathLst>
              <a:path w="985519" h="985520">
                <a:moveTo>
                  <a:pt x="760497" y="0"/>
                </a:moveTo>
                <a:lnTo>
                  <a:pt x="714302" y="7247"/>
                </a:lnTo>
                <a:lnTo>
                  <a:pt x="668951" y="23158"/>
                </a:lnTo>
                <a:lnTo>
                  <a:pt x="625836" y="47644"/>
                </a:lnTo>
                <a:lnTo>
                  <a:pt x="586348" y="80617"/>
                </a:lnTo>
                <a:lnTo>
                  <a:pt x="80642" y="586361"/>
                </a:lnTo>
                <a:lnTo>
                  <a:pt x="47661" y="625836"/>
                </a:lnTo>
                <a:lnTo>
                  <a:pt x="23168" y="668942"/>
                </a:lnTo>
                <a:lnTo>
                  <a:pt x="7252" y="714286"/>
                </a:lnTo>
                <a:lnTo>
                  <a:pt x="0" y="760476"/>
                </a:lnTo>
                <a:lnTo>
                  <a:pt x="1500" y="806121"/>
                </a:lnTo>
                <a:lnTo>
                  <a:pt x="11840" y="849827"/>
                </a:lnTo>
                <a:lnTo>
                  <a:pt x="31109" y="890203"/>
                </a:lnTo>
                <a:lnTo>
                  <a:pt x="59395" y="925856"/>
                </a:lnTo>
                <a:lnTo>
                  <a:pt x="95051" y="954151"/>
                </a:lnTo>
                <a:lnTo>
                  <a:pt x="135429" y="973431"/>
                </a:lnTo>
                <a:lnTo>
                  <a:pt x="179137" y="983781"/>
                </a:lnTo>
                <a:lnTo>
                  <a:pt x="224784" y="985290"/>
                </a:lnTo>
                <a:lnTo>
                  <a:pt x="270977" y="978045"/>
                </a:lnTo>
                <a:lnTo>
                  <a:pt x="316327" y="962134"/>
                </a:lnTo>
                <a:lnTo>
                  <a:pt x="359441" y="937642"/>
                </a:lnTo>
                <a:lnTo>
                  <a:pt x="398928" y="904659"/>
                </a:lnTo>
                <a:lnTo>
                  <a:pt x="904634" y="398928"/>
                </a:lnTo>
                <a:lnTo>
                  <a:pt x="937633" y="359447"/>
                </a:lnTo>
                <a:lnTo>
                  <a:pt x="962134" y="316334"/>
                </a:lnTo>
                <a:lnTo>
                  <a:pt x="978052" y="270983"/>
                </a:lnTo>
                <a:lnTo>
                  <a:pt x="985300" y="224787"/>
                </a:lnTo>
                <a:lnTo>
                  <a:pt x="983793" y="179139"/>
                </a:lnTo>
                <a:lnTo>
                  <a:pt x="973445" y="135433"/>
                </a:lnTo>
                <a:lnTo>
                  <a:pt x="954169" y="95062"/>
                </a:lnTo>
                <a:lnTo>
                  <a:pt x="925881" y="59420"/>
                </a:lnTo>
                <a:lnTo>
                  <a:pt x="890228" y="31126"/>
                </a:lnTo>
                <a:lnTo>
                  <a:pt x="849852" y="11850"/>
                </a:lnTo>
                <a:lnTo>
                  <a:pt x="806144" y="1504"/>
                </a:lnTo>
                <a:lnTo>
                  <a:pt x="760497" y="0"/>
                </a:lnTo>
                <a:close/>
              </a:path>
            </a:pathLst>
          </a:custGeom>
          <a:solidFill>
            <a:srgbClr val="FBAF3A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962954" y="893145"/>
            <a:ext cx="450215" cy="1225550"/>
          </a:xfrm>
          <a:custGeom>
            <a:avLst/>
            <a:gdLst/>
            <a:ahLst/>
            <a:cxnLst/>
            <a:rect l="l" t="t" r="r" b="b"/>
            <a:pathLst>
              <a:path w="450214" h="1225550">
                <a:moveTo>
                  <a:pt x="225065" y="0"/>
                </a:moveTo>
                <a:lnTo>
                  <a:pt x="179856" y="5207"/>
                </a:lnTo>
                <a:lnTo>
                  <a:pt x="137679" y="20130"/>
                </a:lnTo>
                <a:lnTo>
                  <a:pt x="99458" y="43722"/>
                </a:lnTo>
                <a:lnTo>
                  <a:pt x="66115" y="74936"/>
                </a:lnTo>
                <a:lnTo>
                  <a:pt x="38575" y="112725"/>
                </a:lnTo>
                <a:lnTo>
                  <a:pt x="17760" y="156042"/>
                </a:lnTo>
                <a:lnTo>
                  <a:pt x="4593" y="203839"/>
                </a:lnTo>
                <a:lnTo>
                  <a:pt x="0" y="255070"/>
                </a:lnTo>
                <a:lnTo>
                  <a:pt x="0" y="970286"/>
                </a:lnTo>
                <a:lnTo>
                  <a:pt x="4593" y="1021524"/>
                </a:lnTo>
                <a:lnTo>
                  <a:pt x="17760" y="1069323"/>
                </a:lnTo>
                <a:lnTo>
                  <a:pt x="38575" y="1112639"/>
                </a:lnTo>
                <a:lnTo>
                  <a:pt x="66115" y="1150424"/>
                </a:lnTo>
                <a:lnTo>
                  <a:pt x="99458" y="1181633"/>
                </a:lnTo>
                <a:lnTo>
                  <a:pt x="137679" y="1205220"/>
                </a:lnTo>
                <a:lnTo>
                  <a:pt x="179856" y="1220139"/>
                </a:lnTo>
                <a:lnTo>
                  <a:pt x="225065" y="1225344"/>
                </a:lnTo>
                <a:lnTo>
                  <a:pt x="270273" y="1220139"/>
                </a:lnTo>
                <a:lnTo>
                  <a:pt x="312448" y="1205220"/>
                </a:lnTo>
                <a:lnTo>
                  <a:pt x="350668" y="1181633"/>
                </a:lnTo>
                <a:lnTo>
                  <a:pt x="384008" y="1150424"/>
                </a:lnTo>
                <a:lnTo>
                  <a:pt x="411546" y="1112639"/>
                </a:lnTo>
                <a:lnTo>
                  <a:pt x="432360" y="1069323"/>
                </a:lnTo>
                <a:lnTo>
                  <a:pt x="445524" y="1021524"/>
                </a:lnTo>
                <a:lnTo>
                  <a:pt x="450118" y="970286"/>
                </a:lnTo>
                <a:lnTo>
                  <a:pt x="450118" y="255070"/>
                </a:lnTo>
                <a:lnTo>
                  <a:pt x="445524" y="203839"/>
                </a:lnTo>
                <a:lnTo>
                  <a:pt x="432360" y="156042"/>
                </a:lnTo>
                <a:lnTo>
                  <a:pt x="411546" y="112725"/>
                </a:lnTo>
                <a:lnTo>
                  <a:pt x="384008" y="74936"/>
                </a:lnTo>
                <a:lnTo>
                  <a:pt x="350668" y="43722"/>
                </a:lnTo>
                <a:lnTo>
                  <a:pt x="312448" y="20130"/>
                </a:lnTo>
                <a:lnTo>
                  <a:pt x="270273" y="5207"/>
                </a:lnTo>
                <a:lnTo>
                  <a:pt x="225065" y="0"/>
                </a:lnTo>
                <a:close/>
              </a:path>
            </a:pathLst>
          </a:custGeom>
          <a:solidFill>
            <a:srgbClr val="FBAF3A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089885" y="6229784"/>
            <a:ext cx="1225550" cy="450215"/>
          </a:xfrm>
          <a:custGeom>
            <a:avLst/>
            <a:gdLst/>
            <a:ahLst/>
            <a:cxnLst/>
            <a:rect l="l" t="t" r="r" b="b"/>
            <a:pathLst>
              <a:path w="1225550" h="450215">
                <a:moveTo>
                  <a:pt x="970286" y="0"/>
                </a:moveTo>
                <a:lnTo>
                  <a:pt x="255083" y="0"/>
                </a:lnTo>
                <a:lnTo>
                  <a:pt x="203848" y="4591"/>
                </a:lnTo>
                <a:lnTo>
                  <a:pt x="156047" y="17750"/>
                </a:lnTo>
                <a:lnTo>
                  <a:pt x="112728" y="38556"/>
                </a:lnTo>
                <a:lnTo>
                  <a:pt x="74938" y="66087"/>
                </a:lnTo>
                <a:lnTo>
                  <a:pt x="43723" y="99421"/>
                </a:lnTo>
                <a:lnTo>
                  <a:pt x="20130" y="137637"/>
                </a:lnTo>
                <a:lnTo>
                  <a:pt x="5207" y="179813"/>
                </a:lnTo>
                <a:lnTo>
                  <a:pt x="0" y="225027"/>
                </a:lnTo>
                <a:lnTo>
                  <a:pt x="5207" y="270248"/>
                </a:lnTo>
                <a:lnTo>
                  <a:pt x="20130" y="312433"/>
                </a:lnTo>
                <a:lnTo>
                  <a:pt x="43723" y="350659"/>
                </a:lnTo>
                <a:lnTo>
                  <a:pt x="74938" y="384004"/>
                </a:lnTo>
                <a:lnTo>
                  <a:pt x="112728" y="411545"/>
                </a:lnTo>
                <a:lnTo>
                  <a:pt x="156047" y="432359"/>
                </a:lnTo>
                <a:lnTo>
                  <a:pt x="203848" y="445524"/>
                </a:lnTo>
                <a:lnTo>
                  <a:pt x="255083" y="450118"/>
                </a:lnTo>
                <a:lnTo>
                  <a:pt x="970286" y="450118"/>
                </a:lnTo>
                <a:lnTo>
                  <a:pt x="1021521" y="445524"/>
                </a:lnTo>
                <a:lnTo>
                  <a:pt x="1069322" y="432359"/>
                </a:lnTo>
                <a:lnTo>
                  <a:pt x="1112641" y="411545"/>
                </a:lnTo>
                <a:lnTo>
                  <a:pt x="1150431" y="384004"/>
                </a:lnTo>
                <a:lnTo>
                  <a:pt x="1181646" y="350659"/>
                </a:lnTo>
                <a:lnTo>
                  <a:pt x="1205239" y="312433"/>
                </a:lnTo>
                <a:lnTo>
                  <a:pt x="1220162" y="270248"/>
                </a:lnTo>
                <a:lnTo>
                  <a:pt x="1225370" y="225027"/>
                </a:lnTo>
                <a:lnTo>
                  <a:pt x="1220162" y="179813"/>
                </a:lnTo>
                <a:lnTo>
                  <a:pt x="1205239" y="137637"/>
                </a:lnTo>
                <a:lnTo>
                  <a:pt x="1181646" y="99421"/>
                </a:lnTo>
                <a:lnTo>
                  <a:pt x="1150431" y="66087"/>
                </a:lnTo>
                <a:lnTo>
                  <a:pt x="1112641" y="38556"/>
                </a:lnTo>
                <a:lnTo>
                  <a:pt x="1069322" y="17750"/>
                </a:lnTo>
                <a:lnTo>
                  <a:pt x="1021521" y="4591"/>
                </a:lnTo>
                <a:lnTo>
                  <a:pt x="970286" y="0"/>
                </a:lnTo>
                <a:close/>
              </a:path>
            </a:pathLst>
          </a:custGeom>
          <a:solidFill>
            <a:srgbClr val="FBAF3A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22154" y="9960919"/>
            <a:ext cx="3338829" cy="2879725"/>
          </a:xfrm>
          <a:custGeom>
            <a:avLst/>
            <a:gdLst/>
            <a:ahLst/>
            <a:cxnLst/>
            <a:rect l="l" t="t" r="r" b="b"/>
            <a:pathLst>
              <a:path w="3338829" h="2879725">
                <a:moveTo>
                  <a:pt x="2713940" y="2132831"/>
                </a:moveTo>
                <a:lnTo>
                  <a:pt x="619708" y="2132831"/>
                </a:lnTo>
                <a:lnTo>
                  <a:pt x="581740" y="2156396"/>
                </a:lnTo>
                <a:lnTo>
                  <a:pt x="550028" y="2187304"/>
                </a:lnTo>
                <a:lnTo>
                  <a:pt x="525774" y="2224521"/>
                </a:lnTo>
                <a:lnTo>
                  <a:pt x="510180" y="2267012"/>
                </a:lnTo>
                <a:lnTo>
                  <a:pt x="504449" y="2313743"/>
                </a:lnTo>
                <a:lnTo>
                  <a:pt x="510642" y="2350202"/>
                </a:lnTo>
                <a:lnTo>
                  <a:pt x="556461" y="2411766"/>
                </a:lnTo>
                <a:lnTo>
                  <a:pt x="592617" y="2436856"/>
                </a:lnTo>
                <a:lnTo>
                  <a:pt x="635289" y="2458143"/>
                </a:lnTo>
                <a:lnTo>
                  <a:pt x="682742" y="2475620"/>
                </a:lnTo>
                <a:lnTo>
                  <a:pt x="733240" y="2489280"/>
                </a:lnTo>
                <a:lnTo>
                  <a:pt x="785048" y="2499116"/>
                </a:lnTo>
                <a:lnTo>
                  <a:pt x="836431" y="2505121"/>
                </a:lnTo>
                <a:lnTo>
                  <a:pt x="860560" y="2509490"/>
                </a:lnTo>
                <a:lnTo>
                  <a:pt x="916617" y="2531804"/>
                </a:lnTo>
                <a:lnTo>
                  <a:pt x="982205" y="2568674"/>
                </a:lnTo>
                <a:lnTo>
                  <a:pt x="1018248" y="2591238"/>
                </a:lnTo>
                <a:lnTo>
                  <a:pt x="1137810" y="2669059"/>
                </a:lnTo>
                <a:lnTo>
                  <a:pt x="1181042" y="2696603"/>
                </a:lnTo>
                <a:lnTo>
                  <a:pt x="1225745" y="2724062"/>
                </a:lnTo>
                <a:lnTo>
                  <a:pt x="1271789" y="2750904"/>
                </a:lnTo>
                <a:lnTo>
                  <a:pt x="1319045" y="2776597"/>
                </a:lnTo>
                <a:lnTo>
                  <a:pt x="1367382" y="2800609"/>
                </a:lnTo>
                <a:lnTo>
                  <a:pt x="1416671" y="2822407"/>
                </a:lnTo>
                <a:lnTo>
                  <a:pt x="1466780" y="2841461"/>
                </a:lnTo>
                <a:lnTo>
                  <a:pt x="1517580" y="2857238"/>
                </a:lnTo>
                <a:lnTo>
                  <a:pt x="1568941" y="2869205"/>
                </a:lnTo>
                <a:lnTo>
                  <a:pt x="1620732" y="2876832"/>
                </a:lnTo>
                <a:lnTo>
                  <a:pt x="1672824" y="2879585"/>
                </a:lnTo>
                <a:lnTo>
                  <a:pt x="1724833" y="2877136"/>
                </a:lnTo>
                <a:lnTo>
                  <a:pt x="1776407" y="2869859"/>
                </a:lnTo>
                <a:lnTo>
                  <a:pt x="1827452" y="2858273"/>
                </a:lnTo>
                <a:lnTo>
                  <a:pt x="1877873" y="2842898"/>
                </a:lnTo>
                <a:lnTo>
                  <a:pt x="1927575" y="2824252"/>
                </a:lnTo>
                <a:lnTo>
                  <a:pt x="1976465" y="2802855"/>
                </a:lnTo>
                <a:lnTo>
                  <a:pt x="2024448" y="2779226"/>
                </a:lnTo>
                <a:lnTo>
                  <a:pt x="2071428" y="2753884"/>
                </a:lnTo>
                <a:lnTo>
                  <a:pt x="2117312" y="2727348"/>
                </a:lnTo>
                <a:lnTo>
                  <a:pt x="2162005" y="2700137"/>
                </a:lnTo>
                <a:lnTo>
                  <a:pt x="2205413" y="2672771"/>
                </a:lnTo>
                <a:lnTo>
                  <a:pt x="2326978" y="2594928"/>
                </a:lnTo>
                <a:lnTo>
                  <a:pt x="2364298" y="2572130"/>
                </a:lnTo>
                <a:lnTo>
                  <a:pt x="2399860" y="2551772"/>
                </a:lnTo>
                <a:lnTo>
                  <a:pt x="2465332" y="2520452"/>
                </a:lnTo>
                <a:lnTo>
                  <a:pt x="2522637" y="2505121"/>
                </a:lnTo>
                <a:lnTo>
                  <a:pt x="2567374" y="2498922"/>
                </a:lnTo>
                <a:lnTo>
                  <a:pt x="2614025" y="2489846"/>
                </a:lnTo>
                <a:lnTo>
                  <a:pt x="2660682" y="2477650"/>
                </a:lnTo>
                <a:lnTo>
                  <a:pt x="2705438" y="2462092"/>
                </a:lnTo>
                <a:lnTo>
                  <a:pt x="2746384" y="2442929"/>
                </a:lnTo>
                <a:lnTo>
                  <a:pt x="2781614" y="2419917"/>
                </a:lnTo>
                <a:lnTo>
                  <a:pt x="2809219" y="2392814"/>
                </a:lnTo>
                <a:lnTo>
                  <a:pt x="2833924" y="2325365"/>
                </a:lnTo>
                <a:lnTo>
                  <a:pt x="2828385" y="2276719"/>
                </a:lnTo>
                <a:lnTo>
                  <a:pt x="2812273" y="2231669"/>
                </a:lnTo>
                <a:lnTo>
                  <a:pt x="2786932" y="2191688"/>
                </a:lnTo>
                <a:lnTo>
                  <a:pt x="2753706" y="2158251"/>
                </a:lnTo>
                <a:lnTo>
                  <a:pt x="2713940" y="2132831"/>
                </a:lnTo>
                <a:close/>
              </a:path>
              <a:path w="3338829" h="2879725">
                <a:moveTo>
                  <a:pt x="2977743" y="0"/>
                </a:moveTo>
                <a:lnTo>
                  <a:pt x="360629" y="0"/>
                </a:lnTo>
                <a:lnTo>
                  <a:pt x="311692" y="3291"/>
                </a:lnTo>
                <a:lnTo>
                  <a:pt x="264756" y="12881"/>
                </a:lnTo>
                <a:lnTo>
                  <a:pt x="220251" y="28338"/>
                </a:lnTo>
                <a:lnTo>
                  <a:pt x="178608" y="49233"/>
                </a:lnTo>
                <a:lnTo>
                  <a:pt x="140255" y="75137"/>
                </a:lnTo>
                <a:lnTo>
                  <a:pt x="105621" y="105620"/>
                </a:lnTo>
                <a:lnTo>
                  <a:pt x="75138" y="140252"/>
                </a:lnTo>
                <a:lnTo>
                  <a:pt x="49234" y="178604"/>
                </a:lnTo>
                <a:lnTo>
                  <a:pt x="28338" y="220246"/>
                </a:lnTo>
                <a:lnTo>
                  <a:pt x="12881" y="264749"/>
                </a:lnTo>
                <a:lnTo>
                  <a:pt x="3291" y="311682"/>
                </a:lnTo>
                <a:lnTo>
                  <a:pt x="0" y="360617"/>
                </a:lnTo>
                <a:lnTo>
                  <a:pt x="3460" y="410735"/>
                </a:lnTo>
                <a:lnTo>
                  <a:pt x="13531" y="458722"/>
                </a:lnTo>
                <a:lnTo>
                  <a:pt x="29749" y="504120"/>
                </a:lnTo>
                <a:lnTo>
                  <a:pt x="51649" y="546470"/>
                </a:lnTo>
                <a:lnTo>
                  <a:pt x="78767" y="585315"/>
                </a:lnTo>
                <a:lnTo>
                  <a:pt x="110638" y="620196"/>
                </a:lnTo>
                <a:lnTo>
                  <a:pt x="146798" y="650656"/>
                </a:lnTo>
                <a:lnTo>
                  <a:pt x="186783" y="676237"/>
                </a:lnTo>
                <a:lnTo>
                  <a:pt x="230127" y="696482"/>
                </a:lnTo>
                <a:lnTo>
                  <a:pt x="276368" y="710931"/>
                </a:lnTo>
                <a:lnTo>
                  <a:pt x="230127" y="725381"/>
                </a:lnTo>
                <a:lnTo>
                  <a:pt x="186783" y="745626"/>
                </a:lnTo>
                <a:lnTo>
                  <a:pt x="146798" y="771210"/>
                </a:lnTo>
                <a:lnTo>
                  <a:pt x="110638" y="801673"/>
                </a:lnTo>
                <a:lnTo>
                  <a:pt x="78767" y="836558"/>
                </a:lnTo>
                <a:lnTo>
                  <a:pt x="51649" y="875405"/>
                </a:lnTo>
                <a:lnTo>
                  <a:pt x="29749" y="917757"/>
                </a:lnTo>
                <a:lnTo>
                  <a:pt x="13531" y="963155"/>
                </a:lnTo>
                <a:lnTo>
                  <a:pt x="3460" y="1011141"/>
                </a:lnTo>
                <a:lnTo>
                  <a:pt x="0" y="1061257"/>
                </a:lnTo>
                <a:lnTo>
                  <a:pt x="3177" y="1109303"/>
                </a:lnTo>
                <a:lnTo>
                  <a:pt x="12437" y="1155411"/>
                </a:lnTo>
                <a:lnTo>
                  <a:pt x="27371" y="1199178"/>
                </a:lnTo>
                <a:lnTo>
                  <a:pt x="47572" y="1240201"/>
                </a:lnTo>
                <a:lnTo>
                  <a:pt x="72632" y="1278079"/>
                </a:lnTo>
                <a:lnTo>
                  <a:pt x="102144" y="1312407"/>
                </a:lnTo>
                <a:lnTo>
                  <a:pt x="135698" y="1342785"/>
                </a:lnTo>
                <a:lnTo>
                  <a:pt x="172888" y="1368807"/>
                </a:lnTo>
                <a:lnTo>
                  <a:pt x="213305" y="1390073"/>
                </a:lnTo>
                <a:lnTo>
                  <a:pt x="256541" y="1406179"/>
                </a:lnTo>
                <a:lnTo>
                  <a:pt x="302189" y="1416723"/>
                </a:lnTo>
                <a:lnTo>
                  <a:pt x="256541" y="1427273"/>
                </a:lnTo>
                <a:lnTo>
                  <a:pt x="213305" y="1443384"/>
                </a:lnTo>
                <a:lnTo>
                  <a:pt x="172888" y="1464654"/>
                </a:lnTo>
                <a:lnTo>
                  <a:pt x="135698" y="1490680"/>
                </a:lnTo>
                <a:lnTo>
                  <a:pt x="102144" y="1521059"/>
                </a:lnTo>
                <a:lnTo>
                  <a:pt x="72632" y="1555390"/>
                </a:lnTo>
                <a:lnTo>
                  <a:pt x="47572" y="1593268"/>
                </a:lnTo>
                <a:lnTo>
                  <a:pt x="27371" y="1634293"/>
                </a:lnTo>
                <a:lnTo>
                  <a:pt x="12437" y="1678060"/>
                </a:lnTo>
                <a:lnTo>
                  <a:pt x="3177" y="1724168"/>
                </a:lnTo>
                <a:lnTo>
                  <a:pt x="0" y="1772214"/>
                </a:lnTo>
                <a:lnTo>
                  <a:pt x="3291" y="1821146"/>
                </a:lnTo>
                <a:lnTo>
                  <a:pt x="12881" y="1868077"/>
                </a:lnTo>
                <a:lnTo>
                  <a:pt x="28338" y="1912579"/>
                </a:lnTo>
                <a:lnTo>
                  <a:pt x="49234" y="1954221"/>
                </a:lnTo>
                <a:lnTo>
                  <a:pt x="75138" y="1992573"/>
                </a:lnTo>
                <a:lnTo>
                  <a:pt x="105621" y="2027206"/>
                </a:lnTo>
                <a:lnTo>
                  <a:pt x="140255" y="2057690"/>
                </a:lnTo>
                <a:lnTo>
                  <a:pt x="178608" y="2083594"/>
                </a:lnTo>
                <a:lnTo>
                  <a:pt x="220251" y="2104491"/>
                </a:lnTo>
                <a:lnTo>
                  <a:pt x="264756" y="2119949"/>
                </a:lnTo>
                <a:lnTo>
                  <a:pt x="311692" y="2129539"/>
                </a:lnTo>
                <a:lnTo>
                  <a:pt x="360629" y="2132831"/>
                </a:lnTo>
                <a:lnTo>
                  <a:pt x="2977743" y="2132831"/>
                </a:lnTo>
                <a:lnTo>
                  <a:pt x="3026681" y="2129539"/>
                </a:lnTo>
                <a:lnTo>
                  <a:pt x="3073618" y="2119949"/>
                </a:lnTo>
                <a:lnTo>
                  <a:pt x="3118123" y="2104491"/>
                </a:lnTo>
                <a:lnTo>
                  <a:pt x="3159768" y="2083594"/>
                </a:lnTo>
                <a:lnTo>
                  <a:pt x="3198123" y="2057690"/>
                </a:lnTo>
                <a:lnTo>
                  <a:pt x="3232758" y="2027206"/>
                </a:lnTo>
                <a:lnTo>
                  <a:pt x="3263243" y="1992573"/>
                </a:lnTo>
                <a:lnTo>
                  <a:pt x="3289148" y="1954221"/>
                </a:lnTo>
                <a:lnTo>
                  <a:pt x="3310045" y="1912579"/>
                </a:lnTo>
                <a:lnTo>
                  <a:pt x="3325504" y="1868077"/>
                </a:lnTo>
                <a:lnTo>
                  <a:pt x="3335094" y="1821146"/>
                </a:lnTo>
                <a:lnTo>
                  <a:pt x="3338386" y="1772214"/>
                </a:lnTo>
                <a:lnTo>
                  <a:pt x="3335208" y="1724168"/>
                </a:lnTo>
                <a:lnTo>
                  <a:pt x="3325948" y="1678060"/>
                </a:lnTo>
                <a:lnTo>
                  <a:pt x="3311012" y="1634293"/>
                </a:lnTo>
                <a:lnTo>
                  <a:pt x="3290809" y="1593268"/>
                </a:lnTo>
                <a:lnTo>
                  <a:pt x="3265746" y="1555390"/>
                </a:lnTo>
                <a:lnTo>
                  <a:pt x="3236233" y="1521059"/>
                </a:lnTo>
                <a:lnTo>
                  <a:pt x="3202675" y="1490680"/>
                </a:lnTo>
                <a:lnTo>
                  <a:pt x="3165483" y="1464654"/>
                </a:lnTo>
                <a:lnTo>
                  <a:pt x="3125062" y="1443384"/>
                </a:lnTo>
                <a:lnTo>
                  <a:pt x="3081823" y="1427273"/>
                </a:lnTo>
                <a:lnTo>
                  <a:pt x="3036171" y="1416723"/>
                </a:lnTo>
                <a:lnTo>
                  <a:pt x="3081823" y="1406179"/>
                </a:lnTo>
                <a:lnTo>
                  <a:pt x="3125062" y="1390073"/>
                </a:lnTo>
                <a:lnTo>
                  <a:pt x="3165483" y="1368807"/>
                </a:lnTo>
                <a:lnTo>
                  <a:pt x="3202675" y="1342785"/>
                </a:lnTo>
                <a:lnTo>
                  <a:pt x="3236233" y="1312407"/>
                </a:lnTo>
                <a:lnTo>
                  <a:pt x="3265746" y="1278079"/>
                </a:lnTo>
                <a:lnTo>
                  <a:pt x="3290809" y="1240201"/>
                </a:lnTo>
                <a:lnTo>
                  <a:pt x="3311012" y="1199178"/>
                </a:lnTo>
                <a:lnTo>
                  <a:pt x="3325948" y="1155411"/>
                </a:lnTo>
                <a:lnTo>
                  <a:pt x="3335208" y="1109303"/>
                </a:lnTo>
                <a:lnTo>
                  <a:pt x="3338386" y="1061257"/>
                </a:lnTo>
                <a:lnTo>
                  <a:pt x="3334926" y="1011141"/>
                </a:lnTo>
                <a:lnTo>
                  <a:pt x="3324854" y="963155"/>
                </a:lnTo>
                <a:lnTo>
                  <a:pt x="3308636" y="917757"/>
                </a:lnTo>
                <a:lnTo>
                  <a:pt x="3286736" y="875405"/>
                </a:lnTo>
                <a:lnTo>
                  <a:pt x="3259619" y="836558"/>
                </a:lnTo>
                <a:lnTo>
                  <a:pt x="3227747" y="801673"/>
                </a:lnTo>
                <a:lnTo>
                  <a:pt x="3191587" y="771210"/>
                </a:lnTo>
                <a:lnTo>
                  <a:pt x="3151603" y="745626"/>
                </a:lnTo>
                <a:lnTo>
                  <a:pt x="3108258" y="725381"/>
                </a:lnTo>
                <a:lnTo>
                  <a:pt x="3062017" y="710931"/>
                </a:lnTo>
                <a:lnTo>
                  <a:pt x="3108258" y="696482"/>
                </a:lnTo>
                <a:lnTo>
                  <a:pt x="3151603" y="676237"/>
                </a:lnTo>
                <a:lnTo>
                  <a:pt x="3191587" y="650656"/>
                </a:lnTo>
                <a:lnTo>
                  <a:pt x="3227747" y="620196"/>
                </a:lnTo>
                <a:lnTo>
                  <a:pt x="3259619" y="585315"/>
                </a:lnTo>
                <a:lnTo>
                  <a:pt x="3286736" y="546470"/>
                </a:lnTo>
                <a:lnTo>
                  <a:pt x="3308636" y="504120"/>
                </a:lnTo>
                <a:lnTo>
                  <a:pt x="3324854" y="458722"/>
                </a:lnTo>
                <a:lnTo>
                  <a:pt x="3334926" y="410735"/>
                </a:lnTo>
                <a:lnTo>
                  <a:pt x="3338386" y="360617"/>
                </a:lnTo>
                <a:lnTo>
                  <a:pt x="3335094" y="311682"/>
                </a:lnTo>
                <a:lnTo>
                  <a:pt x="3325504" y="264749"/>
                </a:lnTo>
                <a:lnTo>
                  <a:pt x="3310045" y="220246"/>
                </a:lnTo>
                <a:lnTo>
                  <a:pt x="3289148" y="178604"/>
                </a:lnTo>
                <a:lnTo>
                  <a:pt x="3263243" y="140252"/>
                </a:lnTo>
                <a:lnTo>
                  <a:pt x="3232758" y="105620"/>
                </a:lnTo>
                <a:lnTo>
                  <a:pt x="3198123" y="75137"/>
                </a:lnTo>
                <a:lnTo>
                  <a:pt x="3159768" y="49233"/>
                </a:lnTo>
                <a:lnTo>
                  <a:pt x="3118123" y="28338"/>
                </a:lnTo>
                <a:lnTo>
                  <a:pt x="3073618" y="12881"/>
                </a:lnTo>
                <a:lnTo>
                  <a:pt x="3026681" y="3291"/>
                </a:lnTo>
                <a:lnTo>
                  <a:pt x="2977743" y="0"/>
                </a:lnTo>
                <a:close/>
              </a:path>
            </a:pathLst>
          </a:custGeom>
          <a:solidFill>
            <a:srgbClr val="333332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23921" y="3084393"/>
            <a:ext cx="6174740" cy="6747509"/>
          </a:xfrm>
          <a:custGeom>
            <a:avLst/>
            <a:gdLst/>
            <a:ahLst/>
            <a:cxnLst/>
            <a:rect l="l" t="t" r="r" b="b"/>
            <a:pathLst>
              <a:path w="6174740" h="6747509">
                <a:moveTo>
                  <a:pt x="2174374" y="3945429"/>
                </a:moveTo>
                <a:lnTo>
                  <a:pt x="307267" y="3945429"/>
                </a:lnTo>
                <a:lnTo>
                  <a:pt x="249214" y="3957994"/>
                </a:lnTo>
                <a:lnTo>
                  <a:pt x="203189" y="3970559"/>
                </a:lnTo>
                <a:lnTo>
                  <a:pt x="168712" y="3995689"/>
                </a:lnTo>
                <a:lnTo>
                  <a:pt x="145300" y="4033385"/>
                </a:lnTo>
                <a:lnTo>
                  <a:pt x="132472" y="4071080"/>
                </a:lnTo>
                <a:lnTo>
                  <a:pt x="129747" y="4108775"/>
                </a:lnTo>
                <a:lnTo>
                  <a:pt x="136643" y="4146470"/>
                </a:lnTo>
                <a:lnTo>
                  <a:pt x="152679" y="4184165"/>
                </a:lnTo>
                <a:lnTo>
                  <a:pt x="174737" y="4246991"/>
                </a:lnTo>
                <a:lnTo>
                  <a:pt x="197458" y="4297251"/>
                </a:lnTo>
                <a:lnTo>
                  <a:pt x="220808" y="4347511"/>
                </a:lnTo>
                <a:lnTo>
                  <a:pt x="244751" y="4410336"/>
                </a:lnTo>
                <a:lnTo>
                  <a:pt x="269255" y="4460597"/>
                </a:lnTo>
                <a:lnTo>
                  <a:pt x="294283" y="4510857"/>
                </a:lnTo>
                <a:lnTo>
                  <a:pt x="319804" y="4561117"/>
                </a:lnTo>
                <a:lnTo>
                  <a:pt x="345781" y="4611377"/>
                </a:lnTo>
                <a:lnTo>
                  <a:pt x="372182" y="4661638"/>
                </a:lnTo>
                <a:lnTo>
                  <a:pt x="398971" y="4711898"/>
                </a:lnTo>
                <a:lnTo>
                  <a:pt x="426114" y="4762158"/>
                </a:lnTo>
                <a:lnTo>
                  <a:pt x="453578" y="4799853"/>
                </a:lnTo>
                <a:lnTo>
                  <a:pt x="481328" y="4850114"/>
                </a:lnTo>
                <a:lnTo>
                  <a:pt x="509329" y="4900374"/>
                </a:lnTo>
                <a:lnTo>
                  <a:pt x="537548" y="4938069"/>
                </a:lnTo>
                <a:lnTo>
                  <a:pt x="594502" y="5038590"/>
                </a:lnTo>
                <a:lnTo>
                  <a:pt x="623168" y="5076285"/>
                </a:lnTo>
                <a:lnTo>
                  <a:pt x="651915" y="5126545"/>
                </a:lnTo>
                <a:lnTo>
                  <a:pt x="709513" y="5201935"/>
                </a:lnTo>
                <a:lnTo>
                  <a:pt x="738296" y="5252196"/>
                </a:lnTo>
                <a:lnTo>
                  <a:pt x="795659" y="5327586"/>
                </a:lnTo>
                <a:lnTo>
                  <a:pt x="824170" y="5377846"/>
                </a:lnTo>
                <a:lnTo>
                  <a:pt x="852523" y="5415541"/>
                </a:lnTo>
                <a:lnTo>
                  <a:pt x="908614" y="5490932"/>
                </a:lnTo>
                <a:lnTo>
                  <a:pt x="936283" y="5528627"/>
                </a:lnTo>
                <a:lnTo>
                  <a:pt x="963657" y="5578887"/>
                </a:lnTo>
                <a:lnTo>
                  <a:pt x="990701" y="5616582"/>
                </a:lnTo>
                <a:lnTo>
                  <a:pt x="1017380" y="5654278"/>
                </a:lnTo>
                <a:lnTo>
                  <a:pt x="1043661" y="5691973"/>
                </a:lnTo>
                <a:lnTo>
                  <a:pt x="1069508" y="5729668"/>
                </a:lnTo>
                <a:lnTo>
                  <a:pt x="1094889" y="5767363"/>
                </a:lnTo>
                <a:lnTo>
                  <a:pt x="1119768" y="5805058"/>
                </a:lnTo>
                <a:lnTo>
                  <a:pt x="1144112" y="5842754"/>
                </a:lnTo>
                <a:lnTo>
                  <a:pt x="1167885" y="5880449"/>
                </a:lnTo>
                <a:lnTo>
                  <a:pt x="1191055" y="5918144"/>
                </a:lnTo>
                <a:lnTo>
                  <a:pt x="1213586" y="5955839"/>
                </a:lnTo>
                <a:lnTo>
                  <a:pt x="1235445" y="5993534"/>
                </a:lnTo>
                <a:lnTo>
                  <a:pt x="1256597" y="6031229"/>
                </a:lnTo>
                <a:lnTo>
                  <a:pt x="1277008" y="6068925"/>
                </a:lnTo>
                <a:lnTo>
                  <a:pt x="1296644" y="6106620"/>
                </a:lnTo>
                <a:lnTo>
                  <a:pt x="1315470" y="6144315"/>
                </a:lnTo>
                <a:lnTo>
                  <a:pt x="1333453" y="6182010"/>
                </a:lnTo>
                <a:lnTo>
                  <a:pt x="1350558" y="6219705"/>
                </a:lnTo>
                <a:lnTo>
                  <a:pt x="1366750" y="6257401"/>
                </a:lnTo>
                <a:lnTo>
                  <a:pt x="1381997" y="6295096"/>
                </a:lnTo>
                <a:lnTo>
                  <a:pt x="1396262" y="6332791"/>
                </a:lnTo>
                <a:lnTo>
                  <a:pt x="1409513" y="6370486"/>
                </a:lnTo>
                <a:lnTo>
                  <a:pt x="1421714" y="6420746"/>
                </a:lnTo>
                <a:lnTo>
                  <a:pt x="1432833" y="6458442"/>
                </a:lnTo>
                <a:lnTo>
                  <a:pt x="1442833" y="6496137"/>
                </a:lnTo>
                <a:lnTo>
                  <a:pt x="1451682" y="6533832"/>
                </a:lnTo>
                <a:lnTo>
                  <a:pt x="1459345" y="6571527"/>
                </a:lnTo>
                <a:lnTo>
                  <a:pt x="1471820" y="6609222"/>
                </a:lnTo>
                <a:lnTo>
                  <a:pt x="1492266" y="6646918"/>
                </a:lnTo>
                <a:lnTo>
                  <a:pt x="1519670" y="6684613"/>
                </a:lnTo>
                <a:lnTo>
                  <a:pt x="1553020" y="6709743"/>
                </a:lnTo>
                <a:lnTo>
                  <a:pt x="1591305" y="6734873"/>
                </a:lnTo>
                <a:lnTo>
                  <a:pt x="1633513" y="6747438"/>
                </a:lnTo>
                <a:lnTo>
                  <a:pt x="4505067" y="6747438"/>
                </a:lnTo>
                <a:lnTo>
                  <a:pt x="4547271" y="6734873"/>
                </a:lnTo>
                <a:lnTo>
                  <a:pt x="4585557" y="6709743"/>
                </a:lnTo>
                <a:lnTo>
                  <a:pt x="4618910" y="6684613"/>
                </a:lnTo>
                <a:lnTo>
                  <a:pt x="4646317" y="6646918"/>
                </a:lnTo>
                <a:lnTo>
                  <a:pt x="4666766" y="6609222"/>
                </a:lnTo>
                <a:lnTo>
                  <a:pt x="4679243" y="6571527"/>
                </a:lnTo>
                <a:lnTo>
                  <a:pt x="4686884" y="6533832"/>
                </a:lnTo>
                <a:lnTo>
                  <a:pt x="4695705" y="6496137"/>
                </a:lnTo>
                <a:lnTo>
                  <a:pt x="4705672" y="6458442"/>
                </a:lnTo>
                <a:lnTo>
                  <a:pt x="4716751" y="6420746"/>
                </a:lnTo>
                <a:lnTo>
                  <a:pt x="4728909" y="6370486"/>
                </a:lnTo>
                <a:lnTo>
                  <a:pt x="4742111" y="6332791"/>
                </a:lnTo>
                <a:lnTo>
                  <a:pt x="4756322" y="6295096"/>
                </a:lnTo>
                <a:lnTo>
                  <a:pt x="4771510" y="6257401"/>
                </a:lnTo>
                <a:lnTo>
                  <a:pt x="4787641" y="6219705"/>
                </a:lnTo>
                <a:lnTo>
                  <a:pt x="4804679" y="6182010"/>
                </a:lnTo>
                <a:lnTo>
                  <a:pt x="4822592" y="6144315"/>
                </a:lnTo>
                <a:lnTo>
                  <a:pt x="4841346" y="6106620"/>
                </a:lnTo>
                <a:lnTo>
                  <a:pt x="4860905" y="6068925"/>
                </a:lnTo>
                <a:lnTo>
                  <a:pt x="4881237" y="6031229"/>
                </a:lnTo>
                <a:lnTo>
                  <a:pt x="4902308" y="5993534"/>
                </a:lnTo>
                <a:lnTo>
                  <a:pt x="4924083" y="5955839"/>
                </a:lnTo>
                <a:lnTo>
                  <a:pt x="4946528" y="5918144"/>
                </a:lnTo>
                <a:lnTo>
                  <a:pt x="4969610" y="5880449"/>
                </a:lnTo>
                <a:lnTo>
                  <a:pt x="4993295" y="5842754"/>
                </a:lnTo>
                <a:lnTo>
                  <a:pt x="5017548" y="5805058"/>
                </a:lnTo>
                <a:lnTo>
                  <a:pt x="5042336" y="5767363"/>
                </a:lnTo>
                <a:lnTo>
                  <a:pt x="5067624" y="5729668"/>
                </a:lnTo>
                <a:lnTo>
                  <a:pt x="5093379" y="5691973"/>
                </a:lnTo>
                <a:lnTo>
                  <a:pt x="5119567" y="5654278"/>
                </a:lnTo>
                <a:lnTo>
                  <a:pt x="5146154" y="5616582"/>
                </a:lnTo>
                <a:lnTo>
                  <a:pt x="5173105" y="5578887"/>
                </a:lnTo>
                <a:lnTo>
                  <a:pt x="5200387" y="5541192"/>
                </a:lnTo>
                <a:lnTo>
                  <a:pt x="5227966" y="5503497"/>
                </a:lnTo>
                <a:lnTo>
                  <a:pt x="5283878" y="5415541"/>
                </a:lnTo>
                <a:lnTo>
                  <a:pt x="5340570" y="5340151"/>
                </a:lnTo>
                <a:lnTo>
                  <a:pt x="5369124" y="5289891"/>
                </a:lnTo>
                <a:lnTo>
                  <a:pt x="5426476" y="5214500"/>
                </a:lnTo>
                <a:lnTo>
                  <a:pt x="5455206" y="5164240"/>
                </a:lnTo>
                <a:lnTo>
                  <a:pt x="5483928" y="5126545"/>
                </a:lnTo>
                <a:lnTo>
                  <a:pt x="5512607" y="5076285"/>
                </a:lnTo>
                <a:lnTo>
                  <a:pt x="5541209" y="5038590"/>
                </a:lnTo>
                <a:lnTo>
                  <a:pt x="5569700" y="4988329"/>
                </a:lnTo>
                <a:lnTo>
                  <a:pt x="5598047" y="4950634"/>
                </a:lnTo>
                <a:lnTo>
                  <a:pt x="5626214" y="4900374"/>
                </a:lnTo>
                <a:lnTo>
                  <a:pt x="5654169" y="4862679"/>
                </a:lnTo>
                <a:lnTo>
                  <a:pt x="5681877" y="4812418"/>
                </a:lnTo>
                <a:lnTo>
                  <a:pt x="5709305" y="4762158"/>
                </a:lnTo>
                <a:lnTo>
                  <a:pt x="5716083" y="4749593"/>
                </a:lnTo>
                <a:lnTo>
                  <a:pt x="2940427" y="4749593"/>
                </a:lnTo>
                <a:lnTo>
                  <a:pt x="2900866" y="4737028"/>
                </a:lnTo>
                <a:lnTo>
                  <a:pt x="2865260" y="4711898"/>
                </a:lnTo>
                <a:lnTo>
                  <a:pt x="2835747" y="4674203"/>
                </a:lnTo>
                <a:lnTo>
                  <a:pt x="2433188" y="4108775"/>
                </a:lnTo>
                <a:lnTo>
                  <a:pt x="2399978" y="4071080"/>
                </a:lnTo>
                <a:lnTo>
                  <a:pt x="2361935" y="4033385"/>
                </a:lnTo>
                <a:lnTo>
                  <a:pt x="2319705" y="3995689"/>
                </a:lnTo>
                <a:lnTo>
                  <a:pt x="2273936" y="3970559"/>
                </a:lnTo>
                <a:lnTo>
                  <a:pt x="2225277" y="3957994"/>
                </a:lnTo>
                <a:lnTo>
                  <a:pt x="2174374" y="3945429"/>
                </a:lnTo>
                <a:close/>
              </a:path>
              <a:path w="6174740" h="6747509">
                <a:moveTo>
                  <a:pt x="2683383" y="3769518"/>
                </a:moveTo>
                <a:lnTo>
                  <a:pt x="2624682" y="3769518"/>
                </a:lnTo>
                <a:lnTo>
                  <a:pt x="2620022" y="3782083"/>
                </a:lnTo>
                <a:lnTo>
                  <a:pt x="2620289" y="3807213"/>
                </a:lnTo>
                <a:lnTo>
                  <a:pt x="2625747" y="3819778"/>
                </a:lnTo>
                <a:lnTo>
                  <a:pt x="3101234" y="4485727"/>
                </a:lnTo>
                <a:lnTo>
                  <a:pt x="3121329" y="4523422"/>
                </a:lnTo>
                <a:lnTo>
                  <a:pt x="3130223" y="4573682"/>
                </a:lnTo>
                <a:lnTo>
                  <a:pt x="3128299" y="4611377"/>
                </a:lnTo>
                <a:lnTo>
                  <a:pt x="3115938" y="4649073"/>
                </a:lnTo>
                <a:lnTo>
                  <a:pt x="3093521" y="4686768"/>
                </a:lnTo>
                <a:lnTo>
                  <a:pt x="3061428" y="4711898"/>
                </a:lnTo>
                <a:lnTo>
                  <a:pt x="3022848" y="4737028"/>
                </a:lnTo>
                <a:lnTo>
                  <a:pt x="2981801" y="4749593"/>
                </a:lnTo>
                <a:lnTo>
                  <a:pt x="5716083" y="4749593"/>
                </a:lnTo>
                <a:lnTo>
                  <a:pt x="5736418" y="4711898"/>
                </a:lnTo>
                <a:lnTo>
                  <a:pt x="5763182" y="4661638"/>
                </a:lnTo>
                <a:lnTo>
                  <a:pt x="5789564" y="4611377"/>
                </a:lnTo>
                <a:lnTo>
                  <a:pt x="5815529" y="4561117"/>
                </a:lnTo>
                <a:lnTo>
                  <a:pt x="5834665" y="4523422"/>
                </a:lnTo>
                <a:lnTo>
                  <a:pt x="3305496" y="4523422"/>
                </a:lnTo>
                <a:lnTo>
                  <a:pt x="3264115" y="4510857"/>
                </a:lnTo>
                <a:lnTo>
                  <a:pt x="3224556" y="4510857"/>
                </a:lnTo>
                <a:lnTo>
                  <a:pt x="3188961" y="4485727"/>
                </a:lnTo>
                <a:lnTo>
                  <a:pt x="3159473" y="4448032"/>
                </a:lnTo>
                <a:lnTo>
                  <a:pt x="2683383" y="3769518"/>
                </a:lnTo>
                <a:close/>
              </a:path>
              <a:path w="6174740" h="6747509">
                <a:moveTo>
                  <a:pt x="3004345" y="3543347"/>
                </a:moveTo>
                <a:lnTo>
                  <a:pt x="2947390" y="3543347"/>
                </a:lnTo>
                <a:lnTo>
                  <a:pt x="2942729" y="3555912"/>
                </a:lnTo>
                <a:lnTo>
                  <a:pt x="2942992" y="3568477"/>
                </a:lnTo>
                <a:lnTo>
                  <a:pt x="2948443" y="3581042"/>
                </a:lnTo>
                <a:lnTo>
                  <a:pt x="3424923" y="4259556"/>
                </a:lnTo>
                <a:lnTo>
                  <a:pt x="3444998" y="4297251"/>
                </a:lnTo>
                <a:lnTo>
                  <a:pt x="3453885" y="4347511"/>
                </a:lnTo>
                <a:lnTo>
                  <a:pt x="3451964" y="4385206"/>
                </a:lnTo>
                <a:lnTo>
                  <a:pt x="3439616" y="4422901"/>
                </a:lnTo>
                <a:lnTo>
                  <a:pt x="3417219" y="4460597"/>
                </a:lnTo>
                <a:lnTo>
                  <a:pt x="3385154" y="4485727"/>
                </a:lnTo>
                <a:lnTo>
                  <a:pt x="3346557" y="4510857"/>
                </a:lnTo>
                <a:lnTo>
                  <a:pt x="3305496" y="4523422"/>
                </a:lnTo>
                <a:lnTo>
                  <a:pt x="5834665" y="4523422"/>
                </a:lnTo>
                <a:lnTo>
                  <a:pt x="5866074" y="4460597"/>
                </a:lnTo>
                <a:lnTo>
                  <a:pt x="5890585" y="4410336"/>
                </a:lnTo>
                <a:lnTo>
                  <a:pt x="5914545" y="4360076"/>
                </a:lnTo>
                <a:lnTo>
                  <a:pt x="5937918" y="4309816"/>
                </a:lnTo>
                <a:lnTo>
                  <a:pt x="5942468" y="4297251"/>
                </a:lnTo>
                <a:lnTo>
                  <a:pt x="3587529" y="4297251"/>
                </a:lnTo>
                <a:lnTo>
                  <a:pt x="3548005" y="4284686"/>
                </a:lnTo>
                <a:lnTo>
                  <a:pt x="3512429" y="4259556"/>
                </a:lnTo>
                <a:lnTo>
                  <a:pt x="3482936" y="4221860"/>
                </a:lnTo>
                <a:lnTo>
                  <a:pt x="3004345" y="3543347"/>
                </a:lnTo>
                <a:close/>
              </a:path>
              <a:path w="6174740" h="6747509">
                <a:moveTo>
                  <a:pt x="3319146" y="3304611"/>
                </a:moveTo>
                <a:lnTo>
                  <a:pt x="3281329" y="3304611"/>
                </a:lnTo>
                <a:lnTo>
                  <a:pt x="3277723" y="3317176"/>
                </a:lnTo>
                <a:lnTo>
                  <a:pt x="3268389" y="3317176"/>
                </a:lnTo>
                <a:lnTo>
                  <a:pt x="3263727" y="3329741"/>
                </a:lnTo>
                <a:lnTo>
                  <a:pt x="3264006" y="3342306"/>
                </a:lnTo>
                <a:lnTo>
                  <a:pt x="3269493" y="3354871"/>
                </a:lnTo>
                <a:lnTo>
                  <a:pt x="3747996" y="4033385"/>
                </a:lnTo>
                <a:lnTo>
                  <a:pt x="3768170" y="4071080"/>
                </a:lnTo>
                <a:lnTo>
                  <a:pt x="3777127" y="4121340"/>
                </a:lnTo>
                <a:lnTo>
                  <a:pt x="3775249" y="4159035"/>
                </a:lnTo>
                <a:lnTo>
                  <a:pt x="3762917" y="4196730"/>
                </a:lnTo>
                <a:lnTo>
                  <a:pt x="3740512" y="4234426"/>
                </a:lnTo>
                <a:lnTo>
                  <a:pt x="3708416" y="4259556"/>
                </a:lnTo>
                <a:lnTo>
                  <a:pt x="3669870" y="4284686"/>
                </a:lnTo>
                <a:lnTo>
                  <a:pt x="3628863" y="4297251"/>
                </a:lnTo>
                <a:lnTo>
                  <a:pt x="5942468" y="4297251"/>
                </a:lnTo>
                <a:lnTo>
                  <a:pt x="5960670" y="4246991"/>
                </a:lnTo>
                <a:lnTo>
                  <a:pt x="5982768" y="4196730"/>
                </a:lnTo>
                <a:lnTo>
                  <a:pt x="6004178" y="4146470"/>
                </a:lnTo>
                <a:lnTo>
                  <a:pt x="5998766" y="4071080"/>
                </a:lnTo>
                <a:lnTo>
                  <a:pt x="3952926" y="4071080"/>
                </a:lnTo>
                <a:lnTo>
                  <a:pt x="3911423" y="4058515"/>
                </a:lnTo>
                <a:lnTo>
                  <a:pt x="3871750" y="4045950"/>
                </a:lnTo>
                <a:lnTo>
                  <a:pt x="3836059" y="4033385"/>
                </a:lnTo>
                <a:lnTo>
                  <a:pt x="3806499" y="3995689"/>
                </a:lnTo>
                <a:lnTo>
                  <a:pt x="3329001" y="3317176"/>
                </a:lnTo>
                <a:lnTo>
                  <a:pt x="3319146" y="3304611"/>
                </a:lnTo>
                <a:close/>
              </a:path>
              <a:path w="6174740" h="6747509">
                <a:moveTo>
                  <a:pt x="3369463" y="2613532"/>
                </a:moveTo>
                <a:lnTo>
                  <a:pt x="3182486" y="2613532"/>
                </a:lnTo>
                <a:lnTo>
                  <a:pt x="3222911" y="2626098"/>
                </a:lnTo>
                <a:lnTo>
                  <a:pt x="3259078" y="2651228"/>
                </a:lnTo>
                <a:lnTo>
                  <a:pt x="3289082" y="2688923"/>
                </a:lnTo>
                <a:lnTo>
                  <a:pt x="4073104" y="3807213"/>
                </a:lnTo>
                <a:lnTo>
                  <a:pt x="4093026" y="3844909"/>
                </a:lnTo>
                <a:lnTo>
                  <a:pt x="4101782" y="3895169"/>
                </a:lnTo>
                <a:lnTo>
                  <a:pt x="4099756" y="3932864"/>
                </a:lnTo>
                <a:lnTo>
                  <a:pt x="4087331" y="3970559"/>
                </a:lnTo>
                <a:lnTo>
                  <a:pt x="4064892" y="4008254"/>
                </a:lnTo>
                <a:lnTo>
                  <a:pt x="4032821" y="4033385"/>
                </a:lnTo>
                <a:lnTo>
                  <a:pt x="3994109" y="4058515"/>
                </a:lnTo>
                <a:lnTo>
                  <a:pt x="3952926" y="4071080"/>
                </a:lnTo>
                <a:lnTo>
                  <a:pt x="5998766" y="4071080"/>
                </a:lnTo>
                <a:lnTo>
                  <a:pt x="5996060" y="4033385"/>
                </a:lnTo>
                <a:lnTo>
                  <a:pt x="5932749" y="3970559"/>
                </a:lnTo>
                <a:lnTo>
                  <a:pt x="5860697" y="3945429"/>
                </a:lnTo>
                <a:lnTo>
                  <a:pt x="5826358" y="3932864"/>
                </a:lnTo>
                <a:lnTo>
                  <a:pt x="4391028" y="3932864"/>
                </a:lnTo>
                <a:lnTo>
                  <a:pt x="4346324" y="3920299"/>
                </a:lnTo>
                <a:lnTo>
                  <a:pt x="4305124" y="3895169"/>
                </a:lnTo>
                <a:lnTo>
                  <a:pt x="4268570" y="3870039"/>
                </a:lnTo>
                <a:lnTo>
                  <a:pt x="4237807" y="3832344"/>
                </a:lnTo>
                <a:lnTo>
                  <a:pt x="4196883" y="3769518"/>
                </a:lnTo>
                <a:lnTo>
                  <a:pt x="4148774" y="3706693"/>
                </a:lnTo>
                <a:lnTo>
                  <a:pt x="4094519" y="3631303"/>
                </a:lnTo>
                <a:lnTo>
                  <a:pt x="4035158" y="3543347"/>
                </a:lnTo>
                <a:lnTo>
                  <a:pt x="3938819" y="3405131"/>
                </a:lnTo>
                <a:lnTo>
                  <a:pt x="3836844" y="3266916"/>
                </a:lnTo>
                <a:lnTo>
                  <a:pt x="3663893" y="3028180"/>
                </a:lnTo>
                <a:lnTo>
                  <a:pt x="3369463" y="2613532"/>
                </a:lnTo>
                <a:close/>
              </a:path>
              <a:path w="6174740" h="6747509">
                <a:moveTo>
                  <a:pt x="2661256" y="3756953"/>
                </a:moveTo>
                <a:lnTo>
                  <a:pt x="2648136" y="3756953"/>
                </a:lnTo>
                <a:lnTo>
                  <a:pt x="2635699" y="3769518"/>
                </a:lnTo>
                <a:lnTo>
                  <a:pt x="2673519" y="3769518"/>
                </a:lnTo>
                <a:lnTo>
                  <a:pt x="2661256" y="3756953"/>
                </a:lnTo>
                <a:close/>
              </a:path>
              <a:path w="6174740" h="6747509">
                <a:moveTo>
                  <a:pt x="2982229" y="3530782"/>
                </a:moveTo>
                <a:lnTo>
                  <a:pt x="2969128" y="3530782"/>
                </a:lnTo>
                <a:lnTo>
                  <a:pt x="2956711" y="3543347"/>
                </a:lnTo>
                <a:lnTo>
                  <a:pt x="2994480" y="3543347"/>
                </a:lnTo>
                <a:lnTo>
                  <a:pt x="2982229" y="3530782"/>
                </a:lnTo>
                <a:close/>
              </a:path>
              <a:path w="6174740" h="6747509">
                <a:moveTo>
                  <a:pt x="3473754" y="1922454"/>
                </a:moveTo>
                <a:lnTo>
                  <a:pt x="2683631" y="1922454"/>
                </a:lnTo>
                <a:lnTo>
                  <a:pt x="2727331" y="1935019"/>
                </a:lnTo>
                <a:lnTo>
                  <a:pt x="2767452" y="1947584"/>
                </a:lnTo>
                <a:lnTo>
                  <a:pt x="2799560" y="1972714"/>
                </a:lnTo>
                <a:lnTo>
                  <a:pt x="2819232" y="2022975"/>
                </a:lnTo>
                <a:lnTo>
                  <a:pt x="2817821" y="2073235"/>
                </a:lnTo>
                <a:lnTo>
                  <a:pt x="2796883" y="2123495"/>
                </a:lnTo>
                <a:lnTo>
                  <a:pt x="2757969" y="2148625"/>
                </a:lnTo>
                <a:lnTo>
                  <a:pt x="2466309" y="2311971"/>
                </a:lnTo>
                <a:lnTo>
                  <a:pt x="2425324" y="2337101"/>
                </a:lnTo>
                <a:lnTo>
                  <a:pt x="2390759" y="2374796"/>
                </a:lnTo>
                <a:lnTo>
                  <a:pt x="2362839" y="2412491"/>
                </a:lnTo>
                <a:lnTo>
                  <a:pt x="2341793" y="2450187"/>
                </a:lnTo>
                <a:lnTo>
                  <a:pt x="2327847" y="2500447"/>
                </a:lnTo>
                <a:lnTo>
                  <a:pt x="2321228" y="2538142"/>
                </a:lnTo>
                <a:lnTo>
                  <a:pt x="2322165" y="2588402"/>
                </a:lnTo>
                <a:lnTo>
                  <a:pt x="2330883" y="2638663"/>
                </a:lnTo>
                <a:lnTo>
                  <a:pt x="2347610" y="2676358"/>
                </a:lnTo>
                <a:lnTo>
                  <a:pt x="2372574" y="2726618"/>
                </a:lnTo>
                <a:lnTo>
                  <a:pt x="2402479" y="2751748"/>
                </a:lnTo>
                <a:lnTo>
                  <a:pt x="2436950" y="2789443"/>
                </a:lnTo>
                <a:lnTo>
                  <a:pt x="2475130" y="2814573"/>
                </a:lnTo>
                <a:lnTo>
                  <a:pt x="2516163" y="2827139"/>
                </a:lnTo>
                <a:lnTo>
                  <a:pt x="2559193" y="2839704"/>
                </a:lnTo>
                <a:lnTo>
                  <a:pt x="2647819" y="2839704"/>
                </a:lnTo>
                <a:lnTo>
                  <a:pt x="2691703" y="2827139"/>
                </a:lnTo>
                <a:lnTo>
                  <a:pt x="2734158" y="2802008"/>
                </a:lnTo>
                <a:lnTo>
                  <a:pt x="2848653" y="2739183"/>
                </a:lnTo>
                <a:lnTo>
                  <a:pt x="2589022" y="2739183"/>
                </a:lnTo>
                <a:lnTo>
                  <a:pt x="2541415" y="2726618"/>
                </a:lnTo>
                <a:lnTo>
                  <a:pt x="2498474" y="2701488"/>
                </a:lnTo>
                <a:lnTo>
                  <a:pt x="2463231" y="2663793"/>
                </a:lnTo>
                <a:lnTo>
                  <a:pt x="2460190" y="2663793"/>
                </a:lnTo>
                <a:lnTo>
                  <a:pt x="2439484" y="2626098"/>
                </a:lnTo>
                <a:lnTo>
                  <a:pt x="2429180" y="2588402"/>
                </a:lnTo>
                <a:lnTo>
                  <a:pt x="2428860" y="2538142"/>
                </a:lnTo>
                <a:lnTo>
                  <a:pt x="2438104" y="2500447"/>
                </a:lnTo>
                <a:lnTo>
                  <a:pt x="2456491" y="2462752"/>
                </a:lnTo>
                <a:lnTo>
                  <a:pt x="2519019" y="2412491"/>
                </a:lnTo>
                <a:lnTo>
                  <a:pt x="3343803" y="1960149"/>
                </a:lnTo>
                <a:lnTo>
                  <a:pt x="3385649" y="1947584"/>
                </a:lnTo>
                <a:lnTo>
                  <a:pt x="3473754" y="1922454"/>
                </a:lnTo>
                <a:close/>
              </a:path>
              <a:path w="6174740" h="6747509">
                <a:moveTo>
                  <a:pt x="3222424" y="2487882"/>
                </a:moveTo>
                <a:lnTo>
                  <a:pt x="3125746" y="2487882"/>
                </a:lnTo>
                <a:lnTo>
                  <a:pt x="3078705" y="2513012"/>
                </a:lnTo>
                <a:lnTo>
                  <a:pt x="2686097" y="2714053"/>
                </a:lnTo>
                <a:lnTo>
                  <a:pt x="2638261" y="2739183"/>
                </a:lnTo>
                <a:lnTo>
                  <a:pt x="2848653" y="2739183"/>
                </a:lnTo>
                <a:lnTo>
                  <a:pt x="3054743" y="2626098"/>
                </a:lnTo>
                <a:lnTo>
                  <a:pt x="3096496" y="2613532"/>
                </a:lnTo>
                <a:lnTo>
                  <a:pt x="3369463" y="2613532"/>
                </a:lnTo>
                <a:lnTo>
                  <a:pt x="3342697" y="2575837"/>
                </a:lnTo>
                <a:lnTo>
                  <a:pt x="3308682" y="2538142"/>
                </a:lnTo>
                <a:lnTo>
                  <a:pt x="3267897" y="2513012"/>
                </a:lnTo>
                <a:lnTo>
                  <a:pt x="3222424" y="2487882"/>
                </a:lnTo>
                <a:close/>
              </a:path>
              <a:path w="6174740" h="6747509">
                <a:moveTo>
                  <a:pt x="3632172" y="50260"/>
                </a:moveTo>
                <a:lnTo>
                  <a:pt x="2502092" y="50260"/>
                </a:lnTo>
                <a:lnTo>
                  <a:pt x="2005464" y="188475"/>
                </a:lnTo>
                <a:lnTo>
                  <a:pt x="1961242" y="213606"/>
                </a:lnTo>
                <a:lnTo>
                  <a:pt x="1873399" y="238736"/>
                </a:lnTo>
                <a:lnTo>
                  <a:pt x="1829800" y="263866"/>
                </a:lnTo>
                <a:lnTo>
                  <a:pt x="1786428" y="276431"/>
                </a:lnTo>
                <a:lnTo>
                  <a:pt x="1700407" y="326691"/>
                </a:lnTo>
                <a:lnTo>
                  <a:pt x="1657779" y="339256"/>
                </a:lnTo>
                <a:lnTo>
                  <a:pt x="1573336" y="389516"/>
                </a:lnTo>
                <a:lnTo>
                  <a:pt x="1531541" y="402081"/>
                </a:lnTo>
                <a:lnTo>
                  <a:pt x="1407984" y="477472"/>
                </a:lnTo>
                <a:lnTo>
                  <a:pt x="1287380" y="552862"/>
                </a:lnTo>
                <a:lnTo>
                  <a:pt x="1169998" y="628253"/>
                </a:lnTo>
                <a:lnTo>
                  <a:pt x="1131634" y="665948"/>
                </a:lnTo>
                <a:lnTo>
                  <a:pt x="1056110" y="716208"/>
                </a:lnTo>
                <a:lnTo>
                  <a:pt x="1018971" y="753903"/>
                </a:lnTo>
                <a:lnTo>
                  <a:pt x="982260" y="779033"/>
                </a:lnTo>
                <a:lnTo>
                  <a:pt x="945987" y="816729"/>
                </a:lnTo>
                <a:lnTo>
                  <a:pt x="910163" y="841859"/>
                </a:lnTo>
                <a:lnTo>
                  <a:pt x="874797" y="879554"/>
                </a:lnTo>
                <a:lnTo>
                  <a:pt x="839899" y="904684"/>
                </a:lnTo>
                <a:lnTo>
                  <a:pt x="805480" y="942379"/>
                </a:lnTo>
                <a:lnTo>
                  <a:pt x="771549" y="967509"/>
                </a:lnTo>
                <a:lnTo>
                  <a:pt x="738117" y="1005204"/>
                </a:lnTo>
                <a:lnTo>
                  <a:pt x="705193" y="1042900"/>
                </a:lnTo>
                <a:lnTo>
                  <a:pt x="672788" y="1080595"/>
                </a:lnTo>
                <a:lnTo>
                  <a:pt x="640911" y="1105725"/>
                </a:lnTo>
                <a:lnTo>
                  <a:pt x="609573" y="1143420"/>
                </a:lnTo>
                <a:lnTo>
                  <a:pt x="578784" y="1181115"/>
                </a:lnTo>
                <a:lnTo>
                  <a:pt x="548553" y="1218811"/>
                </a:lnTo>
                <a:lnTo>
                  <a:pt x="518891" y="1256506"/>
                </a:lnTo>
                <a:lnTo>
                  <a:pt x="489808" y="1294201"/>
                </a:lnTo>
                <a:lnTo>
                  <a:pt x="461314" y="1331896"/>
                </a:lnTo>
                <a:lnTo>
                  <a:pt x="433418" y="1369591"/>
                </a:lnTo>
                <a:lnTo>
                  <a:pt x="406131" y="1407286"/>
                </a:lnTo>
                <a:lnTo>
                  <a:pt x="379463" y="1444982"/>
                </a:lnTo>
                <a:lnTo>
                  <a:pt x="353423" y="1482677"/>
                </a:lnTo>
                <a:lnTo>
                  <a:pt x="328023" y="1532937"/>
                </a:lnTo>
                <a:lnTo>
                  <a:pt x="303272" y="1570632"/>
                </a:lnTo>
                <a:lnTo>
                  <a:pt x="279179" y="1608327"/>
                </a:lnTo>
                <a:lnTo>
                  <a:pt x="255755" y="1646023"/>
                </a:lnTo>
                <a:lnTo>
                  <a:pt x="233011" y="1696283"/>
                </a:lnTo>
                <a:lnTo>
                  <a:pt x="210955" y="1733978"/>
                </a:lnTo>
                <a:lnTo>
                  <a:pt x="189599" y="1784238"/>
                </a:lnTo>
                <a:lnTo>
                  <a:pt x="168951" y="1821934"/>
                </a:lnTo>
                <a:lnTo>
                  <a:pt x="149023" y="1859629"/>
                </a:lnTo>
                <a:lnTo>
                  <a:pt x="129824" y="1909889"/>
                </a:lnTo>
                <a:lnTo>
                  <a:pt x="111364" y="1947584"/>
                </a:lnTo>
                <a:lnTo>
                  <a:pt x="93653" y="1997844"/>
                </a:lnTo>
                <a:lnTo>
                  <a:pt x="76701" y="2048105"/>
                </a:lnTo>
                <a:lnTo>
                  <a:pt x="60519" y="2085800"/>
                </a:lnTo>
                <a:lnTo>
                  <a:pt x="45116" y="2136060"/>
                </a:lnTo>
                <a:lnTo>
                  <a:pt x="30502" y="2186320"/>
                </a:lnTo>
                <a:lnTo>
                  <a:pt x="16687" y="2224016"/>
                </a:lnTo>
                <a:lnTo>
                  <a:pt x="5920" y="2274276"/>
                </a:lnTo>
                <a:lnTo>
                  <a:pt x="363" y="2311971"/>
                </a:lnTo>
                <a:lnTo>
                  <a:pt x="0" y="2349666"/>
                </a:lnTo>
                <a:lnTo>
                  <a:pt x="4814" y="2387361"/>
                </a:lnTo>
                <a:lnTo>
                  <a:pt x="14791" y="2425057"/>
                </a:lnTo>
                <a:lnTo>
                  <a:pt x="29916" y="2462752"/>
                </a:lnTo>
                <a:lnTo>
                  <a:pt x="50171" y="2487882"/>
                </a:lnTo>
                <a:lnTo>
                  <a:pt x="75543" y="2525577"/>
                </a:lnTo>
                <a:lnTo>
                  <a:pt x="106014" y="2550707"/>
                </a:lnTo>
                <a:lnTo>
                  <a:pt x="141570" y="2563272"/>
                </a:lnTo>
                <a:lnTo>
                  <a:pt x="182195" y="2588402"/>
                </a:lnTo>
                <a:lnTo>
                  <a:pt x="227873" y="2600967"/>
                </a:lnTo>
                <a:lnTo>
                  <a:pt x="278589" y="2613532"/>
                </a:lnTo>
                <a:lnTo>
                  <a:pt x="1260891" y="2613532"/>
                </a:lnTo>
                <a:lnTo>
                  <a:pt x="1313116" y="2600967"/>
                </a:lnTo>
                <a:lnTo>
                  <a:pt x="1364868" y="2600967"/>
                </a:lnTo>
                <a:lnTo>
                  <a:pt x="1416050" y="2588402"/>
                </a:lnTo>
                <a:lnTo>
                  <a:pt x="1466566" y="2563272"/>
                </a:lnTo>
                <a:lnTo>
                  <a:pt x="1565209" y="2538142"/>
                </a:lnTo>
                <a:lnTo>
                  <a:pt x="1613142" y="2513012"/>
                </a:lnTo>
                <a:lnTo>
                  <a:pt x="1660022" y="2487882"/>
                </a:lnTo>
                <a:lnTo>
                  <a:pt x="2640788" y="1935019"/>
                </a:lnTo>
                <a:lnTo>
                  <a:pt x="2683631" y="1922454"/>
                </a:lnTo>
                <a:lnTo>
                  <a:pt x="6015940" y="1922454"/>
                </a:lnTo>
                <a:lnTo>
                  <a:pt x="5997173" y="1884759"/>
                </a:lnTo>
                <a:lnTo>
                  <a:pt x="5977685" y="1834499"/>
                </a:lnTo>
                <a:lnTo>
                  <a:pt x="5957486" y="1796803"/>
                </a:lnTo>
                <a:lnTo>
                  <a:pt x="5936584" y="1759108"/>
                </a:lnTo>
                <a:lnTo>
                  <a:pt x="5914989" y="1708848"/>
                </a:lnTo>
                <a:lnTo>
                  <a:pt x="5892713" y="1671153"/>
                </a:lnTo>
                <a:lnTo>
                  <a:pt x="5869763" y="1633458"/>
                </a:lnTo>
                <a:lnTo>
                  <a:pt x="5846151" y="1583197"/>
                </a:lnTo>
                <a:lnTo>
                  <a:pt x="5821885" y="1545502"/>
                </a:lnTo>
                <a:lnTo>
                  <a:pt x="5796976" y="1507807"/>
                </a:lnTo>
                <a:lnTo>
                  <a:pt x="5771434" y="1470112"/>
                </a:lnTo>
                <a:lnTo>
                  <a:pt x="5745268" y="1432417"/>
                </a:lnTo>
                <a:lnTo>
                  <a:pt x="5718487" y="1382156"/>
                </a:lnTo>
                <a:lnTo>
                  <a:pt x="5691103" y="1344461"/>
                </a:lnTo>
                <a:lnTo>
                  <a:pt x="5663125" y="1306766"/>
                </a:lnTo>
                <a:lnTo>
                  <a:pt x="5634561" y="1269071"/>
                </a:lnTo>
                <a:lnTo>
                  <a:pt x="5605423" y="1231376"/>
                </a:lnTo>
                <a:lnTo>
                  <a:pt x="5575720" y="1206245"/>
                </a:lnTo>
                <a:lnTo>
                  <a:pt x="5545462" y="1168550"/>
                </a:lnTo>
                <a:lnTo>
                  <a:pt x="5514659" y="1130855"/>
                </a:lnTo>
                <a:lnTo>
                  <a:pt x="5483320" y="1093160"/>
                </a:lnTo>
                <a:lnTo>
                  <a:pt x="5451455" y="1055465"/>
                </a:lnTo>
                <a:lnTo>
                  <a:pt x="5419074" y="1030335"/>
                </a:lnTo>
                <a:lnTo>
                  <a:pt x="5386187" y="992639"/>
                </a:lnTo>
                <a:lnTo>
                  <a:pt x="5352803" y="954944"/>
                </a:lnTo>
                <a:lnTo>
                  <a:pt x="5318933" y="929814"/>
                </a:lnTo>
                <a:lnTo>
                  <a:pt x="5284586" y="892119"/>
                </a:lnTo>
                <a:lnTo>
                  <a:pt x="5249772" y="866989"/>
                </a:lnTo>
                <a:lnTo>
                  <a:pt x="5214501" y="829294"/>
                </a:lnTo>
                <a:lnTo>
                  <a:pt x="5178783" y="804163"/>
                </a:lnTo>
                <a:lnTo>
                  <a:pt x="5142626" y="766468"/>
                </a:lnTo>
                <a:lnTo>
                  <a:pt x="5106042" y="741338"/>
                </a:lnTo>
                <a:lnTo>
                  <a:pt x="5069040" y="703643"/>
                </a:lnTo>
                <a:lnTo>
                  <a:pt x="4993821" y="653383"/>
                </a:lnTo>
                <a:lnTo>
                  <a:pt x="4917047" y="603122"/>
                </a:lnTo>
                <a:lnTo>
                  <a:pt x="4878102" y="565427"/>
                </a:lnTo>
                <a:lnTo>
                  <a:pt x="4759149" y="490037"/>
                </a:lnTo>
                <a:lnTo>
                  <a:pt x="4718826" y="464907"/>
                </a:lnTo>
                <a:lnTo>
                  <a:pt x="4678182" y="452342"/>
                </a:lnTo>
                <a:lnTo>
                  <a:pt x="4512602" y="351821"/>
                </a:lnTo>
                <a:lnTo>
                  <a:pt x="4470504" y="339256"/>
                </a:lnTo>
                <a:lnTo>
                  <a:pt x="4428146" y="314126"/>
                </a:lnTo>
                <a:lnTo>
                  <a:pt x="4385536" y="301561"/>
                </a:lnTo>
                <a:lnTo>
                  <a:pt x="4342684" y="276431"/>
                </a:lnTo>
                <a:lnTo>
                  <a:pt x="4299600" y="263866"/>
                </a:lnTo>
                <a:lnTo>
                  <a:pt x="4256294" y="238736"/>
                </a:lnTo>
                <a:lnTo>
                  <a:pt x="4212776" y="226171"/>
                </a:lnTo>
                <a:lnTo>
                  <a:pt x="4169055" y="201040"/>
                </a:lnTo>
                <a:lnTo>
                  <a:pt x="3992342" y="150780"/>
                </a:lnTo>
                <a:lnTo>
                  <a:pt x="3947756" y="125650"/>
                </a:lnTo>
                <a:lnTo>
                  <a:pt x="3813172" y="87955"/>
                </a:lnTo>
                <a:lnTo>
                  <a:pt x="3768069" y="87955"/>
                </a:lnTo>
                <a:lnTo>
                  <a:pt x="3632172" y="50260"/>
                </a:lnTo>
                <a:close/>
              </a:path>
              <a:path w="6174740" h="6747509">
                <a:moveTo>
                  <a:pt x="6015940" y="1922454"/>
                </a:moveTo>
                <a:lnTo>
                  <a:pt x="3518603" y="1922454"/>
                </a:lnTo>
                <a:lnTo>
                  <a:pt x="3606376" y="1947584"/>
                </a:lnTo>
                <a:lnTo>
                  <a:pt x="3647890" y="1960149"/>
                </a:lnTo>
                <a:lnTo>
                  <a:pt x="4688553" y="2550707"/>
                </a:lnTo>
                <a:lnTo>
                  <a:pt x="4730318" y="2575837"/>
                </a:lnTo>
                <a:lnTo>
                  <a:pt x="4773818" y="2588402"/>
                </a:lnTo>
                <a:lnTo>
                  <a:pt x="4864604" y="2613532"/>
                </a:lnTo>
                <a:lnTo>
                  <a:pt x="6031065" y="2613532"/>
                </a:lnTo>
                <a:lnTo>
                  <a:pt x="6066849" y="2600967"/>
                </a:lnTo>
                <a:lnTo>
                  <a:pt x="6103094" y="2600967"/>
                </a:lnTo>
                <a:lnTo>
                  <a:pt x="6135762" y="2575837"/>
                </a:lnTo>
                <a:lnTo>
                  <a:pt x="6160816" y="2538142"/>
                </a:lnTo>
                <a:lnTo>
                  <a:pt x="6174220" y="2500447"/>
                </a:lnTo>
                <a:lnTo>
                  <a:pt x="6171934" y="2425057"/>
                </a:lnTo>
                <a:lnTo>
                  <a:pt x="6161753" y="2387361"/>
                </a:lnTo>
                <a:lnTo>
                  <a:pt x="6150743" y="2337101"/>
                </a:lnTo>
                <a:lnTo>
                  <a:pt x="6138913" y="2286841"/>
                </a:lnTo>
                <a:lnTo>
                  <a:pt x="6126273" y="2236581"/>
                </a:lnTo>
                <a:lnTo>
                  <a:pt x="6112833" y="2198885"/>
                </a:lnTo>
                <a:lnTo>
                  <a:pt x="6098602" y="2148625"/>
                </a:lnTo>
                <a:lnTo>
                  <a:pt x="6083592" y="2098365"/>
                </a:lnTo>
                <a:lnTo>
                  <a:pt x="6067810" y="2060670"/>
                </a:lnTo>
                <a:lnTo>
                  <a:pt x="6051268" y="2010409"/>
                </a:lnTo>
                <a:lnTo>
                  <a:pt x="6033974" y="1972714"/>
                </a:lnTo>
                <a:lnTo>
                  <a:pt x="6015940" y="1922454"/>
                </a:lnTo>
                <a:close/>
              </a:path>
              <a:path w="6174740" h="6747509">
                <a:moveTo>
                  <a:pt x="3495598" y="25130"/>
                </a:moveTo>
                <a:lnTo>
                  <a:pt x="2639721" y="25130"/>
                </a:lnTo>
                <a:lnTo>
                  <a:pt x="2547904" y="50260"/>
                </a:lnTo>
                <a:lnTo>
                  <a:pt x="3586710" y="50260"/>
                </a:lnTo>
                <a:lnTo>
                  <a:pt x="3495598" y="25130"/>
                </a:lnTo>
                <a:close/>
              </a:path>
              <a:path w="6174740" h="6747509">
                <a:moveTo>
                  <a:pt x="3404303" y="12565"/>
                </a:moveTo>
                <a:lnTo>
                  <a:pt x="2731727" y="12565"/>
                </a:lnTo>
                <a:lnTo>
                  <a:pt x="2685705" y="25130"/>
                </a:lnTo>
                <a:lnTo>
                  <a:pt x="3449969" y="25130"/>
                </a:lnTo>
                <a:lnTo>
                  <a:pt x="3404303" y="12565"/>
                </a:lnTo>
                <a:close/>
              </a:path>
              <a:path w="6174740" h="6747509">
                <a:moveTo>
                  <a:pt x="3267189" y="0"/>
                </a:moveTo>
                <a:lnTo>
                  <a:pt x="2869915" y="0"/>
                </a:lnTo>
                <a:lnTo>
                  <a:pt x="2823842" y="12565"/>
                </a:lnTo>
                <a:lnTo>
                  <a:pt x="3312904" y="12565"/>
                </a:lnTo>
                <a:lnTo>
                  <a:pt x="3267189" y="0"/>
                </a:lnTo>
                <a:close/>
              </a:path>
            </a:pathLst>
          </a:custGeom>
          <a:solidFill>
            <a:srgbClr val="FBAF3A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33988" y="12458431"/>
            <a:ext cx="1009650" cy="2620010"/>
          </a:xfrm>
          <a:custGeom>
            <a:avLst/>
            <a:gdLst/>
            <a:ahLst/>
            <a:cxnLst/>
            <a:rect l="l" t="t" r="r" b="b"/>
            <a:pathLst>
              <a:path w="1009650" h="2620009">
                <a:moveTo>
                  <a:pt x="876975" y="0"/>
                </a:moveTo>
                <a:lnTo>
                  <a:pt x="811104" y="14602"/>
                </a:lnTo>
                <a:lnTo>
                  <a:pt x="759591" y="58374"/>
                </a:lnTo>
                <a:lnTo>
                  <a:pt x="737550" y="131306"/>
                </a:lnTo>
                <a:lnTo>
                  <a:pt x="734966" y="229392"/>
                </a:lnTo>
                <a:lnTo>
                  <a:pt x="733606" y="278579"/>
                </a:lnTo>
                <a:lnTo>
                  <a:pt x="732166" y="327847"/>
                </a:lnTo>
                <a:lnTo>
                  <a:pt x="730620" y="377184"/>
                </a:lnTo>
                <a:lnTo>
                  <a:pt x="728943" y="426582"/>
                </a:lnTo>
                <a:lnTo>
                  <a:pt x="727109" y="476028"/>
                </a:lnTo>
                <a:lnTo>
                  <a:pt x="725094" y="525511"/>
                </a:lnTo>
                <a:lnTo>
                  <a:pt x="722871" y="575022"/>
                </a:lnTo>
                <a:lnTo>
                  <a:pt x="720417" y="624548"/>
                </a:lnTo>
                <a:lnTo>
                  <a:pt x="717705" y="674080"/>
                </a:lnTo>
                <a:lnTo>
                  <a:pt x="714711" y="723606"/>
                </a:lnTo>
                <a:lnTo>
                  <a:pt x="711409" y="773116"/>
                </a:lnTo>
                <a:lnTo>
                  <a:pt x="707775" y="822598"/>
                </a:lnTo>
                <a:lnTo>
                  <a:pt x="703784" y="872042"/>
                </a:lnTo>
                <a:lnTo>
                  <a:pt x="699410" y="921438"/>
                </a:lnTo>
                <a:lnTo>
                  <a:pt x="694627" y="970773"/>
                </a:lnTo>
                <a:lnTo>
                  <a:pt x="689411" y="1020038"/>
                </a:lnTo>
                <a:lnTo>
                  <a:pt x="683736" y="1069222"/>
                </a:lnTo>
                <a:lnTo>
                  <a:pt x="677576" y="1118313"/>
                </a:lnTo>
                <a:lnTo>
                  <a:pt x="670880" y="1167478"/>
                </a:lnTo>
                <a:lnTo>
                  <a:pt x="663639" y="1216551"/>
                </a:lnTo>
                <a:lnTo>
                  <a:pt x="655832" y="1265482"/>
                </a:lnTo>
                <a:lnTo>
                  <a:pt x="647435" y="1314256"/>
                </a:lnTo>
                <a:lnTo>
                  <a:pt x="638421" y="1362858"/>
                </a:lnTo>
                <a:lnTo>
                  <a:pt x="628765" y="1411272"/>
                </a:lnTo>
                <a:lnTo>
                  <a:pt x="618441" y="1459482"/>
                </a:lnTo>
                <a:lnTo>
                  <a:pt x="607425" y="1507474"/>
                </a:lnTo>
                <a:lnTo>
                  <a:pt x="595689" y="1555233"/>
                </a:lnTo>
                <a:lnTo>
                  <a:pt x="583210" y="1602742"/>
                </a:lnTo>
                <a:lnTo>
                  <a:pt x="569961" y="1649987"/>
                </a:lnTo>
                <a:lnTo>
                  <a:pt x="555917" y="1696952"/>
                </a:lnTo>
                <a:lnTo>
                  <a:pt x="541053" y="1743622"/>
                </a:lnTo>
                <a:lnTo>
                  <a:pt x="525342" y="1789981"/>
                </a:lnTo>
                <a:lnTo>
                  <a:pt x="508674" y="1836239"/>
                </a:lnTo>
                <a:lnTo>
                  <a:pt x="491279" y="1881708"/>
                </a:lnTo>
                <a:lnTo>
                  <a:pt x="472877" y="1927044"/>
                </a:lnTo>
                <a:lnTo>
                  <a:pt x="453525" y="1972009"/>
                </a:lnTo>
                <a:lnTo>
                  <a:pt x="433201" y="2016587"/>
                </a:lnTo>
                <a:lnTo>
                  <a:pt x="411876" y="2060762"/>
                </a:lnTo>
                <a:lnTo>
                  <a:pt x="389527" y="2104520"/>
                </a:lnTo>
                <a:lnTo>
                  <a:pt x="366127" y="2147844"/>
                </a:lnTo>
                <a:lnTo>
                  <a:pt x="341652" y="2190721"/>
                </a:lnTo>
                <a:lnTo>
                  <a:pt x="316075" y="2233134"/>
                </a:lnTo>
                <a:lnTo>
                  <a:pt x="289370" y="2275068"/>
                </a:lnTo>
                <a:lnTo>
                  <a:pt x="261514" y="2316507"/>
                </a:lnTo>
                <a:lnTo>
                  <a:pt x="232479" y="2357437"/>
                </a:lnTo>
                <a:lnTo>
                  <a:pt x="202240" y="2397842"/>
                </a:lnTo>
                <a:lnTo>
                  <a:pt x="171619" y="2436597"/>
                </a:lnTo>
                <a:lnTo>
                  <a:pt x="139927" y="2474548"/>
                </a:lnTo>
                <a:lnTo>
                  <a:pt x="107183" y="2511634"/>
                </a:lnTo>
                <a:lnTo>
                  <a:pt x="73404" y="2547798"/>
                </a:lnTo>
                <a:lnTo>
                  <a:pt x="38608" y="2582978"/>
                </a:lnTo>
                <a:lnTo>
                  <a:pt x="2812" y="2617117"/>
                </a:lnTo>
                <a:lnTo>
                  <a:pt x="0" y="2619643"/>
                </a:lnTo>
                <a:lnTo>
                  <a:pt x="371142" y="2619643"/>
                </a:lnTo>
                <a:lnTo>
                  <a:pt x="406040" y="2575665"/>
                </a:lnTo>
                <a:lnTo>
                  <a:pt x="436515" y="2535248"/>
                </a:lnTo>
                <a:lnTo>
                  <a:pt x="465915" y="2494392"/>
                </a:lnTo>
                <a:lnTo>
                  <a:pt x="494259" y="2453108"/>
                </a:lnTo>
                <a:lnTo>
                  <a:pt x="521567" y="2411407"/>
                </a:lnTo>
                <a:lnTo>
                  <a:pt x="547860" y="2369299"/>
                </a:lnTo>
                <a:lnTo>
                  <a:pt x="573158" y="2326795"/>
                </a:lnTo>
                <a:lnTo>
                  <a:pt x="597481" y="2283907"/>
                </a:lnTo>
                <a:lnTo>
                  <a:pt x="620849" y="2240644"/>
                </a:lnTo>
                <a:lnTo>
                  <a:pt x="643282" y="2197018"/>
                </a:lnTo>
                <a:lnTo>
                  <a:pt x="664801" y="2153040"/>
                </a:lnTo>
                <a:lnTo>
                  <a:pt x="685426" y="2108721"/>
                </a:lnTo>
                <a:lnTo>
                  <a:pt x="705176" y="2064071"/>
                </a:lnTo>
                <a:lnTo>
                  <a:pt x="724072" y="2019101"/>
                </a:lnTo>
                <a:lnTo>
                  <a:pt x="742134" y="1973821"/>
                </a:lnTo>
                <a:lnTo>
                  <a:pt x="759382" y="1928244"/>
                </a:lnTo>
                <a:lnTo>
                  <a:pt x="775837" y="1882380"/>
                </a:lnTo>
                <a:lnTo>
                  <a:pt x="791590" y="1836015"/>
                </a:lnTo>
                <a:lnTo>
                  <a:pt x="806446" y="1789832"/>
                </a:lnTo>
                <a:lnTo>
                  <a:pt x="820641" y="1743171"/>
                </a:lnTo>
                <a:lnTo>
                  <a:pt x="834122" y="1696265"/>
                </a:lnTo>
                <a:lnTo>
                  <a:pt x="846911" y="1649127"/>
                </a:lnTo>
                <a:lnTo>
                  <a:pt x="859027" y="1601766"/>
                </a:lnTo>
                <a:lnTo>
                  <a:pt x="870490" y="1554193"/>
                </a:lnTo>
                <a:lnTo>
                  <a:pt x="881321" y="1506420"/>
                </a:lnTo>
                <a:lnTo>
                  <a:pt x="891539" y="1458457"/>
                </a:lnTo>
                <a:lnTo>
                  <a:pt x="901166" y="1410316"/>
                </a:lnTo>
                <a:lnTo>
                  <a:pt x="910220" y="1362006"/>
                </a:lnTo>
                <a:lnTo>
                  <a:pt x="918722" y="1313538"/>
                </a:lnTo>
                <a:lnTo>
                  <a:pt x="926693" y="1264925"/>
                </a:lnTo>
                <a:lnTo>
                  <a:pt x="934152" y="1216175"/>
                </a:lnTo>
                <a:lnTo>
                  <a:pt x="941120" y="1167301"/>
                </a:lnTo>
                <a:lnTo>
                  <a:pt x="947620" y="1118278"/>
                </a:lnTo>
                <a:lnTo>
                  <a:pt x="953690" y="1068967"/>
                </a:lnTo>
                <a:lnTo>
                  <a:pt x="959326" y="1019560"/>
                </a:lnTo>
                <a:lnTo>
                  <a:pt x="964547" y="970073"/>
                </a:lnTo>
                <a:lnTo>
                  <a:pt x="969373" y="920520"/>
                </a:lnTo>
                <a:lnTo>
                  <a:pt x="973826" y="870918"/>
                </a:lnTo>
                <a:lnTo>
                  <a:pt x="977925" y="821281"/>
                </a:lnTo>
                <a:lnTo>
                  <a:pt x="981690" y="771624"/>
                </a:lnTo>
                <a:lnTo>
                  <a:pt x="985142" y="721964"/>
                </a:lnTo>
                <a:lnTo>
                  <a:pt x="988301" y="672315"/>
                </a:lnTo>
                <a:lnTo>
                  <a:pt x="991189" y="622692"/>
                </a:lnTo>
                <a:lnTo>
                  <a:pt x="993824" y="573112"/>
                </a:lnTo>
                <a:lnTo>
                  <a:pt x="996229" y="523589"/>
                </a:lnTo>
                <a:lnTo>
                  <a:pt x="998423" y="474138"/>
                </a:lnTo>
                <a:lnTo>
                  <a:pt x="1000427" y="424776"/>
                </a:lnTo>
                <a:lnTo>
                  <a:pt x="1002262" y="375516"/>
                </a:lnTo>
                <a:lnTo>
                  <a:pt x="1003947" y="326376"/>
                </a:lnTo>
                <a:lnTo>
                  <a:pt x="1005503" y="277369"/>
                </a:lnTo>
                <a:lnTo>
                  <a:pt x="1006949" y="228512"/>
                </a:lnTo>
                <a:lnTo>
                  <a:pt x="1008294" y="180298"/>
                </a:lnTo>
                <a:lnTo>
                  <a:pt x="1009596" y="131306"/>
                </a:lnTo>
                <a:lnTo>
                  <a:pt x="1005283" y="91174"/>
                </a:lnTo>
                <a:lnTo>
                  <a:pt x="991334" y="58342"/>
                </a:lnTo>
                <a:lnTo>
                  <a:pt x="969640" y="32810"/>
                </a:lnTo>
                <a:lnTo>
                  <a:pt x="942089" y="14577"/>
                </a:lnTo>
                <a:lnTo>
                  <a:pt x="910571" y="3640"/>
                </a:lnTo>
                <a:lnTo>
                  <a:pt x="876975" y="0"/>
                </a:lnTo>
                <a:close/>
              </a:path>
            </a:pathLst>
          </a:custGeom>
          <a:solidFill>
            <a:srgbClr val="333332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704847" y="3638389"/>
            <a:ext cx="7155180" cy="3517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0550" marR="325755" indent="-577850">
              <a:lnSpc>
                <a:spcPct val="102800"/>
              </a:lnSpc>
              <a:buClr>
                <a:srgbClr val="407CC9"/>
              </a:buClr>
              <a:buChar char="•"/>
              <a:tabLst>
                <a:tab pos="589915" algn="l"/>
                <a:tab pos="591185" algn="l"/>
              </a:tabLst>
            </a:pPr>
            <a:r>
              <a:rPr sz="3450" spc="5" dirty="0">
                <a:latin typeface="Arial Regular" charset="0"/>
                <a:cs typeface="Arial Regular" charset="0"/>
              </a:rPr>
              <a:t>Quickly adapt to consumer  demands for </a:t>
            </a:r>
            <a:r>
              <a:rPr sz="3450" spc="-10" dirty="0">
                <a:latin typeface="Arial Regular" charset="0"/>
                <a:cs typeface="Arial Regular" charset="0"/>
              </a:rPr>
              <a:t>more</a:t>
            </a:r>
            <a:r>
              <a:rPr sz="3450" spc="-75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connectivity  and</a:t>
            </a:r>
            <a:r>
              <a:rPr sz="3450" spc="-35" dirty="0">
                <a:latin typeface="Arial Regular" charset="0"/>
                <a:cs typeface="Arial Regular" charset="0"/>
              </a:rPr>
              <a:t> </a:t>
            </a:r>
            <a:r>
              <a:rPr sz="3450" dirty="0">
                <a:latin typeface="Arial Regular" charset="0"/>
                <a:cs typeface="Arial Regular" charset="0"/>
              </a:rPr>
              <a:t>communication.</a:t>
            </a:r>
          </a:p>
          <a:p>
            <a:pPr marL="590550" marR="5080" indent="-577850">
              <a:lnSpc>
                <a:spcPct val="102800"/>
              </a:lnSpc>
              <a:spcBef>
                <a:spcPts val="1480"/>
              </a:spcBef>
              <a:buClr>
                <a:srgbClr val="407CC9"/>
              </a:buClr>
              <a:buChar char="•"/>
              <a:tabLst>
                <a:tab pos="589915" algn="l"/>
                <a:tab pos="591185" algn="l"/>
              </a:tabLst>
            </a:pPr>
            <a:r>
              <a:rPr sz="3450" spc="5" dirty="0">
                <a:latin typeface="Arial Regular" charset="0"/>
                <a:cs typeface="Arial Regular" charset="0"/>
              </a:rPr>
              <a:t>Establish </a:t>
            </a:r>
            <a:r>
              <a:rPr sz="3450" spc="-10" dirty="0">
                <a:latin typeface="Arial Regular" charset="0"/>
                <a:cs typeface="Arial Regular" charset="0"/>
              </a:rPr>
              <a:t>creative </a:t>
            </a:r>
            <a:r>
              <a:rPr sz="3450" dirty="0">
                <a:latin typeface="Arial Regular" charset="0"/>
                <a:cs typeface="Arial Regular" charset="0"/>
              </a:rPr>
              <a:t>partnerships  </a:t>
            </a:r>
            <a:r>
              <a:rPr sz="3450" spc="5" dirty="0">
                <a:latin typeface="Arial Regular" charset="0"/>
                <a:cs typeface="Arial Regular" charset="0"/>
              </a:rPr>
              <a:t>and </a:t>
            </a:r>
            <a:r>
              <a:rPr sz="3450" spc="-10" dirty="0">
                <a:latin typeface="Arial Regular" charset="0"/>
                <a:cs typeface="Arial Regular" charset="0"/>
              </a:rPr>
              <a:t>make </a:t>
            </a:r>
            <a:r>
              <a:rPr sz="3450" spc="5" dirty="0">
                <a:latin typeface="Arial Regular" charset="0"/>
                <a:cs typeface="Arial Regular" charset="0"/>
              </a:rPr>
              <a:t>adept decisions</a:t>
            </a:r>
            <a:r>
              <a:rPr sz="3450" spc="-60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about  when to build versus</a:t>
            </a:r>
            <a:r>
              <a:rPr sz="3450" spc="-90" dirty="0">
                <a:latin typeface="Arial Regular" charset="0"/>
                <a:cs typeface="Arial Regular" charset="0"/>
              </a:rPr>
              <a:t> </a:t>
            </a:r>
            <a:r>
              <a:rPr sz="3450" spc="-25" dirty="0">
                <a:latin typeface="Arial Regular" charset="0"/>
                <a:cs typeface="Arial Regular" charset="0"/>
              </a:rPr>
              <a:t>buy.</a:t>
            </a:r>
            <a:endParaRPr sz="3450" dirty="0">
              <a:latin typeface="Arial Regular" charset="0"/>
              <a:cs typeface="Arial Regular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884587" y="9202748"/>
            <a:ext cx="829310" cy="1408430"/>
          </a:xfrm>
          <a:custGeom>
            <a:avLst/>
            <a:gdLst/>
            <a:ahLst/>
            <a:cxnLst/>
            <a:rect l="l" t="t" r="r" b="b"/>
            <a:pathLst>
              <a:path w="829309" h="1408429">
                <a:moveTo>
                  <a:pt x="829243" y="0"/>
                </a:moveTo>
                <a:lnTo>
                  <a:pt x="777722" y="798"/>
                </a:lnTo>
                <a:lnTo>
                  <a:pt x="727022" y="3202"/>
                </a:lnTo>
                <a:lnTo>
                  <a:pt x="677111" y="7222"/>
                </a:lnTo>
                <a:lnTo>
                  <a:pt x="627955" y="12869"/>
                </a:lnTo>
                <a:lnTo>
                  <a:pt x="579518" y="20154"/>
                </a:lnTo>
                <a:lnTo>
                  <a:pt x="531769" y="29088"/>
                </a:lnTo>
                <a:lnTo>
                  <a:pt x="484672" y="39682"/>
                </a:lnTo>
                <a:lnTo>
                  <a:pt x="438194" y="51946"/>
                </a:lnTo>
                <a:lnTo>
                  <a:pt x="392301" y="65892"/>
                </a:lnTo>
                <a:lnTo>
                  <a:pt x="346959" y="81531"/>
                </a:lnTo>
                <a:lnTo>
                  <a:pt x="302135" y="98874"/>
                </a:lnTo>
                <a:lnTo>
                  <a:pt x="257794" y="117931"/>
                </a:lnTo>
                <a:lnTo>
                  <a:pt x="213902" y="138713"/>
                </a:lnTo>
                <a:lnTo>
                  <a:pt x="170426" y="161232"/>
                </a:lnTo>
                <a:lnTo>
                  <a:pt x="127331" y="185499"/>
                </a:lnTo>
                <a:lnTo>
                  <a:pt x="84585" y="211523"/>
                </a:lnTo>
                <a:lnTo>
                  <a:pt x="42152" y="239317"/>
                </a:lnTo>
                <a:lnTo>
                  <a:pt x="0" y="268892"/>
                </a:lnTo>
                <a:lnTo>
                  <a:pt x="829243" y="1407890"/>
                </a:lnTo>
                <a:lnTo>
                  <a:pt x="829243" y="0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303038" y="9202748"/>
            <a:ext cx="2821940" cy="2816225"/>
          </a:xfrm>
          <a:custGeom>
            <a:avLst/>
            <a:gdLst/>
            <a:ahLst/>
            <a:cxnLst/>
            <a:rect l="l" t="t" r="r" b="b"/>
            <a:pathLst>
              <a:path w="2821940" h="2816225">
                <a:moveTo>
                  <a:pt x="581548" y="268892"/>
                </a:moveTo>
                <a:lnTo>
                  <a:pt x="540244" y="299868"/>
                </a:lnTo>
                <a:lnTo>
                  <a:pt x="500387" y="331849"/>
                </a:lnTo>
                <a:lnTo>
                  <a:pt x="461988" y="364816"/>
                </a:lnTo>
                <a:lnTo>
                  <a:pt x="425054" y="398753"/>
                </a:lnTo>
                <a:lnTo>
                  <a:pt x="389595" y="433642"/>
                </a:lnTo>
                <a:lnTo>
                  <a:pt x="355618" y="469468"/>
                </a:lnTo>
                <a:lnTo>
                  <a:pt x="323133" y="506213"/>
                </a:lnTo>
                <a:lnTo>
                  <a:pt x="292148" y="543859"/>
                </a:lnTo>
                <a:lnTo>
                  <a:pt x="262673" y="582390"/>
                </a:lnTo>
                <a:lnTo>
                  <a:pt x="234714" y="621789"/>
                </a:lnTo>
                <a:lnTo>
                  <a:pt x="208282" y="662039"/>
                </a:lnTo>
                <a:lnTo>
                  <a:pt x="183385" y="703123"/>
                </a:lnTo>
                <a:lnTo>
                  <a:pt x="160032" y="745024"/>
                </a:lnTo>
                <a:lnTo>
                  <a:pt x="138230" y="787724"/>
                </a:lnTo>
                <a:lnTo>
                  <a:pt x="117990" y="831208"/>
                </a:lnTo>
                <a:lnTo>
                  <a:pt x="99319" y="875457"/>
                </a:lnTo>
                <a:lnTo>
                  <a:pt x="82226" y="920456"/>
                </a:lnTo>
                <a:lnTo>
                  <a:pt x="66720" y="966186"/>
                </a:lnTo>
                <a:lnTo>
                  <a:pt x="52809" y="1012631"/>
                </a:lnTo>
                <a:lnTo>
                  <a:pt x="40502" y="1059774"/>
                </a:lnTo>
                <a:lnTo>
                  <a:pt x="29809" y="1107598"/>
                </a:lnTo>
                <a:lnTo>
                  <a:pt x="20736" y="1156086"/>
                </a:lnTo>
                <a:lnTo>
                  <a:pt x="13294" y="1205221"/>
                </a:lnTo>
                <a:lnTo>
                  <a:pt x="7491" y="1254986"/>
                </a:lnTo>
                <a:lnTo>
                  <a:pt x="3335" y="1305363"/>
                </a:lnTo>
                <a:lnTo>
                  <a:pt x="835" y="1356337"/>
                </a:lnTo>
                <a:lnTo>
                  <a:pt x="0" y="1407890"/>
                </a:lnTo>
                <a:lnTo>
                  <a:pt x="818" y="1456290"/>
                </a:lnTo>
                <a:lnTo>
                  <a:pt x="3254" y="1504280"/>
                </a:lnTo>
                <a:lnTo>
                  <a:pt x="7283" y="1551835"/>
                </a:lnTo>
                <a:lnTo>
                  <a:pt x="12878" y="1598928"/>
                </a:lnTo>
                <a:lnTo>
                  <a:pt x="20013" y="1645533"/>
                </a:lnTo>
                <a:lnTo>
                  <a:pt x="28662" y="1691624"/>
                </a:lnTo>
                <a:lnTo>
                  <a:pt x="38798" y="1737173"/>
                </a:lnTo>
                <a:lnTo>
                  <a:pt x="50394" y="1782156"/>
                </a:lnTo>
                <a:lnTo>
                  <a:pt x="63426" y="1826547"/>
                </a:lnTo>
                <a:lnTo>
                  <a:pt x="77866" y="1870317"/>
                </a:lnTo>
                <a:lnTo>
                  <a:pt x="93688" y="1913443"/>
                </a:lnTo>
                <a:lnTo>
                  <a:pt x="110867" y="1955897"/>
                </a:lnTo>
                <a:lnTo>
                  <a:pt x="129375" y="1997652"/>
                </a:lnTo>
                <a:lnTo>
                  <a:pt x="149186" y="2038684"/>
                </a:lnTo>
                <a:lnTo>
                  <a:pt x="170275" y="2078966"/>
                </a:lnTo>
                <a:lnTo>
                  <a:pt x="192614" y="2118471"/>
                </a:lnTo>
                <a:lnTo>
                  <a:pt x="216178" y="2157173"/>
                </a:lnTo>
                <a:lnTo>
                  <a:pt x="240941" y="2195047"/>
                </a:lnTo>
                <a:lnTo>
                  <a:pt x="266875" y="2232065"/>
                </a:lnTo>
                <a:lnTo>
                  <a:pt x="293956" y="2268202"/>
                </a:lnTo>
                <a:lnTo>
                  <a:pt x="322156" y="2303431"/>
                </a:lnTo>
                <a:lnTo>
                  <a:pt x="351449" y="2337727"/>
                </a:lnTo>
                <a:lnTo>
                  <a:pt x="381810" y="2371062"/>
                </a:lnTo>
                <a:lnTo>
                  <a:pt x="413211" y="2403412"/>
                </a:lnTo>
                <a:lnTo>
                  <a:pt x="445627" y="2434749"/>
                </a:lnTo>
                <a:lnTo>
                  <a:pt x="479031" y="2465047"/>
                </a:lnTo>
                <a:lnTo>
                  <a:pt x="513397" y="2494280"/>
                </a:lnTo>
                <a:lnTo>
                  <a:pt x="548699" y="2522423"/>
                </a:lnTo>
                <a:lnTo>
                  <a:pt x="584910" y="2549448"/>
                </a:lnTo>
                <a:lnTo>
                  <a:pt x="622004" y="2575330"/>
                </a:lnTo>
                <a:lnTo>
                  <a:pt x="659956" y="2600042"/>
                </a:lnTo>
                <a:lnTo>
                  <a:pt x="698738" y="2623558"/>
                </a:lnTo>
                <a:lnTo>
                  <a:pt x="738324" y="2645851"/>
                </a:lnTo>
                <a:lnTo>
                  <a:pt x="778689" y="2666897"/>
                </a:lnTo>
                <a:lnTo>
                  <a:pt x="819806" y="2686668"/>
                </a:lnTo>
                <a:lnTo>
                  <a:pt x="861648" y="2705138"/>
                </a:lnTo>
                <a:lnTo>
                  <a:pt x="904189" y="2722282"/>
                </a:lnTo>
                <a:lnTo>
                  <a:pt x="947404" y="2738072"/>
                </a:lnTo>
                <a:lnTo>
                  <a:pt x="991265" y="2752482"/>
                </a:lnTo>
                <a:lnTo>
                  <a:pt x="1035747" y="2765487"/>
                </a:lnTo>
                <a:lnTo>
                  <a:pt x="1080824" y="2777061"/>
                </a:lnTo>
                <a:lnTo>
                  <a:pt x="1126468" y="2787176"/>
                </a:lnTo>
                <a:lnTo>
                  <a:pt x="1172654" y="2795807"/>
                </a:lnTo>
                <a:lnTo>
                  <a:pt x="1219356" y="2802927"/>
                </a:lnTo>
                <a:lnTo>
                  <a:pt x="1266547" y="2808511"/>
                </a:lnTo>
                <a:lnTo>
                  <a:pt x="1314201" y="2812532"/>
                </a:lnTo>
                <a:lnTo>
                  <a:pt x="1362291" y="2814963"/>
                </a:lnTo>
                <a:lnTo>
                  <a:pt x="1410792" y="2815780"/>
                </a:lnTo>
                <a:lnTo>
                  <a:pt x="1459292" y="2814963"/>
                </a:lnTo>
                <a:lnTo>
                  <a:pt x="1507381" y="2812532"/>
                </a:lnTo>
                <a:lnTo>
                  <a:pt x="1555033" y="2808511"/>
                </a:lnTo>
                <a:lnTo>
                  <a:pt x="1602223" y="2802927"/>
                </a:lnTo>
                <a:lnTo>
                  <a:pt x="1648923" y="2795807"/>
                </a:lnTo>
                <a:lnTo>
                  <a:pt x="1695108" y="2787176"/>
                </a:lnTo>
                <a:lnTo>
                  <a:pt x="1740751" y="2777061"/>
                </a:lnTo>
                <a:lnTo>
                  <a:pt x="1785826" y="2765487"/>
                </a:lnTo>
                <a:lnTo>
                  <a:pt x="1830307" y="2752482"/>
                </a:lnTo>
                <a:lnTo>
                  <a:pt x="1874168" y="2738072"/>
                </a:lnTo>
                <a:lnTo>
                  <a:pt x="1917381" y="2722282"/>
                </a:lnTo>
                <a:lnTo>
                  <a:pt x="1959922" y="2705138"/>
                </a:lnTo>
                <a:lnTo>
                  <a:pt x="2001763" y="2686668"/>
                </a:lnTo>
                <a:lnTo>
                  <a:pt x="2042879" y="2666897"/>
                </a:lnTo>
                <a:lnTo>
                  <a:pt x="2083243" y="2645851"/>
                </a:lnTo>
                <a:lnTo>
                  <a:pt x="2122829" y="2623558"/>
                </a:lnTo>
                <a:lnTo>
                  <a:pt x="2161610" y="2600042"/>
                </a:lnTo>
                <a:lnTo>
                  <a:pt x="2199561" y="2575330"/>
                </a:lnTo>
                <a:lnTo>
                  <a:pt x="2236655" y="2549448"/>
                </a:lnTo>
                <a:lnTo>
                  <a:pt x="2272865" y="2522423"/>
                </a:lnTo>
                <a:lnTo>
                  <a:pt x="2308167" y="2494280"/>
                </a:lnTo>
                <a:lnTo>
                  <a:pt x="2342532" y="2465047"/>
                </a:lnTo>
                <a:lnTo>
                  <a:pt x="2375936" y="2434749"/>
                </a:lnTo>
                <a:lnTo>
                  <a:pt x="2408351" y="2403412"/>
                </a:lnTo>
                <a:lnTo>
                  <a:pt x="2439752" y="2371062"/>
                </a:lnTo>
                <a:lnTo>
                  <a:pt x="2470112" y="2337727"/>
                </a:lnTo>
                <a:lnTo>
                  <a:pt x="2499405" y="2303431"/>
                </a:lnTo>
                <a:lnTo>
                  <a:pt x="2527605" y="2268202"/>
                </a:lnTo>
                <a:lnTo>
                  <a:pt x="2554685" y="2232065"/>
                </a:lnTo>
                <a:lnTo>
                  <a:pt x="2580620" y="2195047"/>
                </a:lnTo>
                <a:lnTo>
                  <a:pt x="2605382" y="2157173"/>
                </a:lnTo>
                <a:lnTo>
                  <a:pt x="2628946" y="2118471"/>
                </a:lnTo>
                <a:lnTo>
                  <a:pt x="2651285" y="2078966"/>
                </a:lnTo>
                <a:lnTo>
                  <a:pt x="2672374" y="2038684"/>
                </a:lnTo>
                <a:lnTo>
                  <a:pt x="2692185" y="1997652"/>
                </a:lnTo>
                <a:lnTo>
                  <a:pt x="2710693" y="1955897"/>
                </a:lnTo>
                <a:lnTo>
                  <a:pt x="2727871" y="1913443"/>
                </a:lnTo>
                <a:lnTo>
                  <a:pt x="2743693" y="1870317"/>
                </a:lnTo>
                <a:lnTo>
                  <a:pt x="2758133" y="1826547"/>
                </a:lnTo>
                <a:lnTo>
                  <a:pt x="2771165" y="1782156"/>
                </a:lnTo>
                <a:lnTo>
                  <a:pt x="2782762" y="1737173"/>
                </a:lnTo>
                <a:lnTo>
                  <a:pt x="2792897" y="1691624"/>
                </a:lnTo>
                <a:lnTo>
                  <a:pt x="2801546" y="1645533"/>
                </a:lnTo>
                <a:lnTo>
                  <a:pt x="2808681" y="1598928"/>
                </a:lnTo>
                <a:lnTo>
                  <a:pt x="2814276" y="1551835"/>
                </a:lnTo>
                <a:lnTo>
                  <a:pt x="2818305" y="1504280"/>
                </a:lnTo>
                <a:lnTo>
                  <a:pt x="2820742" y="1456290"/>
                </a:lnTo>
                <a:lnTo>
                  <a:pt x="2821560" y="1407890"/>
                </a:lnTo>
                <a:lnTo>
                  <a:pt x="1410792" y="1407890"/>
                </a:lnTo>
                <a:lnTo>
                  <a:pt x="581548" y="268892"/>
                </a:lnTo>
                <a:close/>
              </a:path>
              <a:path w="2821940" h="2816225">
                <a:moveTo>
                  <a:pt x="1410792" y="0"/>
                </a:moveTo>
                <a:lnTo>
                  <a:pt x="1410792" y="1407890"/>
                </a:lnTo>
                <a:lnTo>
                  <a:pt x="2821560" y="1407890"/>
                </a:lnTo>
                <a:lnTo>
                  <a:pt x="2820742" y="1359489"/>
                </a:lnTo>
                <a:lnTo>
                  <a:pt x="2818305" y="1311499"/>
                </a:lnTo>
                <a:lnTo>
                  <a:pt x="2814276" y="1263944"/>
                </a:lnTo>
                <a:lnTo>
                  <a:pt x="2808681" y="1216851"/>
                </a:lnTo>
                <a:lnTo>
                  <a:pt x="2801546" y="1170246"/>
                </a:lnTo>
                <a:lnTo>
                  <a:pt x="2792897" y="1124156"/>
                </a:lnTo>
                <a:lnTo>
                  <a:pt x="2782762" y="1078606"/>
                </a:lnTo>
                <a:lnTo>
                  <a:pt x="2771165" y="1033623"/>
                </a:lnTo>
                <a:lnTo>
                  <a:pt x="2758133" y="989233"/>
                </a:lnTo>
                <a:lnTo>
                  <a:pt x="2743693" y="945462"/>
                </a:lnTo>
                <a:lnTo>
                  <a:pt x="2727871" y="902336"/>
                </a:lnTo>
                <a:lnTo>
                  <a:pt x="2710693" y="859883"/>
                </a:lnTo>
                <a:lnTo>
                  <a:pt x="2692185" y="818127"/>
                </a:lnTo>
                <a:lnTo>
                  <a:pt x="2672374" y="777095"/>
                </a:lnTo>
                <a:lnTo>
                  <a:pt x="2651285" y="736813"/>
                </a:lnTo>
                <a:lnTo>
                  <a:pt x="2628946" y="697308"/>
                </a:lnTo>
                <a:lnTo>
                  <a:pt x="2605382" y="658606"/>
                </a:lnTo>
                <a:lnTo>
                  <a:pt x="2580620" y="620733"/>
                </a:lnTo>
                <a:lnTo>
                  <a:pt x="2554685" y="583714"/>
                </a:lnTo>
                <a:lnTo>
                  <a:pt x="2527605" y="547577"/>
                </a:lnTo>
                <a:lnTo>
                  <a:pt x="2499405" y="512348"/>
                </a:lnTo>
                <a:lnTo>
                  <a:pt x="2470112" y="478053"/>
                </a:lnTo>
                <a:lnTo>
                  <a:pt x="2439752" y="444717"/>
                </a:lnTo>
                <a:lnTo>
                  <a:pt x="2408351" y="412368"/>
                </a:lnTo>
                <a:lnTo>
                  <a:pt x="2375936" y="381031"/>
                </a:lnTo>
                <a:lnTo>
                  <a:pt x="2342532" y="350732"/>
                </a:lnTo>
                <a:lnTo>
                  <a:pt x="2308167" y="321499"/>
                </a:lnTo>
                <a:lnTo>
                  <a:pt x="2272865" y="293356"/>
                </a:lnTo>
                <a:lnTo>
                  <a:pt x="2236655" y="266331"/>
                </a:lnTo>
                <a:lnTo>
                  <a:pt x="2199561" y="240450"/>
                </a:lnTo>
                <a:lnTo>
                  <a:pt x="2161610" y="215738"/>
                </a:lnTo>
                <a:lnTo>
                  <a:pt x="2122829" y="192222"/>
                </a:lnTo>
                <a:lnTo>
                  <a:pt x="2083243" y="169928"/>
                </a:lnTo>
                <a:lnTo>
                  <a:pt x="2042879" y="148882"/>
                </a:lnTo>
                <a:lnTo>
                  <a:pt x="2001763" y="129111"/>
                </a:lnTo>
                <a:lnTo>
                  <a:pt x="1959922" y="110641"/>
                </a:lnTo>
                <a:lnTo>
                  <a:pt x="1917381" y="93498"/>
                </a:lnTo>
                <a:lnTo>
                  <a:pt x="1874168" y="77708"/>
                </a:lnTo>
                <a:lnTo>
                  <a:pt x="1830307" y="63297"/>
                </a:lnTo>
                <a:lnTo>
                  <a:pt x="1785826" y="50292"/>
                </a:lnTo>
                <a:lnTo>
                  <a:pt x="1740751" y="38719"/>
                </a:lnTo>
                <a:lnTo>
                  <a:pt x="1695108" y="28604"/>
                </a:lnTo>
                <a:lnTo>
                  <a:pt x="1648923" y="19973"/>
                </a:lnTo>
                <a:lnTo>
                  <a:pt x="1602223" y="12852"/>
                </a:lnTo>
                <a:lnTo>
                  <a:pt x="1555033" y="7268"/>
                </a:lnTo>
                <a:lnTo>
                  <a:pt x="1507381" y="3248"/>
                </a:lnTo>
                <a:lnTo>
                  <a:pt x="1459292" y="816"/>
                </a:lnTo>
                <a:lnTo>
                  <a:pt x="1410792" y="0"/>
                </a:lnTo>
                <a:close/>
              </a:path>
            </a:pathLst>
          </a:custGeom>
          <a:solidFill>
            <a:srgbClr val="F79223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289255" y="9190233"/>
            <a:ext cx="2849245" cy="2840990"/>
          </a:xfrm>
          <a:custGeom>
            <a:avLst/>
            <a:gdLst/>
            <a:ahLst/>
            <a:cxnLst/>
            <a:rect l="l" t="t" r="r" b="b"/>
            <a:pathLst>
              <a:path w="2849244" h="2840990">
                <a:moveTo>
                  <a:pt x="2849127" y="1420404"/>
                </a:moveTo>
                <a:lnTo>
                  <a:pt x="2848335" y="1468244"/>
                </a:lnTo>
                <a:lnTo>
                  <a:pt x="2845973" y="1515688"/>
                </a:lnTo>
                <a:lnTo>
                  <a:pt x="2842067" y="1562711"/>
                </a:lnTo>
                <a:lnTo>
                  <a:pt x="2836643" y="1609288"/>
                </a:lnTo>
                <a:lnTo>
                  <a:pt x="2829724" y="1655395"/>
                </a:lnTo>
                <a:lnTo>
                  <a:pt x="2821336" y="1701006"/>
                </a:lnTo>
                <a:lnTo>
                  <a:pt x="2811504" y="1746096"/>
                </a:lnTo>
                <a:lnTo>
                  <a:pt x="2800253" y="1790642"/>
                </a:lnTo>
                <a:lnTo>
                  <a:pt x="2787607" y="1834617"/>
                </a:lnTo>
                <a:lnTo>
                  <a:pt x="2773592" y="1877997"/>
                </a:lnTo>
                <a:lnTo>
                  <a:pt x="2758232" y="1920757"/>
                </a:lnTo>
                <a:lnTo>
                  <a:pt x="2741552" y="1962873"/>
                </a:lnTo>
                <a:lnTo>
                  <a:pt x="2723578" y="2004319"/>
                </a:lnTo>
                <a:lnTo>
                  <a:pt x="2704334" y="2045071"/>
                </a:lnTo>
                <a:lnTo>
                  <a:pt x="2683846" y="2085103"/>
                </a:lnTo>
                <a:lnTo>
                  <a:pt x="2662137" y="2124392"/>
                </a:lnTo>
                <a:lnTo>
                  <a:pt x="2639234" y="2162912"/>
                </a:lnTo>
                <a:lnTo>
                  <a:pt x="2615160" y="2200637"/>
                </a:lnTo>
                <a:lnTo>
                  <a:pt x="2589941" y="2237544"/>
                </a:lnTo>
                <a:lnTo>
                  <a:pt x="2563603" y="2273608"/>
                </a:lnTo>
                <a:lnTo>
                  <a:pt x="2536169" y="2308803"/>
                </a:lnTo>
                <a:lnTo>
                  <a:pt x="2507664" y="2343105"/>
                </a:lnTo>
                <a:lnTo>
                  <a:pt x="2478114" y="2376489"/>
                </a:lnTo>
                <a:lnTo>
                  <a:pt x="2447544" y="2408930"/>
                </a:lnTo>
                <a:lnTo>
                  <a:pt x="2415978" y="2440404"/>
                </a:lnTo>
                <a:lnTo>
                  <a:pt x="2383442" y="2470884"/>
                </a:lnTo>
                <a:lnTo>
                  <a:pt x="2349960" y="2500348"/>
                </a:lnTo>
                <a:lnTo>
                  <a:pt x="2315557" y="2528768"/>
                </a:lnTo>
                <a:lnTo>
                  <a:pt x="2280258" y="2556122"/>
                </a:lnTo>
                <a:lnTo>
                  <a:pt x="2244089" y="2582384"/>
                </a:lnTo>
                <a:lnTo>
                  <a:pt x="2207073" y="2607528"/>
                </a:lnTo>
                <a:lnTo>
                  <a:pt x="2169237" y="2631531"/>
                </a:lnTo>
                <a:lnTo>
                  <a:pt x="2130604" y="2654368"/>
                </a:lnTo>
                <a:lnTo>
                  <a:pt x="2091200" y="2676013"/>
                </a:lnTo>
                <a:lnTo>
                  <a:pt x="2051050" y="2696441"/>
                </a:lnTo>
                <a:lnTo>
                  <a:pt x="2010179" y="2715628"/>
                </a:lnTo>
                <a:lnTo>
                  <a:pt x="1968611" y="2733550"/>
                </a:lnTo>
                <a:lnTo>
                  <a:pt x="1926371" y="2750180"/>
                </a:lnTo>
                <a:lnTo>
                  <a:pt x="1883485" y="2765495"/>
                </a:lnTo>
                <a:lnTo>
                  <a:pt x="1839978" y="2779469"/>
                </a:lnTo>
                <a:lnTo>
                  <a:pt x="1795874" y="2792078"/>
                </a:lnTo>
                <a:lnTo>
                  <a:pt x="1751198" y="2803296"/>
                </a:lnTo>
                <a:lnTo>
                  <a:pt x="1705975" y="2813100"/>
                </a:lnTo>
                <a:lnTo>
                  <a:pt x="1660230" y="2821463"/>
                </a:lnTo>
                <a:lnTo>
                  <a:pt x="1613989" y="2828361"/>
                </a:lnTo>
                <a:lnTo>
                  <a:pt x="1567275" y="2833770"/>
                </a:lnTo>
                <a:lnTo>
                  <a:pt x="1520114" y="2837664"/>
                </a:lnTo>
                <a:lnTo>
                  <a:pt x="1472531" y="2840019"/>
                </a:lnTo>
                <a:lnTo>
                  <a:pt x="1424551" y="2840809"/>
                </a:lnTo>
                <a:lnTo>
                  <a:pt x="1376574" y="2840019"/>
                </a:lnTo>
                <a:lnTo>
                  <a:pt x="1328993" y="2837664"/>
                </a:lnTo>
                <a:lnTo>
                  <a:pt x="1281835" y="2833770"/>
                </a:lnTo>
                <a:lnTo>
                  <a:pt x="1235124" y="2828361"/>
                </a:lnTo>
                <a:lnTo>
                  <a:pt x="1188885" y="2821463"/>
                </a:lnTo>
                <a:lnTo>
                  <a:pt x="1143142" y="2813100"/>
                </a:lnTo>
                <a:lnTo>
                  <a:pt x="1097921" y="2803296"/>
                </a:lnTo>
                <a:lnTo>
                  <a:pt x="1053247" y="2792078"/>
                </a:lnTo>
                <a:lnTo>
                  <a:pt x="1009145" y="2779469"/>
                </a:lnTo>
                <a:lnTo>
                  <a:pt x="965639" y="2765495"/>
                </a:lnTo>
                <a:lnTo>
                  <a:pt x="922754" y="2750180"/>
                </a:lnTo>
                <a:lnTo>
                  <a:pt x="880516" y="2733550"/>
                </a:lnTo>
                <a:lnTo>
                  <a:pt x="838949" y="2715628"/>
                </a:lnTo>
                <a:lnTo>
                  <a:pt x="798079" y="2696441"/>
                </a:lnTo>
                <a:lnTo>
                  <a:pt x="757930" y="2676013"/>
                </a:lnTo>
                <a:lnTo>
                  <a:pt x="718526" y="2654368"/>
                </a:lnTo>
                <a:lnTo>
                  <a:pt x="679894" y="2631531"/>
                </a:lnTo>
                <a:lnTo>
                  <a:pt x="642058" y="2607528"/>
                </a:lnTo>
                <a:lnTo>
                  <a:pt x="605043" y="2582384"/>
                </a:lnTo>
                <a:lnTo>
                  <a:pt x="568874" y="2556122"/>
                </a:lnTo>
                <a:lnTo>
                  <a:pt x="533576" y="2528768"/>
                </a:lnTo>
                <a:lnTo>
                  <a:pt x="499173" y="2500348"/>
                </a:lnTo>
                <a:lnTo>
                  <a:pt x="465691" y="2470884"/>
                </a:lnTo>
                <a:lnTo>
                  <a:pt x="433155" y="2440404"/>
                </a:lnTo>
                <a:lnTo>
                  <a:pt x="401589" y="2408930"/>
                </a:lnTo>
                <a:lnTo>
                  <a:pt x="371019" y="2376489"/>
                </a:lnTo>
                <a:lnTo>
                  <a:pt x="341469" y="2343105"/>
                </a:lnTo>
                <a:lnTo>
                  <a:pt x="312964" y="2308803"/>
                </a:lnTo>
                <a:lnTo>
                  <a:pt x="285530" y="2273608"/>
                </a:lnTo>
                <a:lnTo>
                  <a:pt x="259191" y="2237544"/>
                </a:lnTo>
                <a:lnTo>
                  <a:pt x="233972" y="2200637"/>
                </a:lnTo>
                <a:lnTo>
                  <a:pt x="209898" y="2162912"/>
                </a:lnTo>
                <a:lnTo>
                  <a:pt x="186994" y="2124392"/>
                </a:lnTo>
                <a:lnTo>
                  <a:pt x="165285" y="2085103"/>
                </a:lnTo>
                <a:lnTo>
                  <a:pt x="144796" y="2045071"/>
                </a:lnTo>
                <a:lnTo>
                  <a:pt x="125552" y="2004319"/>
                </a:lnTo>
                <a:lnTo>
                  <a:pt x="107578" y="1962873"/>
                </a:lnTo>
                <a:lnTo>
                  <a:pt x="90898" y="1920757"/>
                </a:lnTo>
                <a:lnTo>
                  <a:pt x="75538" y="1877997"/>
                </a:lnTo>
                <a:lnTo>
                  <a:pt x="61522" y="1834617"/>
                </a:lnTo>
                <a:lnTo>
                  <a:pt x="48876" y="1790642"/>
                </a:lnTo>
                <a:lnTo>
                  <a:pt x="37624" y="1746096"/>
                </a:lnTo>
                <a:lnTo>
                  <a:pt x="27792" y="1701006"/>
                </a:lnTo>
                <a:lnTo>
                  <a:pt x="19403" y="1655395"/>
                </a:lnTo>
                <a:lnTo>
                  <a:pt x="12485" y="1609288"/>
                </a:lnTo>
                <a:lnTo>
                  <a:pt x="7060" y="1562711"/>
                </a:lnTo>
                <a:lnTo>
                  <a:pt x="3154" y="1515688"/>
                </a:lnTo>
                <a:lnTo>
                  <a:pt x="792" y="1468244"/>
                </a:lnTo>
                <a:lnTo>
                  <a:pt x="0" y="1420404"/>
                </a:lnTo>
                <a:lnTo>
                  <a:pt x="792" y="1372564"/>
                </a:lnTo>
                <a:lnTo>
                  <a:pt x="3154" y="1325120"/>
                </a:lnTo>
                <a:lnTo>
                  <a:pt x="7060" y="1278098"/>
                </a:lnTo>
                <a:lnTo>
                  <a:pt x="12485" y="1231520"/>
                </a:lnTo>
                <a:lnTo>
                  <a:pt x="19403" y="1185414"/>
                </a:lnTo>
                <a:lnTo>
                  <a:pt x="27792" y="1139803"/>
                </a:lnTo>
                <a:lnTo>
                  <a:pt x="37624" y="1094713"/>
                </a:lnTo>
                <a:lnTo>
                  <a:pt x="48876" y="1050167"/>
                </a:lnTo>
                <a:lnTo>
                  <a:pt x="61522" y="1006192"/>
                </a:lnTo>
                <a:lnTo>
                  <a:pt x="75538" y="962812"/>
                </a:lnTo>
                <a:lnTo>
                  <a:pt x="90898" y="920052"/>
                </a:lnTo>
                <a:lnTo>
                  <a:pt x="107578" y="877936"/>
                </a:lnTo>
                <a:lnTo>
                  <a:pt x="125552" y="836490"/>
                </a:lnTo>
                <a:lnTo>
                  <a:pt x="144796" y="795738"/>
                </a:lnTo>
                <a:lnTo>
                  <a:pt x="165285" y="755705"/>
                </a:lnTo>
                <a:lnTo>
                  <a:pt x="186994" y="716417"/>
                </a:lnTo>
                <a:lnTo>
                  <a:pt x="209898" y="677897"/>
                </a:lnTo>
                <a:lnTo>
                  <a:pt x="233972" y="640172"/>
                </a:lnTo>
                <a:lnTo>
                  <a:pt x="259191" y="603264"/>
                </a:lnTo>
                <a:lnTo>
                  <a:pt x="285530" y="567201"/>
                </a:lnTo>
                <a:lnTo>
                  <a:pt x="312964" y="532006"/>
                </a:lnTo>
                <a:lnTo>
                  <a:pt x="341469" y="497704"/>
                </a:lnTo>
                <a:lnTo>
                  <a:pt x="371019" y="464320"/>
                </a:lnTo>
                <a:lnTo>
                  <a:pt x="401589" y="431878"/>
                </a:lnTo>
                <a:lnTo>
                  <a:pt x="433155" y="400405"/>
                </a:lnTo>
                <a:lnTo>
                  <a:pt x="465691" y="369925"/>
                </a:lnTo>
                <a:lnTo>
                  <a:pt x="499173" y="340461"/>
                </a:lnTo>
                <a:lnTo>
                  <a:pt x="533576" y="312040"/>
                </a:lnTo>
                <a:lnTo>
                  <a:pt x="568874" y="284687"/>
                </a:lnTo>
                <a:lnTo>
                  <a:pt x="605043" y="258425"/>
                </a:lnTo>
                <a:lnTo>
                  <a:pt x="642058" y="233281"/>
                </a:lnTo>
                <a:lnTo>
                  <a:pt x="679894" y="209278"/>
                </a:lnTo>
                <a:lnTo>
                  <a:pt x="718526" y="186441"/>
                </a:lnTo>
                <a:lnTo>
                  <a:pt x="757930" y="164796"/>
                </a:lnTo>
                <a:lnTo>
                  <a:pt x="798079" y="144368"/>
                </a:lnTo>
                <a:lnTo>
                  <a:pt x="838949" y="125180"/>
                </a:lnTo>
                <a:lnTo>
                  <a:pt x="880516" y="107259"/>
                </a:lnTo>
                <a:lnTo>
                  <a:pt x="922754" y="90628"/>
                </a:lnTo>
                <a:lnTo>
                  <a:pt x="965639" y="75314"/>
                </a:lnTo>
                <a:lnTo>
                  <a:pt x="1009145" y="61340"/>
                </a:lnTo>
                <a:lnTo>
                  <a:pt x="1053247" y="48731"/>
                </a:lnTo>
                <a:lnTo>
                  <a:pt x="1097921" y="37512"/>
                </a:lnTo>
                <a:lnTo>
                  <a:pt x="1143142" y="27709"/>
                </a:lnTo>
                <a:lnTo>
                  <a:pt x="1188885" y="19346"/>
                </a:lnTo>
                <a:lnTo>
                  <a:pt x="1235124" y="12447"/>
                </a:lnTo>
                <a:lnTo>
                  <a:pt x="1281835" y="7039"/>
                </a:lnTo>
                <a:lnTo>
                  <a:pt x="1328993" y="3145"/>
                </a:lnTo>
                <a:lnTo>
                  <a:pt x="1376574" y="790"/>
                </a:lnTo>
                <a:lnTo>
                  <a:pt x="1424551" y="0"/>
                </a:lnTo>
                <a:lnTo>
                  <a:pt x="1472531" y="790"/>
                </a:lnTo>
                <a:lnTo>
                  <a:pt x="1520114" y="3145"/>
                </a:lnTo>
                <a:lnTo>
                  <a:pt x="1567275" y="7039"/>
                </a:lnTo>
                <a:lnTo>
                  <a:pt x="1613989" y="12447"/>
                </a:lnTo>
                <a:lnTo>
                  <a:pt x="1660230" y="19346"/>
                </a:lnTo>
                <a:lnTo>
                  <a:pt x="1705975" y="27709"/>
                </a:lnTo>
                <a:lnTo>
                  <a:pt x="1751198" y="37512"/>
                </a:lnTo>
                <a:lnTo>
                  <a:pt x="1795874" y="48731"/>
                </a:lnTo>
                <a:lnTo>
                  <a:pt x="1839978" y="61340"/>
                </a:lnTo>
                <a:lnTo>
                  <a:pt x="1883485" y="75314"/>
                </a:lnTo>
                <a:lnTo>
                  <a:pt x="1926371" y="90628"/>
                </a:lnTo>
                <a:lnTo>
                  <a:pt x="1968611" y="107259"/>
                </a:lnTo>
                <a:lnTo>
                  <a:pt x="2010179" y="125180"/>
                </a:lnTo>
                <a:lnTo>
                  <a:pt x="2051050" y="144368"/>
                </a:lnTo>
                <a:lnTo>
                  <a:pt x="2091200" y="164796"/>
                </a:lnTo>
                <a:lnTo>
                  <a:pt x="2130604" y="186441"/>
                </a:lnTo>
                <a:lnTo>
                  <a:pt x="2169237" y="209278"/>
                </a:lnTo>
                <a:lnTo>
                  <a:pt x="2207073" y="233281"/>
                </a:lnTo>
                <a:lnTo>
                  <a:pt x="2244089" y="258425"/>
                </a:lnTo>
                <a:lnTo>
                  <a:pt x="2280258" y="284687"/>
                </a:lnTo>
                <a:lnTo>
                  <a:pt x="2315557" y="312040"/>
                </a:lnTo>
                <a:lnTo>
                  <a:pt x="2349960" y="340461"/>
                </a:lnTo>
                <a:lnTo>
                  <a:pt x="2383442" y="369925"/>
                </a:lnTo>
                <a:lnTo>
                  <a:pt x="2415978" y="400405"/>
                </a:lnTo>
                <a:lnTo>
                  <a:pt x="2447544" y="431878"/>
                </a:lnTo>
                <a:lnTo>
                  <a:pt x="2478114" y="464320"/>
                </a:lnTo>
                <a:lnTo>
                  <a:pt x="2507664" y="497704"/>
                </a:lnTo>
                <a:lnTo>
                  <a:pt x="2536169" y="532006"/>
                </a:lnTo>
                <a:lnTo>
                  <a:pt x="2563603" y="567201"/>
                </a:lnTo>
                <a:lnTo>
                  <a:pt x="2589941" y="603264"/>
                </a:lnTo>
                <a:lnTo>
                  <a:pt x="2615160" y="640172"/>
                </a:lnTo>
                <a:lnTo>
                  <a:pt x="2639234" y="677897"/>
                </a:lnTo>
                <a:lnTo>
                  <a:pt x="2662137" y="716417"/>
                </a:lnTo>
                <a:lnTo>
                  <a:pt x="2683846" y="755705"/>
                </a:lnTo>
                <a:lnTo>
                  <a:pt x="2704334" y="795738"/>
                </a:lnTo>
                <a:lnTo>
                  <a:pt x="2723578" y="836490"/>
                </a:lnTo>
                <a:lnTo>
                  <a:pt x="2741552" y="877936"/>
                </a:lnTo>
                <a:lnTo>
                  <a:pt x="2758232" y="920052"/>
                </a:lnTo>
                <a:lnTo>
                  <a:pt x="2773592" y="962812"/>
                </a:lnTo>
                <a:lnTo>
                  <a:pt x="2787607" y="1006192"/>
                </a:lnTo>
                <a:lnTo>
                  <a:pt x="2800253" y="1050167"/>
                </a:lnTo>
                <a:lnTo>
                  <a:pt x="2811504" y="1094713"/>
                </a:lnTo>
                <a:lnTo>
                  <a:pt x="2821336" y="1139803"/>
                </a:lnTo>
                <a:lnTo>
                  <a:pt x="2829724" y="1185414"/>
                </a:lnTo>
                <a:lnTo>
                  <a:pt x="2836643" y="1231520"/>
                </a:lnTo>
                <a:lnTo>
                  <a:pt x="2842067" y="1278098"/>
                </a:lnTo>
                <a:lnTo>
                  <a:pt x="2845973" y="1325120"/>
                </a:lnTo>
                <a:lnTo>
                  <a:pt x="2848335" y="1372564"/>
                </a:lnTo>
                <a:lnTo>
                  <a:pt x="2849127" y="1420404"/>
                </a:lnTo>
                <a:close/>
              </a:path>
            </a:pathLst>
          </a:custGeom>
          <a:ln w="376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734181" y="9634069"/>
            <a:ext cx="1957705" cy="1953260"/>
          </a:xfrm>
          <a:custGeom>
            <a:avLst/>
            <a:gdLst/>
            <a:ahLst/>
            <a:cxnLst/>
            <a:rect l="l" t="t" r="r" b="b"/>
            <a:pathLst>
              <a:path w="1957705" h="1953259">
                <a:moveTo>
                  <a:pt x="978592" y="0"/>
                </a:moveTo>
                <a:lnTo>
                  <a:pt x="929751" y="1195"/>
                </a:lnTo>
                <a:lnTo>
                  <a:pt x="881530" y="4743"/>
                </a:lnTo>
                <a:lnTo>
                  <a:pt x="833985" y="10588"/>
                </a:lnTo>
                <a:lnTo>
                  <a:pt x="787172" y="18675"/>
                </a:lnTo>
                <a:lnTo>
                  <a:pt x="741147" y="28947"/>
                </a:lnTo>
                <a:lnTo>
                  <a:pt x="695966" y="41348"/>
                </a:lnTo>
                <a:lnTo>
                  <a:pt x="651685" y="55822"/>
                </a:lnTo>
                <a:lnTo>
                  <a:pt x="608360" y="72314"/>
                </a:lnTo>
                <a:lnTo>
                  <a:pt x="566048" y="90767"/>
                </a:lnTo>
                <a:lnTo>
                  <a:pt x="524803" y="111125"/>
                </a:lnTo>
                <a:lnTo>
                  <a:pt x="484683" y="133333"/>
                </a:lnTo>
                <a:lnTo>
                  <a:pt x="445744" y="157334"/>
                </a:lnTo>
                <a:lnTo>
                  <a:pt x="408041" y="183073"/>
                </a:lnTo>
                <a:lnTo>
                  <a:pt x="371630" y="210494"/>
                </a:lnTo>
                <a:lnTo>
                  <a:pt x="336569" y="239540"/>
                </a:lnTo>
                <a:lnTo>
                  <a:pt x="302912" y="270156"/>
                </a:lnTo>
                <a:lnTo>
                  <a:pt x="270715" y="302286"/>
                </a:lnTo>
                <a:lnTo>
                  <a:pt x="240036" y="335873"/>
                </a:lnTo>
                <a:lnTo>
                  <a:pt x="210930" y="370863"/>
                </a:lnTo>
                <a:lnTo>
                  <a:pt x="183452" y="407198"/>
                </a:lnTo>
                <a:lnTo>
                  <a:pt x="157660" y="444823"/>
                </a:lnTo>
                <a:lnTo>
                  <a:pt x="133609" y="483682"/>
                </a:lnTo>
                <a:lnTo>
                  <a:pt x="111355" y="523719"/>
                </a:lnTo>
                <a:lnTo>
                  <a:pt x="90954" y="564878"/>
                </a:lnTo>
                <a:lnTo>
                  <a:pt x="72463" y="607103"/>
                </a:lnTo>
                <a:lnTo>
                  <a:pt x="55937" y="650338"/>
                </a:lnTo>
                <a:lnTo>
                  <a:pt x="41433" y="694528"/>
                </a:lnTo>
                <a:lnTo>
                  <a:pt x="29007" y="739615"/>
                </a:lnTo>
                <a:lnTo>
                  <a:pt x="18714" y="785545"/>
                </a:lnTo>
                <a:lnTo>
                  <a:pt x="10610" y="832262"/>
                </a:lnTo>
                <a:lnTo>
                  <a:pt x="4753" y="879708"/>
                </a:lnTo>
                <a:lnTo>
                  <a:pt x="1197" y="927829"/>
                </a:lnTo>
                <a:lnTo>
                  <a:pt x="0" y="976569"/>
                </a:lnTo>
                <a:lnTo>
                  <a:pt x="1197" y="1025308"/>
                </a:lnTo>
                <a:lnTo>
                  <a:pt x="4753" y="1073429"/>
                </a:lnTo>
                <a:lnTo>
                  <a:pt x="10610" y="1120876"/>
                </a:lnTo>
                <a:lnTo>
                  <a:pt x="18714" y="1167592"/>
                </a:lnTo>
                <a:lnTo>
                  <a:pt x="29007" y="1213522"/>
                </a:lnTo>
                <a:lnTo>
                  <a:pt x="41433" y="1258610"/>
                </a:lnTo>
                <a:lnTo>
                  <a:pt x="55937" y="1302799"/>
                </a:lnTo>
                <a:lnTo>
                  <a:pt x="72463" y="1346034"/>
                </a:lnTo>
                <a:lnTo>
                  <a:pt x="90954" y="1388260"/>
                </a:lnTo>
                <a:lnTo>
                  <a:pt x="111355" y="1429419"/>
                </a:lnTo>
                <a:lnTo>
                  <a:pt x="133609" y="1469456"/>
                </a:lnTo>
                <a:lnTo>
                  <a:pt x="157660" y="1508315"/>
                </a:lnTo>
                <a:lnTo>
                  <a:pt x="183452" y="1545940"/>
                </a:lnTo>
                <a:lnTo>
                  <a:pt x="210930" y="1582275"/>
                </a:lnTo>
                <a:lnTo>
                  <a:pt x="240036" y="1617264"/>
                </a:lnTo>
                <a:lnTo>
                  <a:pt x="270715" y="1650852"/>
                </a:lnTo>
                <a:lnTo>
                  <a:pt x="302912" y="1682981"/>
                </a:lnTo>
                <a:lnTo>
                  <a:pt x="336569" y="1713597"/>
                </a:lnTo>
                <a:lnTo>
                  <a:pt x="371630" y="1742643"/>
                </a:lnTo>
                <a:lnTo>
                  <a:pt x="408041" y="1770064"/>
                </a:lnTo>
                <a:lnTo>
                  <a:pt x="445744" y="1795803"/>
                </a:lnTo>
                <a:lnTo>
                  <a:pt x="484683" y="1819804"/>
                </a:lnTo>
                <a:lnTo>
                  <a:pt x="524803" y="1842012"/>
                </a:lnTo>
                <a:lnTo>
                  <a:pt x="566048" y="1862371"/>
                </a:lnTo>
                <a:lnTo>
                  <a:pt x="608360" y="1880824"/>
                </a:lnTo>
                <a:lnTo>
                  <a:pt x="651685" y="1897316"/>
                </a:lnTo>
                <a:lnTo>
                  <a:pt x="695966" y="1911790"/>
                </a:lnTo>
                <a:lnTo>
                  <a:pt x="741147" y="1924191"/>
                </a:lnTo>
                <a:lnTo>
                  <a:pt x="787172" y="1934463"/>
                </a:lnTo>
                <a:lnTo>
                  <a:pt x="833985" y="1942549"/>
                </a:lnTo>
                <a:lnTo>
                  <a:pt x="881530" y="1948394"/>
                </a:lnTo>
                <a:lnTo>
                  <a:pt x="929751" y="1951943"/>
                </a:lnTo>
                <a:lnTo>
                  <a:pt x="978592" y="1953138"/>
                </a:lnTo>
                <a:lnTo>
                  <a:pt x="1027432" y="1951943"/>
                </a:lnTo>
                <a:lnTo>
                  <a:pt x="1075653" y="1948394"/>
                </a:lnTo>
                <a:lnTo>
                  <a:pt x="1123198" y="1942549"/>
                </a:lnTo>
                <a:lnTo>
                  <a:pt x="1170011" y="1934463"/>
                </a:lnTo>
                <a:lnTo>
                  <a:pt x="1216035" y="1924191"/>
                </a:lnTo>
                <a:lnTo>
                  <a:pt x="1261216" y="1911790"/>
                </a:lnTo>
                <a:lnTo>
                  <a:pt x="1305497" y="1897316"/>
                </a:lnTo>
                <a:lnTo>
                  <a:pt x="1348821" y="1880824"/>
                </a:lnTo>
                <a:lnTo>
                  <a:pt x="1391134" y="1862371"/>
                </a:lnTo>
                <a:lnTo>
                  <a:pt x="1432377" y="1842012"/>
                </a:lnTo>
                <a:lnTo>
                  <a:pt x="1472497" y="1819804"/>
                </a:lnTo>
                <a:lnTo>
                  <a:pt x="1511436" y="1795803"/>
                </a:lnTo>
                <a:lnTo>
                  <a:pt x="1549138" y="1770064"/>
                </a:lnTo>
                <a:lnTo>
                  <a:pt x="1585548" y="1742643"/>
                </a:lnTo>
                <a:lnTo>
                  <a:pt x="1620609" y="1713597"/>
                </a:lnTo>
                <a:lnTo>
                  <a:pt x="1654266" y="1682981"/>
                </a:lnTo>
                <a:lnTo>
                  <a:pt x="1686461" y="1650852"/>
                </a:lnTo>
                <a:lnTo>
                  <a:pt x="1717140" y="1617264"/>
                </a:lnTo>
                <a:lnTo>
                  <a:pt x="1746246" y="1582275"/>
                </a:lnTo>
                <a:lnTo>
                  <a:pt x="1773723" y="1545940"/>
                </a:lnTo>
                <a:lnTo>
                  <a:pt x="1799515" y="1508315"/>
                </a:lnTo>
                <a:lnTo>
                  <a:pt x="1823565" y="1469456"/>
                </a:lnTo>
                <a:lnTo>
                  <a:pt x="1845819" y="1429419"/>
                </a:lnTo>
                <a:lnTo>
                  <a:pt x="1866219" y="1388260"/>
                </a:lnTo>
                <a:lnTo>
                  <a:pt x="1884709" y="1346034"/>
                </a:lnTo>
                <a:lnTo>
                  <a:pt x="1901235" y="1302799"/>
                </a:lnTo>
                <a:lnTo>
                  <a:pt x="1915739" y="1258610"/>
                </a:lnTo>
                <a:lnTo>
                  <a:pt x="1928165" y="1213522"/>
                </a:lnTo>
                <a:lnTo>
                  <a:pt x="1938458" y="1167592"/>
                </a:lnTo>
                <a:lnTo>
                  <a:pt x="1946561" y="1120876"/>
                </a:lnTo>
                <a:lnTo>
                  <a:pt x="1952418" y="1073429"/>
                </a:lnTo>
                <a:lnTo>
                  <a:pt x="1955974" y="1025308"/>
                </a:lnTo>
                <a:lnTo>
                  <a:pt x="1957171" y="976569"/>
                </a:lnTo>
                <a:lnTo>
                  <a:pt x="1955974" y="927829"/>
                </a:lnTo>
                <a:lnTo>
                  <a:pt x="1952418" y="879708"/>
                </a:lnTo>
                <a:lnTo>
                  <a:pt x="1946561" y="832262"/>
                </a:lnTo>
                <a:lnTo>
                  <a:pt x="1938458" y="785545"/>
                </a:lnTo>
                <a:lnTo>
                  <a:pt x="1928165" y="739615"/>
                </a:lnTo>
                <a:lnTo>
                  <a:pt x="1915739" y="694528"/>
                </a:lnTo>
                <a:lnTo>
                  <a:pt x="1901235" y="650338"/>
                </a:lnTo>
                <a:lnTo>
                  <a:pt x="1884709" y="607103"/>
                </a:lnTo>
                <a:lnTo>
                  <a:pt x="1866219" y="564878"/>
                </a:lnTo>
                <a:lnTo>
                  <a:pt x="1845819" y="523719"/>
                </a:lnTo>
                <a:lnTo>
                  <a:pt x="1823565" y="483682"/>
                </a:lnTo>
                <a:lnTo>
                  <a:pt x="1799515" y="444823"/>
                </a:lnTo>
                <a:lnTo>
                  <a:pt x="1773723" y="407198"/>
                </a:lnTo>
                <a:lnTo>
                  <a:pt x="1746246" y="370863"/>
                </a:lnTo>
                <a:lnTo>
                  <a:pt x="1717140" y="335873"/>
                </a:lnTo>
                <a:lnTo>
                  <a:pt x="1686461" y="302286"/>
                </a:lnTo>
                <a:lnTo>
                  <a:pt x="1654266" y="270156"/>
                </a:lnTo>
                <a:lnTo>
                  <a:pt x="1620609" y="239540"/>
                </a:lnTo>
                <a:lnTo>
                  <a:pt x="1585548" y="210494"/>
                </a:lnTo>
                <a:lnTo>
                  <a:pt x="1549138" y="183073"/>
                </a:lnTo>
                <a:lnTo>
                  <a:pt x="1511436" y="157334"/>
                </a:lnTo>
                <a:lnTo>
                  <a:pt x="1472497" y="133333"/>
                </a:lnTo>
                <a:lnTo>
                  <a:pt x="1432377" y="111125"/>
                </a:lnTo>
                <a:lnTo>
                  <a:pt x="1391134" y="90767"/>
                </a:lnTo>
                <a:lnTo>
                  <a:pt x="1348821" y="72314"/>
                </a:lnTo>
                <a:lnTo>
                  <a:pt x="1305497" y="55822"/>
                </a:lnTo>
                <a:lnTo>
                  <a:pt x="1261216" y="41348"/>
                </a:lnTo>
                <a:lnTo>
                  <a:pt x="1216035" y="28947"/>
                </a:lnTo>
                <a:lnTo>
                  <a:pt x="1170011" y="18675"/>
                </a:lnTo>
                <a:lnTo>
                  <a:pt x="1123198" y="10588"/>
                </a:lnTo>
                <a:lnTo>
                  <a:pt x="1075653" y="4743"/>
                </a:lnTo>
                <a:lnTo>
                  <a:pt x="1027432" y="1195"/>
                </a:lnTo>
                <a:lnTo>
                  <a:pt x="9785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474981"/>
            <a:ext cx="5327650" cy="817244"/>
          </a:xfrm>
          <a:custGeom>
            <a:avLst/>
            <a:gdLst/>
            <a:ahLst/>
            <a:cxnLst/>
            <a:rect l="l" t="t" r="r" b="b"/>
            <a:pathLst>
              <a:path w="5327650" h="817244">
                <a:moveTo>
                  <a:pt x="0" y="816741"/>
                </a:moveTo>
                <a:lnTo>
                  <a:pt x="5327586" y="816741"/>
                </a:lnTo>
                <a:lnTo>
                  <a:pt x="5327586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07672" y="683260"/>
            <a:ext cx="3567429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CEO OF THE FUTURE</a:t>
            </a:r>
            <a:endParaRPr sz="255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523085" y="9277772"/>
            <a:ext cx="3834765" cy="29110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61400"/>
              </a:lnSpc>
            </a:pP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BELIEVE THEIR</a:t>
            </a:r>
            <a:r>
              <a:rPr sz="2350" spc="-10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-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HOSPITAL 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WILL </a:t>
            </a:r>
            <a:r>
              <a:rPr sz="2350" spc="-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PARTNER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WITH  </a:t>
            </a:r>
            <a:r>
              <a:rPr sz="235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OTHER ORGANIZATIONS  </a:t>
            </a:r>
            <a:r>
              <a:rPr sz="2350" spc="-2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TO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PROVIDE </a:t>
            </a:r>
            <a:r>
              <a:rPr sz="2350" spc="-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CERTAIN  </a:t>
            </a:r>
            <a:r>
              <a:rPr sz="2350" spc="-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HEALTHCARE</a:t>
            </a:r>
            <a:r>
              <a:rPr sz="2350" spc="-4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SERVICES.</a:t>
            </a:r>
            <a:endParaRPr sz="2350" dirty="0">
              <a:latin typeface="Arial Regular" charset="0"/>
              <a:cs typeface="Arial Regular" charset="0"/>
            </a:endParaRPr>
          </a:p>
        </p:txBody>
      </p:sp>
      <p:sp>
        <p:nvSpPr>
          <p:cNvPr id="24" name="object 12"/>
          <p:cNvSpPr/>
          <p:nvPr/>
        </p:nvSpPr>
        <p:spPr>
          <a:xfrm>
            <a:off x="11271250" y="8364855"/>
            <a:ext cx="8832850" cy="547370"/>
          </a:xfrm>
          <a:custGeom>
            <a:avLst/>
            <a:gdLst/>
            <a:ahLst/>
            <a:cxnLst/>
            <a:rect l="l" t="t" r="r" b="b"/>
            <a:pathLst>
              <a:path w="8334375" h="547370">
                <a:moveTo>
                  <a:pt x="0" y="547321"/>
                </a:moveTo>
                <a:lnTo>
                  <a:pt x="8334343" y="547321"/>
                </a:lnTo>
                <a:lnTo>
                  <a:pt x="8334343" y="0"/>
                </a:lnTo>
                <a:lnTo>
                  <a:pt x="0" y="0"/>
                </a:lnTo>
                <a:lnTo>
                  <a:pt x="0" y="547321"/>
                </a:lnTo>
                <a:close/>
              </a:path>
            </a:pathLst>
          </a:custGeom>
          <a:solidFill>
            <a:srgbClr val="878787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455181" y="8515560"/>
            <a:ext cx="7227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300" baseline="30000" dirty="0" smtClean="0">
                <a:solidFill>
                  <a:schemeClr val="bg1"/>
                </a:solidFill>
                <a:latin typeface="Arial Narrow Bold" charset="0"/>
                <a:ea typeface="Arial Narrow Bold" charset="0"/>
                <a:cs typeface="Arial Narrow Bold" charset="0"/>
              </a:rPr>
              <a:t>WHAT HEALTHCARE LEADERS PREDICT BY 2022</a:t>
            </a:r>
          </a:p>
        </p:txBody>
      </p:sp>
      <p:sp>
        <p:nvSpPr>
          <p:cNvPr id="26" name="object 4"/>
          <p:cNvSpPr/>
          <p:nvPr/>
        </p:nvSpPr>
        <p:spPr>
          <a:xfrm>
            <a:off x="11720658" y="9634069"/>
            <a:ext cx="1971227" cy="1953260"/>
          </a:xfrm>
          <a:custGeom>
            <a:avLst/>
            <a:gdLst/>
            <a:ahLst/>
            <a:cxnLst/>
            <a:rect l="l" t="t" r="r" b="b"/>
            <a:pathLst>
              <a:path w="2023109" h="1983104">
                <a:moveTo>
                  <a:pt x="1011550" y="0"/>
                </a:moveTo>
                <a:lnTo>
                  <a:pt x="962540" y="1143"/>
                </a:lnTo>
                <a:lnTo>
                  <a:pt x="914132" y="4538"/>
                </a:lnTo>
                <a:lnTo>
                  <a:pt x="866379" y="10133"/>
                </a:lnTo>
                <a:lnTo>
                  <a:pt x="819334" y="17877"/>
                </a:lnTo>
                <a:lnTo>
                  <a:pt x="773050" y="27716"/>
                </a:lnTo>
                <a:lnTo>
                  <a:pt x="727580" y="39600"/>
                </a:lnTo>
                <a:lnTo>
                  <a:pt x="682976" y="53476"/>
                </a:lnTo>
                <a:lnTo>
                  <a:pt x="639293" y="69293"/>
                </a:lnTo>
                <a:lnTo>
                  <a:pt x="596582" y="86997"/>
                </a:lnTo>
                <a:lnTo>
                  <a:pt x="554897" y="106539"/>
                </a:lnTo>
                <a:lnTo>
                  <a:pt x="514291" y="127864"/>
                </a:lnTo>
                <a:lnTo>
                  <a:pt x="474817" y="150923"/>
                </a:lnTo>
                <a:lnTo>
                  <a:pt x="436528" y="175662"/>
                </a:lnTo>
                <a:lnTo>
                  <a:pt x="399476" y="202030"/>
                </a:lnTo>
                <a:lnTo>
                  <a:pt x="363716" y="229974"/>
                </a:lnTo>
                <a:lnTo>
                  <a:pt x="329299" y="259444"/>
                </a:lnTo>
                <a:lnTo>
                  <a:pt x="296279" y="290386"/>
                </a:lnTo>
                <a:lnTo>
                  <a:pt x="264709" y="322749"/>
                </a:lnTo>
                <a:lnTo>
                  <a:pt x="234641" y="356482"/>
                </a:lnTo>
                <a:lnTo>
                  <a:pt x="206130" y="391531"/>
                </a:lnTo>
                <a:lnTo>
                  <a:pt x="179227" y="427846"/>
                </a:lnTo>
                <a:lnTo>
                  <a:pt x="153986" y="465373"/>
                </a:lnTo>
                <a:lnTo>
                  <a:pt x="130459" y="504062"/>
                </a:lnTo>
                <a:lnTo>
                  <a:pt x="108701" y="543861"/>
                </a:lnTo>
                <a:lnTo>
                  <a:pt x="88763" y="584717"/>
                </a:lnTo>
                <a:lnTo>
                  <a:pt x="70699" y="626578"/>
                </a:lnTo>
                <a:lnTo>
                  <a:pt x="54561" y="669393"/>
                </a:lnTo>
                <a:lnTo>
                  <a:pt x="40404" y="713109"/>
                </a:lnTo>
                <a:lnTo>
                  <a:pt x="28279" y="757676"/>
                </a:lnTo>
                <a:lnTo>
                  <a:pt x="18240" y="803039"/>
                </a:lnTo>
                <a:lnTo>
                  <a:pt x="10339" y="849149"/>
                </a:lnTo>
                <a:lnTo>
                  <a:pt x="4630" y="895952"/>
                </a:lnTo>
                <a:lnTo>
                  <a:pt x="1166" y="943398"/>
                </a:lnTo>
                <a:lnTo>
                  <a:pt x="0" y="991433"/>
                </a:lnTo>
                <a:lnTo>
                  <a:pt x="1166" y="1039469"/>
                </a:lnTo>
                <a:lnTo>
                  <a:pt x="4630" y="1086914"/>
                </a:lnTo>
                <a:lnTo>
                  <a:pt x="10339" y="1133717"/>
                </a:lnTo>
                <a:lnTo>
                  <a:pt x="18240" y="1179827"/>
                </a:lnTo>
                <a:lnTo>
                  <a:pt x="28279" y="1225191"/>
                </a:lnTo>
                <a:lnTo>
                  <a:pt x="40404" y="1269757"/>
                </a:lnTo>
                <a:lnTo>
                  <a:pt x="54561" y="1313473"/>
                </a:lnTo>
                <a:lnTo>
                  <a:pt x="70699" y="1356288"/>
                </a:lnTo>
                <a:lnTo>
                  <a:pt x="88763" y="1398150"/>
                </a:lnTo>
                <a:lnTo>
                  <a:pt x="108701" y="1439005"/>
                </a:lnTo>
                <a:lnTo>
                  <a:pt x="130459" y="1478804"/>
                </a:lnTo>
                <a:lnTo>
                  <a:pt x="153986" y="1517493"/>
                </a:lnTo>
                <a:lnTo>
                  <a:pt x="179227" y="1555021"/>
                </a:lnTo>
                <a:lnTo>
                  <a:pt x="206130" y="1591335"/>
                </a:lnTo>
                <a:lnTo>
                  <a:pt x="234641" y="1626385"/>
                </a:lnTo>
                <a:lnTo>
                  <a:pt x="264709" y="1660117"/>
                </a:lnTo>
                <a:lnTo>
                  <a:pt x="296279" y="1692480"/>
                </a:lnTo>
                <a:lnTo>
                  <a:pt x="329299" y="1723423"/>
                </a:lnTo>
                <a:lnTo>
                  <a:pt x="363716" y="1752892"/>
                </a:lnTo>
                <a:lnTo>
                  <a:pt x="399476" y="1780837"/>
                </a:lnTo>
                <a:lnTo>
                  <a:pt x="436528" y="1807205"/>
                </a:lnTo>
                <a:lnTo>
                  <a:pt x="474817" y="1831944"/>
                </a:lnTo>
                <a:lnTo>
                  <a:pt x="514291" y="1855002"/>
                </a:lnTo>
                <a:lnTo>
                  <a:pt x="554897" y="1876328"/>
                </a:lnTo>
                <a:lnTo>
                  <a:pt x="596582" y="1895869"/>
                </a:lnTo>
                <a:lnTo>
                  <a:pt x="639293" y="1913574"/>
                </a:lnTo>
                <a:lnTo>
                  <a:pt x="682976" y="1929390"/>
                </a:lnTo>
                <a:lnTo>
                  <a:pt x="727580" y="1943266"/>
                </a:lnTo>
                <a:lnTo>
                  <a:pt x="773050" y="1955150"/>
                </a:lnTo>
                <a:lnTo>
                  <a:pt x="819334" y="1964990"/>
                </a:lnTo>
                <a:lnTo>
                  <a:pt x="866379" y="1972733"/>
                </a:lnTo>
                <a:lnTo>
                  <a:pt x="914132" y="1978328"/>
                </a:lnTo>
                <a:lnTo>
                  <a:pt x="962540" y="1981724"/>
                </a:lnTo>
                <a:lnTo>
                  <a:pt x="1011550" y="1982867"/>
                </a:lnTo>
                <a:lnTo>
                  <a:pt x="1060561" y="1981724"/>
                </a:lnTo>
                <a:lnTo>
                  <a:pt x="1108970" y="1978328"/>
                </a:lnTo>
                <a:lnTo>
                  <a:pt x="1156723" y="1972733"/>
                </a:lnTo>
                <a:lnTo>
                  <a:pt x="1203769" y="1964990"/>
                </a:lnTo>
                <a:lnTo>
                  <a:pt x="1250054" y="1955150"/>
                </a:lnTo>
                <a:lnTo>
                  <a:pt x="1295525" y="1943266"/>
                </a:lnTo>
                <a:lnTo>
                  <a:pt x="1340128" y="1929390"/>
                </a:lnTo>
                <a:lnTo>
                  <a:pt x="1383812" y="1913574"/>
                </a:lnTo>
                <a:lnTo>
                  <a:pt x="1426523" y="1895869"/>
                </a:lnTo>
                <a:lnTo>
                  <a:pt x="1468208" y="1876328"/>
                </a:lnTo>
                <a:lnTo>
                  <a:pt x="1508814" y="1855002"/>
                </a:lnTo>
                <a:lnTo>
                  <a:pt x="1548288" y="1831944"/>
                </a:lnTo>
                <a:lnTo>
                  <a:pt x="1586577" y="1807205"/>
                </a:lnTo>
                <a:lnTo>
                  <a:pt x="1623629" y="1780837"/>
                </a:lnTo>
                <a:lnTo>
                  <a:pt x="1659389" y="1752892"/>
                </a:lnTo>
                <a:lnTo>
                  <a:pt x="1693806" y="1723423"/>
                </a:lnTo>
                <a:lnTo>
                  <a:pt x="1726825" y="1692480"/>
                </a:lnTo>
                <a:lnTo>
                  <a:pt x="1758395" y="1660117"/>
                </a:lnTo>
                <a:lnTo>
                  <a:pt x="1788462" y="1626385"/>
                </a:lnTo>
                <a:lnTo>
                  <a:pt x="1816974" y="1591335"/>
                </a:lnTo>
                <a:lnTo>
                  <a:pt x="1843876" y="1555021"/>
                </a:lnTo>
                <a:lnTo>
                  <a:pt x="1869117" y="1517493"/>
                </a:lnTo>
                <a:lnTo>
                  <a:pt x="1892643" y="1478804"/>
                </a:lnTo>
                <a:lnTo>
                  <a:pt x="1914401" y="1439005"/>
                </a:lnTo>
                <a:lnTo>
                  <a:pt x="1934339" y="1398150"/>
                </a:lnTo>
                <a:lnTo>
                  <a:pt x="1952402" y="1356288"/>
                </a:lnTo>
                <a:lnTo>
                  <a:pt x="1968540" y="1313473"/>
                </a:lnTo>
                <a:lnTo>
                  <a:pt x="1982697" y="1269757"/>
                </a:lnTo>
                <a:lnTo>
                  <a:pt x="1994822" y="1225191"/>
                </a:lnTo>
                <a:lnTo>
                  <a:pt x="2004861" y="1179827"/>
                </a:lnTo>
                <a:lnTo>
                  <a:pt x="2012761" y="1133717"/>
                </a:lnTo>
                <a:lnTo>
                  <a:pt x="2018470" y="1086914"/>
                </a:lnTo>
                <a:lnTo>
                  <a:pt x="2021934" y="1039469"/>
                </a:lnTo>
                <a:lnTo>
                  <a:pt x="2023100" y="991433"/>
                </a:lnTo>
                <a:lnTo>
                  <a:pt x="2021934" y="943398"/>
                </a:lnTo>
                <a:lnTo>
                  <a:pt x="2018470" y="895952"/>
                </a:lnTo>
                <a:lnTo>
                  <a:pt x="2012761" y="849149"/>
                </a:lnTo>
                <a:lnTo>
                  <a:pt x="2004861" y="803039"/>
                </a:lnTo>
                <a:lnTo>
                  <a:pt x="1994822" y="757676"/>
                </a:lnTo>
                <a:lnTo>
                  <a:pt x="1982697" y="713109"/>
                </a:lnTo>
                <a:lnTo>
                  <a:pt x="1968540" y="669393"/>
                </a:lnTo>
                <a:lnTo>
                  <a:pt x="1952402" y="626578"/>
                </a:lnTo>
                <a:lnTo>
                  <a:pt x="1934339" y="584717"/>
                </a:lnTo>
                <a:lnTo>
                  <a:pt x="1914401" y="543861"/>
                </a:lnTo>
                <a:lnTo>
                  <a:pt x="1892643" y="504062"/>
                </a:lnTo>
                <a:lnTo>
                  <a:pt x="1869117" y="465373"/>
                </a:lnTo>
                <a:lnTo>
                  <a:pt x="1843876" y="427846"/>
                </a:lnTo>
                <a:lnTo>
                  <a:pt x="1816974" y="391531"/>
                </a:lnTo>
                <a:lnTo>
                  <a:pt x="1788462" y="356482"/>
                </a:lnTo>
                <a:lnTo>
                  <a:pt x="1758395" y="322749"/>
                </a:lnTo>
                <a:lnTo>
                  <a:pt x="1726825" y="290386"/>
                </a:lnTo>
                <a:lnTo>
                  <a:pt x="1693806" y="259444"/>
                </a:lnTo>
                <a:lnTo>
                  <a:pt x="1659389" y="229974"/>
                </a:lnTo>
                <a:lnTo>
                  <a:pt x="1623629" y="202030"/>
                </a:lnTo>
                <a:lnTo>
                  <a:pt x="1586577" y="175662"/>
                </a:lnTo>
                <a:lnTo>
                  <a:pt x="1548288" y="150923"/>
                </a:lnTo>
                <a:lnTo>
                  <a:pt x="1508814" y="127864"/>
                </a:lnTo>
                <a:lnTo>
                  <a:pt x="1468208" y="106539"/>
                </a:lnTo>
                <a:lnTo>
                  <a:pt x="1426523" y="86997"/>
                </a:lnTo>
                <a:lnTo>
                  <a:pt x="1383812" y="69293"/>
                </a:lnTo>
                <a:lnTo>
                  <a:pt x="1340128" y="53476"/>
                </a:lnTo>
                <a:lnTo>
                  <a:pt x="1295525" y="39600"/>
                </a:lnTo>
                <a:lnTo>
                  <a:pt x="1250054" y="27716"/>
                </a:lnTo>
                <a:lnTo>
                  <a:pt x="1203769" y="17877"/>
                </a:lnTo>
                <a:lnTo>
                  <a:pt x="1156723" y="10133"/>
                </a:lnTo>
                <a:lnTo>
                  <a:pt x="1108970" y="4538"/>
                </a:lnTo>
                <a:lnTo>
                  <a:pt x="1060561" y="1143"/>
                </a:lnTo>
                <a:lnTo>
                  <a:pt x="1011550" y="0"/>
                </a:lnTo>
                <a:close/>
              </a:path>
            </a:pathLst>
          </a:custGeom>
          <a:solidFill>
            <a:srgbClr val="FFFFFF"/>
          </a:solidFill>
          <a:effectLst>
            <a:innerShdw blurRad="63500" dist="101600" dir="16200000">
              <a:prstClr val="black">
                <a:alpha val="50000"/>
              </a:prstClr>
            </a:inn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128504" y="9997896"/>
            <a:ext cx="1733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92</a:t>
            </a:r>
            <a:r>
              <a:rPr lang="en-US" sz="7200" b="1" spc="-3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%</a:t>
            </a:r>
            <a:endParaRPr lang="en-US" sz="7200" b="1" spc="-3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 Narrow Bold" charset="0"/>
              <a:ea typeface="Arial Narrow Bold" charset="0"/>
              <a:cs typeface="Arial Narrow Bold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283" y="0"/>
            <a:ext cx="20104100" cy="1507807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6330315" y="3812741"/>
            <a:ext cx="10056624" cy="613065"/>
          </a:xfrm>
          <a:custGeom>
            <a:avLst/>
            <a:gdLst/>
            <a:ahLst/>
            <a:cxnLst/>
            <a:rect l="l" t="t" r="r" b="b"/>
            <a:pathLst>
              <a:path w="9208135" h="561339">
                <a:moveTo>
                  <a:pt x="159827" y="13570"/>
                </a:moveTo>
                <a:lnTo>
                  <a:pt x="0" y="13570"/>
                </a:lnTo>
                <a:lnTo>
                  <a:pt x="0" y="547334"/>
                </a:lnTo>
                <a:lnTo>
                  <a:pt x="117608" y="547334"/>
                </a:lnTo>
                <a:lnTo>
                  <a:pt x="117608" y="167366"/>
                </a:lnTo>
                <a:lnTo>
                  <a:pt x="253918" y="167366"/>
                </a:lnTo>
                <a:lnTo>
                  <a:pt x="159827" y="13570"/>
                </a:lnTo>
                <a:close/>
              </a:path>
              <a:path w="9208135" h="561339">
                <a:moveTo>
                  <a:pt x="253918" y="167366"/>
                </a:moveTo>
                <a:lnTo>
                  <a:pt x="119116" y="167366"/>
                </a:lnTo>
                <a:lnTo>
                  <a:pt x="352073" y="547334"/>
                </a:lnTo>
                <a:lnTo>
                  <a:pt x="505869" y="547334"/>
                </a:lnTo>
                <a:lnTo>
                  <a:pt x="505869" y="384490"/>
                </a:lnTo>
                <a:lnTo>
                  <a:pt x="386752" y="384490"/>
                </a:lnTo>
                <a:lnTo>
                  <a:pt x="253918" y="167366"/>
                </a:lnTo>
                <a:close/>
              </a:path>
              <a:path w="9208135" h="561339">
                <a:moveTo>
                  <a:pt x="505869" y="13570"/>
                </a:moveTo>
                <a:lnTo>
                  <a:pt x="388260" y="13570"/>
                </a:lnTo>
                <a:lnTo>
                  <a:pt x="388260" y="384490"/>
                </a:lnTo>
                <a:lnTo>
                  <a:pt x="505869" y="384490"/>
                </a:lnTo>
                <a:lnTo>
                  <a:pt x="505869" y="13570"/>
                </a:lnTo>
                <a:close/>
              </a:path>
              <a:path w="9208135" h="561339">
                <a:moveTo>
                  <a:pt x="974031" y="13570"/>
                </a:moveTo>
                <a:lnTo>
                  <a:pt x="611403" y="13570"/>
                </a:lnTo>
                <a:lnTo>
                  <a:pt x="611403" y="547334"/>
                </a:lnTo>
                <a:lnTo>
                  <a:pt x="987601" y="547334"/>
                </a:lnTo>
                <a:lnTo>
                  <a:pt x="987601" y="438771"/>
                </a:lnTo>
                <a:lnTo>
                  <a:pt x="729012" y="438771"/>
                </a:lnTo>
                <a:lnTo>
                  <a:pt x="729012" y="330209"/>
                </a:lnTo>
                <a:lnTo>
                  <a:pt x="960460" y="330209"/>
                </a:lnTo>
                <a:lnTo>
                  <a:pt x="960460" y="221647"/>
                </a:lnTo>
                <a:lnTo>
                  <a:pt x="729012" y="221647"/>
                </a:lnTo>
                <a:lnTo>
                  <a:pt x="729012" y="122132"/>
                </a:lnTo>
                <a:lnTo>
                  <a:pt x="974031" y="122132"/>
                </a:lnTo>
                <a:lnTo>
                  <a:pt x="974031" y="13570"/>
                </a:lnTo>
                <a:close/>
              </a:path>
              <a:path w="9208135" h="561339">
                <a:moveTo>
                  <a:pt x="1146675" y="13570"/>
                </a:moveTo>
                <a:lnTo>
                  <a:pt x="1018511" y="13570"/>
                </a:lnTo>
                <a:lnTo>
                  <a:pt x="1176831" y="547334"/>
                </a:lnTo>
                <a:lnTo>
                  <a:pt x="1277854" y="547334"/>
                </a:lnTo>
                <a:lnTo>
                  <a:pt x="1338818" y="355842"/>
                </a:lnTo>
                <a:lnTo>
                  <a:pt x="1231866" y="355842"/>
                </a:lnTo>
                <a:lnTo>
                  <a:pt x="1146675" y="13570"/>
                </a:lnTo>
                <a:close/>
              </a:path>
              <a:path w="9208135" h="561339">
                <a:moveTo>
                  <a:pt x="1506112" y="177921"/>
                </a:moveTo>
                <a:lnTo>
                  <a:pt x="1396971" y="177921"/>
                </a:lnTo>
                <a:lnTo>
                  <a:pt x="1514580" y="547334"/>
                </a:lnTo>
                <a:lnTo>
                  <a:pt x="1619372" y="547334"/>
                </a:lnTo>
                <a:lnTo>
                  <a:pt x="1672714" y="364889"/>
                </a:lnTo>
                <a:lnTo>
                  <a:pt x="1565091" y="364889"/>
                </a:lnTo>
                <a:lnTo>
                  <a:pt x="1506112" y="177921"/>
                </a:lnTo>
                <a:close/>
              </a:path>
              <a:path w="9208135" h="561339">
                <a:moveTo>
                  <a:pt x="1775430" y="13570"/>
                </a:moveTo>
                <a:lnTo>
                  <a:pt x="1656313" y="13570"/>
                </a:lnTo>
                <a:lnTo>
                  <a:pt x="1566599" y="364889"/>
                </a:lnTo>
                <a:lnTo>
                  <a:pt x="1672714" y="364889"/>
                </a:lnTo>
                <a:lnTo>
                  <a:pt x="1775430" y="13570"/>
                </a:lnTo>
                <a:close/>
              </a:path>
              <a:path w="9208135" h="561339">
                <a:moveTo>
                  <a:pt x="1454267" y="13570"/>
                </a:moveTo>
                <a:lnTo>
                  <a:pt x="1344951" y="13570"/>
                </a:lnTo>
                <a:lnTo>
                  <a:pt x="1233373" y="355842"/>
                </a:lnTo>
                <a:lnTo>
                  <a:pt x="1338818" y="355842"/>
                </a:lnTo>
                <a:lnTo>
                  <a:pt x="1395463" y="177921"/>
                </a:lnTo>
                <a:lnTo>
                  <a:pt x="1506112" y="177921"/>
                </a:lnTo>
                <a:lnTo>
                  <a:pt x="1454267" y="13570"/>
                </a:lnTo>
                <a:close/>
              </a:path>
              <a:path w="9208135" h="561339">
                <a:moveTo>
                  <a:pt x="3783817" y="401830"/>
                </a:moveTo>
                <a:lnTo>
                  <a:pt x="3700147" y="493806"/>
                </a:lnTo>
                <a:lnTo>
                  <a:pt x="3719741" y="510303"/>
                </a:lnTo>
                <a:lnTo>
                  <a:pt x="3740092" y="524344"/>
                </a:lnTo>
                <a:lnTo>
                  <a:pt x="3783063" y="545072"/>
                </a:lnTo>
                <a:lnTo>
                  <a:pt x="3829435" y="556946"/>
                </a:lnTo>
                <a:lnTo>
                  <a:pt x="3879576" y="560904"/>
                </a:lnTo>
                <a:lnTo>
                  <a:pt x="3900042" y="560244"/>
                </a:lnTo>
                <a:lnTo>
                  <a:pt x="3939433" y="554967"/>
                </a:lnTo>
                <a:lnTo>
                  <a:pt x="3976452" y="544367"/>
                </a:lnTo>
                <a:lnTo>
                  <a:pt x="4023948" y="517931"/>
                </a:lnTo>
                <a:lnTo>
                  <a:pt x="4059772" y="478781"/>
                </a:lnTo>
                <a:lnTo>
                  <a:pt x="4073222" y="452342"/>
                </a:lnTo>
                <a:lnTo>
                  <a:pt x="3886348" y="452342"/>
                </a:lnTo>
                <a:lnTo>
                  <a:pt x="3871770" y="451517"/>
                </a:lnTo>
                <a:lnTo>
                  <a:pt x="3829428" y="439148"/>
                </a:lnTo>
                <a:lnTo>
                  <a:pt x="3793458" y="413216"/>
                </a:lnTo>
                <a:lnTo>
                  <a:pt x="3783817" y="401830"/>
                </a:lnTo>
                <a:close/>
              </a:path>
              <a:path w="9208135" h="561339">
                <a:moveTo>
                  <a:pt x="2108643" y="13570"/>
                </a:moveTo>
                <a:lnTo>
                  <a:pt x="1980480" y="13570"/>
                </a:lnTo>
                <a:lnTo>
                  <a:pt x="2138799" y="547334"/>
                </a:lnTo>
                <a:lnTo>
                  <a:pt x="2239822" y="547334"/>
                </a:lnTo>
                <a:lnTo>
                  <a:pt x="2300787" y="355842"/>
                </a:lnTo>
                <a:lnTo>
                  <a:pt x="2193834" y="355842"/>
                </a:lnTo>
                <a:lnTo>
                  <a:pt x="2108643" y="13570"/>
                </a:lnTo>
                <a:close/>
              </a:path>
              <a:path w="9208135" h="561339">
                <a:moveTo>
                  <a:pt x="2468081" y="177921"/>
                </a:moveTo>
                <a:lnTo>
                  <a:pt x="2358939" y="177921"/>
                </a:lnTo>
                <a:lnTo>
                  <a:pt x="2476548" y="547334"/>
                </a:lnTo>
                <a:lnTo>
                  <a:pt x="2581341" y="547334"/>
                </a:lnTo>
                <a:lnTo>
                  <a:pt x="2634683" y="364889"/>
                </a:lnTo>
                <a:lnTo>
                  <a:pt x="2527060" y="364889"/>
                </a:lnTo>
                <a:lnTo>
                  <a:pt x="2468081" y="177921"/>
                </a:lnTo>
                <a:close/>
              </a:path>
              <a:path w="9208135" h="561339">
                <a:moveTo>
                  <a:pt x="3036699" y="13570"/>
                </a:moveTo>
                <a:lnTo>
                  <a:pt x="2939445" y="13570"/>
                </a:lnTo>
                <a:lnTo>
                  <a:pt x="2708751" y="547334"/>
                </a:lnTo>
                <a:lnTo>
                  <a:pt x="2838422" y="547334"/>
                </a:lnTo>
                <a:lnTo>
                  <a:pt x="2882902" y="434248"/>
                </a:lnTo>
                <a:lnTo>
                  <a:pt x="3219706" y="434248"/>
                </a:lnTo>
                <a:lnTo>
                  <a:pt x="3176414" y="334733"/>
                </a:lnTo>
                <a:lnTo>
                  <a:pt x="2919844" y="334733"/>
                </a:lnTo>
                <a:lnTo>
                  <a:pt x="2984679" y="168874"/>
                </a:lnTo>
                <a:lnTo>
                  <a:pt x="3104260" y="168874"/>
                </a:lnTo>
                <a:lnTo>
                  <a:pt x="3036699" y="13570"/>
                </a:lnTo>
                <a:close/>
              </a:path>
              <a:path w="9208135" h="561339">
                <a:moveTo>
                  <a:pt x="3219706" y="434248"/>
                </a:moveTo>
                <a:lnTo>
                  <a:pt x="3090226" y="434248"/>
                </a:lnTo>
                <a:lnTo>
                  <a:pt x="3136214" y="547334"/>
                </a:lnTo>
                <a:lnTo>
                  <a:pt x="3268901" y="547334"/>
                </a:lnTo>
                <a:lnTo>
                  <a:pt x="3219706" y="434248"/>
                </a:lnTo>
                <a:close/>
              </a:path>
              <a:path w="9208135" h="561339">
                <a:moveTo>
                  <a:pt x="3336011" y="13570"/>
                </a:moveTo>
                <a:lnTo>
                  <a:pt x="3189754" y="13570"/>
                </a:lnTo>
                <a:lnTo>
                  <a:pt x="3390292" y="319655"/>
                </a:lnTo>
                <a:lnTo>
                  <a:pt x="3390292" y="547334"/>
                </a:lnTo>
                <a:lnTo>
                  <a:pt x="3507901" y="547334"/>
                </a:lnTo>
                <a:lnTo>
                  <a:pt x="3507901" y="319655"/>
                </a:lnTo>
                <a:lnTo>
                  <a:pt x="3577546" y="213354"/>
                </a:lnTo>
                <a:lnTo>
                  <a:pt x="3449097" y="213354"/>
                </a:lnTo>
                <a:lnTo>
                  <a:pt x="3336011" y="13570"/>
                </a:lnTo>
                <a:close/>
              </a:path>
              <a:path w="9208135" h="561339">
                <a:moveTo>
                  <a:pt x="3921028" y="0"/>
                </a:moveTo>
                <a:lnTo>
                  <a:pt x="3882392" y="2737"/>
                </a:lnTo>
                <a:lnTo>
                  <a:pt x="3844896" y="10931"/>
                </a:lnTo>
                <a:lnTo>
                  <a:pt x="3794349" y="33478"/>
                </a:lnTo>
                <a:lnTo>
                  <a:pt x="3754231" y="68237"/>
                </a:lnTo>
                <a:lnTo>
                  <a:pt x="3727017" y="114876"/>
                </a:lnTo>
                <a:lnTo>
                  <a:pt x="3718545" y="152571"/>
                </a:lnTo>
                <a:lnTo>
                  <a:pt x="3717486" y="173397"/>
                </a:lnTo>
                <a:lnTo>
                  <a:pt x="3718639" y="194559"/>
                </a:lnTo>
                <a:lnTo>
                  <a:pt x="3735944" y="245018"/>
                </a:lnTo>
                <a:lnTo>
                  <a:pt x="3768951" y="279797"/>
                </a:lnTo>
                <a:lnTo>
                  <a:pt x="3811335" y="303639"/>
                </a:lnTo>
                <a:lnTo>
                  <a:pt x="3858548" y="320033"/>
                </a:lnTo>
                <a:lnTo>
                  <a:pt x="3873910" y="324937"/>
                </a:lnTo>
                <a:lnTo>
                  <a:pt x="3916298" y="339892"/>
                </a:lnTo>
                <a:lnTo>
                  <a:pt x="3957382" y="366096"/>
                </a:lnTo>
                <a:lnTo>
                  <a:pt x="3967782" y="396553"/>
                </a:lnTo>
                <a:lnTo>
                  <a:pt x="3967333" y="403479"/>
                </a:lnTo>
                <a:lnTo>
                  <a:pt x="3941760" y="438771"/>
                </a:lnTo>
                <a:lnTo>
                  <a:pt x="3900768" y="451494"/>
                </a:lnTo>
                <a:lnTo>
                  <a:pt x="3886348" y="452342"/>
                </a:lnTo>
                <a:lnTo>
                  <a:pt x="4073222" y="452342"/>
                </a:lnTo>
                <a:lnTo>
                  <a:pt x="4076049" y="445606"/>
                </a:lnTo>
                <a:lnTo>
                  <a:pt x="4081232" y="426902"/>
                </a:lnTo>
                <a:lnTo>
                  <a:pt x="4084342" y="406783"/>
                </a:lnTo>
                <a:lnTo>
                  <a:pt x="4085373" y="385128"/>
                </a:lnTo>
                <a:lnTo>
                  <a:pt x="4084250" y="363051"/>
                </a:lnTo>
                <a:lnTo>
                  <a:pt x="4075206" y="325733"/>
                </a:lnTo>
                <a:lnTo>
                  <a:pt x="4046840" y="285545"/>
                </a:lnTo>
                <a:lnTo>
                  <a:pt x="4007658" y="258311"/>
                </a:lnTo>
                <a:lnTo>
                  <a:pt x="3962505" y="240495"/>
                </a:lnTo>
                <a:lnTo>
                  <a:pt x="3946925" y="235971"/>
                </a:lnTo>
                <a:lnTo>
                  <a:pt x="3931867" y="231448"/>
                </a:lnTo>
                <a:lnTo>
                  <a:pt x="3890143" y="217644"/>
                </a:lnTo>
                <a:lnTo>
                  <a:pt x="3849784" y="193425"/>
                </a:lnTo>
                <a:lnTo>
                  <a:pt x="3839606" y="163597"/>
                </a:lnTo>
                <a:lnTo>
                  <a:pt x="3840077" y="156342"/>
                </a:lnTo>
                <a:lnTo>
                  <a:pt x="3861003" y="124464"/>
                </a:lnTo>
                <a:lnTo>
                  <a:pt x="3899128" y="110263"/>
                </a:lnTo>
                <a:lnTo>
                  <a:pt x="3918779" y="108562"/>
                </a:lnTo>
                <a:lnTo>
                  <a:pt x="4036370" y="108562"/>
                </a:lnTo>
                <a:lnTo>
                  <a:pt x="4084625" y="55788"/>
                </a:lnTo>
                <a:lnTo>
                  <a:pt x="4048631" y="29977"/>
                </a:lnTo>
                <a:lnTo>
                  <a:pt x="4008481" y="12816"/>
                </a:lnTo>
                <a:lnTo>
                  <a:pt x="3965508" y="3204"/>
                </a:lnTo>
                <a:lnTo>
                  <a:pt x="3943456" y="801"/>
                </a:lnTo>
                <a:lnTo>
                  <a:pt x="3921028" y="0"/>
                </a:lnTo>
                <a:close/>
              </a:path>
              <a:path w="9208135" h="561339">
                <a:moveTo>
                  <a:pt x="2737399" y="13570"/>
                </a:moveTo>
                <a:lnTo>
                  <a:pt x="2618282" y="13570"/>
                </a:lnTo>
                <a:lnTo>
                  <a:pt x="2528568" y="364889"/>
                </a:lnTo>
                <a:lnTo>
                  <a:pt x="2634683" y="364889"/>
                </a:lnTo>
                <a:lnTo>
                  <a:pt x="2737399" y="13570"/>
                </a:lnTo>
                <a:close/>
              </a:path>
              <a:path w="9208135" h="561339">
                <a:moveTo>
                  <a:pt x="2416236" y="13570"/>
                </a:moveTo>
                <a:lnTo>
                  <a:pt x="2306920" y="13570"/>
                </a:lnTo>
                <a:lnTo>
                  <a:pt x="2195342" y="355842"/>
                </a:lnTo>
                <a:lnTo>
                  <a:pt x="2300787" y="355842"/>
                </a:lnTo>
                <a:lnTo>
                  <a:pt x="2357431" y="177921"/>
                </a:lnTo>
                <a:lnTo>
                  <a:pt x="2468081" y="177921"/>
                </a:lnTo>
                <a:lnTo>
                  <a:pt x="2416236" y="13570"/>
                </a:lnTo>
                <a:close/>
              </a:path>
              <a:path w="9208135" h="561339">
                <a:moveTo>
                  <a:pt x="3104260" y="168874"/>
                </a:moveTo>
                <a:lnTo>
                  <a:pt x="2984679" y="168874"/>
                </a:lnTo>
                <a:lnTo>
                  <a:pt x="3050269" y="334733"/>
                </a:lnTo>
                <a:lnTo>
                  <a:pt x="3176414" y="334733"/>
                </a:lnTo>
                <a:lnTo>
                  <a:pt x="3104260" y="168874"/>
                </a:lnTo>
                <a:close/>
              </a:path>
              <a:path w="9208135" h="561339">
                <a:moveTo>
                  <a:pt x="3708439" y="13570"/>
                </a:moveTo>
                <a:lnTo>
                  <a:pt x="3568967" y="13570"/>
                </a:lnTo>
                <a:lnTo>
                  <a:pt x="3449097" y="213354"/>
                </a:lnTo>
                <a:lnTo>
                  <a:pt x="3577546" y="213354"/>
                </a:lnTo>
                <a:lnTo>
                  <a:pt x="3708439" y="13570"/>
                </a:lnTo>
                <a:close/>
              </a:path>
              <a:path w="9208135" h="561339">
                <a:moveTo>
                  <a:pt x="4036370" y="108562"/>
                </a:moveTo>
                <a:lnTo>
                  <a:pt x="3918779" y="108562"/>
                </a:lnTo>
                <a:lnTo>
                  <a:pt x="3929868" y="109105"/>
                </a:lnTo>
                <a:lnTo>
                  <a:pt x="3941290" y="110734"/>
                </a:lnTo>
                <a:lnTo>
                  <a:pt x="3987090" y="128257"/>
                </a:lnTo>
                <a:lnTo>
                  <a:pt x="4003970" y="143995"/>
                </a:lnTo>
                <a:lnTo>
                  <a:pt x="4036370" y="108562"/>
                </a:lnTo>
                <a:close/>
              </a:path>
              <a:path w="9208135" h="561339">
                <a:moveTo>
                  <a:pt x="4601790" y="117608"/>
                </a:moveTo>
                <a:lnTo>
                  <a:pt x="4484181" y="117608"/>
                </a:lnTo>
                <a:lnTo>
                  <a:pt x="4484181" y="547334"/>
                </a:lnTo>
                <a:lnTo>
                  <a:pt x="4601790" y="547334"/>
                </a:lnTo>
                <a:lnTo>
                  <a:pt x="4601790" y="117608"/>
                </a:lnTo>
                <a:close/>
              </a:path>
              <a:path w="9208135" h="561339">
                <a:moveTo>
                  <a:pt x="4754079" y="13570"/>
                </a:moveTo>
                <a:lnTo>
                  <a:pt x="4331893" y="13570"/>
                </a:lnTo>
                <a:lnTo>
                  <a:pt x="4331893" y="117608"/>
                </a:lnTo>
                <a:lnTo>
                  <a:pt x="4754079" y="117608"/>
                </a:lnTo>
                <a:lnTo>
                  <a:pt x="4754079" y="13570"/>
                </a:lnTo>
                <a:close/>
              </a:path>
              <a:path w="9208135" h="561339">
                <a:moveTo>
                  <a:pt x="5065441" y="0"/>
                </a:moveTo>
                <a:lnTo>
                  <a:pt x="5005308" y="4900"/>
                </a:lnTo>
                <a:lnTo>
                  <a:pt x="4950094" y="19601"/>
                </a:lnTo>
                <a:lnTo>
                  <a:pt x="4900897" y="43448"/>
                </a:lnTo>
                <a:lnTo>
                  <a:pt x="4858871" y="75767"/>
                </a:lnTo>
                <a:lnTo>
                  <a:pt x="4824663" y="116200"/>
                </a:lnTo>
                <a:lnTo>
                  <a:pt x="4798936" y="164351"/>
                </a:lnTo>
                <a:lnTo>
                  <a:pt x="4782821" y="219390"/>
                </a:lnTo>
                <a:lnTo>
                  <a:pt x="4777450" y="280452"/>
                </a:lnTo>
                <a:lnTo>
                  <a:pt x="4778793" y="311739"/>
                </a:lnTo>
                <a:lnTo>
                  <a:pt x="4789536" y="369789"/>
                </a:lnTo>
                <a:lnTo>
                  <a:pt x="4810739" y="421597"/>
                </a:lnTo>
                <a:lnTo>
                  <a:pt x="4840707" y="465888"/>
                </a:lnTo>
                <a:lnTo>
                  <a:pt x="4878989" y="502364"/>
                </a:lnTo>
                <a:lnTo>
                  <a:pt x="4924597" y="530443"/>
                </a:lnTo>
                <a:lnTo>
                  <a:pt x="4977086" y="549878"/>
                </a:lnTo>
                <a:lnTo>
                  <a:pt x="5034760" y="559679"/>
                </a:lnTo>
                <a:lnTo>
                  <a:pt x="5065441" y="560904"/>
                </a:lnTo>
                <a:lnTo>
                  <a:pt x="5096108" y="559679"/>
                </a:lnTo>
                <a:lnTo>
                  <a:pt x="5153782" y="549878"/>
                </a:lnTo>
                <a:lnTo>
                  <a:pt x="5206274" y="530443"/>
                </a:lnTo>
                <a:lnTo>
                  <a:pt x="5251889" y="502364"/>
                </a:lnTo>
                <a:lnTo>
                  <a:pt x="5290175" y="465888"/>
                </a:lnTo>
                <a:lnTo>
                  <a:pt x="5300437" y="452342"/>
                </a:lnTo>
                <a:lnTo>
                  <a:pt x="5065441" y="452342"/>
                </a:lnTo>
                <a:lnTo>
                  <a:pt x="5047036" y="451542"/>
                </a:lnTo>
                <a:lnTo>
                  <a:pt x="4997213" y="439525"/>
                </a:lnTo>
                <a:lnTo>
                  <a:pt x="4956285" y="414581"/>
                </a:lnTo>
                <a:lnTo>
                  <a:pt x="4925488" y="378648"/>
                </a:lnTo>
                <a:lnTo>
                  <a:pt x="4906150" y="333397"/>
                </a:lnTo>
                <a:lnTo>
                  <a:pt x="4899582" y="280452"/>
                </a:lnTo>
                <a:lnTo>
                  <a:pt x="4900311" y="262316"/>
                </a:lnTo>
                <a:lnTo>
                  <a:pt x="4911268" y="211846"/>
                </a:lnTo>
                <a:lnTo>
                  <a:pt x="4934514" y="169233"/>
                </a:lnTo>
                <a:lnTo>
                  <a:pt x="4968842" y="136744"/>
                </a:lnTo>
                <a:lnTo>
                  <a:pt x="5012925" y="115771"/>
                </a:lnTo>
                <a:lnTo>
                  <a:pt x="5065441" y="108562"/>
                </a:lnTo>
                <a:lnTo>
                  <a:pt x="5300433" y="108562"/>
                </a:lnTo>
                <a:lnTo>
                  <a:pt x="5290175" y="95020"/>
                </a:lnTo>
                <a:lnTo>
                  <a:pt x="5251889" y="58547"/>
                </a:lnTo>
                <a:lnTo>
                  <a:pt x="5206274" y="30467"/>
                </a:lnTo>
                <a:lnTo>
                  <a:pt x="5153782" y="11025"/>
                </a:lnTo>
                <a:lnTo>
                  <a:pt x="5096108" y="1225"/>
                </a:lnTo>
                <a:lnTo>
                  <a:pt x="5065441" y="0"/>
                </a:lnTo>
                <a:close/>
              </a:path>
              <a:path w="9208135" h="561339">
                <a:moveTo>
                  <a:pt x="5300433" y="108562"/>
                </a:moveTo>
                <a:lnTo>
                  <a:pt x="5065441" y="108562"/>
                </a:lnTo>
                <a:lnTo>
                  <a:pt x="5083836" y="109363"/>
                </a:lnTo>
                <a:lnTo>
                  <a:pt x="5101341" y="111766"/>
                </a:lnTo>
                <a:lnTo>
                  <a:pt x="5148392" y="128428"/>
                </a:lnTo>
                <a:lnTo>
                  <a:pt x="5186066" y="157188"/>
                </a:lnTo>
                <a:lnTo>
                  <a:pt x="5213128" y="196558"/>
                </a:lnTo>
                <a:lnTo>
                  <a:pt x="5228374" y="244834"/>
                </a:lnTo>
                <a:lnTo>
                  <a:pt x="5231300" y="280452"/>
                </a:lnTo>
                <a:lnTo>
                  <a:pt x="5230568" y="298906"/>
                </a:lnTo>
                <a:lnTo>
                  <a:pt x="5219614" y="349434"/>
                </a:lnTo>
                <a:lnTo>
                  <a:pt x="5196354" y="391700"/>
                </a:lnTo>
                <a:lnTo>
                  <a:pt x="5162030" y="424169"/>
                </a:lnTo>
                <a:lnTo>
                  <a:pt x="5117953" y="445138"/>
                </a:lnTo>
                <a:lnTo>
                  <a:pt x="5065441" y="452342"/>
                </a:lnTo>
                <a:lnTo>
                  <a:pt x="5300437" y="452342"/>
                </a:lnTo>
                <a:lnTo>
                  <a:pt x="5331946" y="396553"/>
                </a:lnTo>
                <a:lnTo>
                  <a:pt x="5348061" y="341518"/>
                </a:lnTo>
                <a:lnTo>
                  <a:pt x="5353432" y="280452"/>
                </a:lnTo>
                <a:lnTo>
                  <a:pt x="5352089" y="249170"/>
                </a:lnTo>
                <a:lnTo>
                  <a:pt x="5341346" y="191116"/>
                </a:lnTo>
                <a:lnTo>
                  <a:pt x="5320143" y="139309"/>
                </a:lnTo>
                <a:lnTo>
                  <a:pt x="5306219" y="116200"/>
                </a:lnTo>
                <a:lnTo>
                  <a:pt x="5300433" y="108562"/>
                </a:lnTo>
                <a:close/>
              </a:path>
              <a:path w="9208135" h="561339">
                <a:moveTo>
                  <a:pt x="5763531" y="13570"/>
                </a:moveTo>
                <a:lnTo>
                  <a:pt x="5645922" y="13570"/>
                </a:lnTo>
                <a:lnTo>
                  <a:pt x="5645922" y="547334"/>
                </a:lnTo>
                <a:lnTo>
                  <a:pt x="5981409" y="547334"/>
                </a:lnTo>
                <a:lnTo>
                  <a:pt x="5981409" y="438771"/>
                </a:lnTo>
                <a:lnTo>
                  <a:pt x="5763531" y="438771"/>
                </a:lnTo>
                <a:lnTo>
                  <a:pt x="5763531" y="13570"/>
                </a:lnTo>
                <a:close/>
              </a:path>
              <a:path w="9208135" h="561339">
                <a:moveTo>
                  <a:pt x="6405844" y="13570"/>
                </a:moveTo>
                <a:lnTo>
                  <a:pt x="6043217" y="13570"/>
                </a:lnTo>
                <a:lnTo>
                  <a:pt x="6043217" y="547334"/>
                </a:lnTo>
                <a:lnTo>
                  <a:pt x="6419415" y="547334"/>
                </a:lnTo>
                <a:lnTo>
                  <a:pt x="6419415" y="438771"/>
                </a:lnTo>
                <a:lnTo>
                  <a:pt x="6160826" y="438771"/>
                </a:lnTo>
                <a:lnTo>
                  <a:pt x="6160826" y="330209"/>
                </a:lnTo>
                <a:lnTo>
                  <a:pt x="6392274" y="330209"/>
                </a:lnTo>
                <a:lnTo>
                  <a:pt x="6392274" y="221647"/>
                </a:lnTo>
                <a:lnTo>
                  <a:pt x="6160826" y="221647"/>
                </a:lnTo>
                <a:lnTo>
                  <a:pt x="6160826" y="122132"/>
                </a:lnTo>
                <a:lnTo>
                  <a:pt x="6405844" y="122132"/>
                </a:lnTo>
                <a:lnTo>
                  <a:pt x="6405844" y="13570"/>
                </a:lnTo>
                <a:close/>
              </a:path>
              <a:path w="9208135" h="561339">
                <a:moveTo>
                  <a:pt x="6779027" y="13570"/>
                </a:moveTo>
                <a:lnTo>
                  <a:pt x="6681773" y="13570"/>
                </a:lnTo>
                <a:lnTo>
                  <a:pt x="6451078" y="547334"/>
                </a:lnTo>
                <a:lnTo>
                  <a:pt x="6580750" y="547334"/>
                </a:lnTo>
                <a:lnTo>
                  <a:pt x="6625230" y="434248"/>
                </a:lnTo>
                <a:lnTo>
                  <a:pt x="6962034" y="434248"/>
                </a:lnTo>
                <a:lnTo>
                  <a:pt x="6918742" y="334733"/>
                </a:lnTo>
                <a:lnTo>
                  <a:pt x="6662172" y="334733"/>
                </a:lnTo>
                <a:lnTo>
                  <a:pt x="6727007" y="168874"/>
                </a:lnTo>
                <a:lnTo>
                  <a:pt x="6846588" y="168874"/>
                </a:lnTo>
                <a:lnTo>
                  <a:pt x="6779027" y="13570"/>
                </a:lnTo>
                <a:close/>
              </a:path>
              <a:path w="9208135" h="561339">
                <a:moveTo>
                  <a:pt x="6962034" y="434248"/>
                </a:moveTo>
                <a:lnTo>
                  <a:pt x="6832554" y="434248"/>
                </a:lnTo>
                <a:lnTo>
                  <a:pt x="6878542" y="547334"/>
                </a:lnTo>
                <a:lnTo>
                  <a:pt x="7011229" y="547334"/>
                </a:lnTo>
                <a:lnTo>
                  <a:pt x="6962034" y="434248"/>
                </a:lnTo>
                <a:close/>
              </a:path>
              <a:path w="9208135" h="561339">
                <a:moveTo>
                  <a:pt x="6846588" y="168874"/>
                </a:moveTo>
                <a:lnTo>
                  <a:pt x="6727007" y="168874"/>
                </a:lnTo>
                <a:lnTo>
                  <a:pt x="6792597" y="334733"/>
                </a:lnTo>
                <a:lnTo>
                  <a:pt x="6918742" y="334733"/>
                </a:lnTo>
                <a:lnTo>
                  <a:pt x="6846588" y="168874"/>
                </a:lnTo>
                <a:close/>
              </a:path>
              <a:path w="9208135" h="561339">
                <a:moveTo>
                  <a:pt x="7233631" y="13570"/>
                </a:moveTo>
                <a:lnTo>
                  <a:pt x="7057217" y="13570"/>
                </a:lnTo>
                <a:lnTo>
                  <a:pt x="7057217" y="547334"/>
                </a:lnTo>
                <a:lnTo>
                  <a:pt x="7249463" y="547334"/>
                </a:lnTo>
                <a:lnTo>
                  <a:pt x="7278907" y="546252"/>
                </a:lnTo>
                <a:lnTo>
                  <a:pt x="7335830" y="537585"/>
                </a:lnTo>
                <a:lnTo>
                  <a:pt x="7389640" y="520311"/>
                </a:lnTo>
                <a:lnTo>
                  <a:pt x="7437509" y="494867"/>
                </a:lnTo>
                <a:lnTo>
                  <a:pt x="7478713" y="461347"/>
                </a:lnTo>
                <a:lnTo>
                  <a:pt x="7498274" y="438771"/>
                </a:lnTo>
                <a:lnTo>
                  <a:pt x="7174826" y="438771"/>
                </a:lnTo>
                <a:lnTo>
                  <a:pt x="7174826" y="122132"/>
                </a:lnTo>
                <a:lnTo>
                  <a:pt x="7502552" y="122132"/>
                </a:lnTo>
                <a:lnTo>
                  <a:pt x="7494571" y="111111"/>
                </a:lnTo>
                <a:lnTo>
                  <a:pt x="7456032" y="74259"/>
                </a:lnTo>
                <a:lnTo>
                  <a:pt x="7409384" y="46647"/>
                </a:lnTo>
                <a:lnTo>
                  <a:pt x="7355386" y="27894"/>
                </a:lnTo>
                <a:lnTo>
                  <a:pt x="7296106" y="17156"/>
                </a:lnTo>
                <a:lnTo>
                  <a:pt x="7265266" y="14467"/>
                </a:lnTo>
                <a:lnTo>
                  <a:pt x="7233631" y="13570"/>
                </a:lnTo>
                <a:close/>
              </a:path>
              <a:path w="9208135" h="561339">
                <a:moveTo>
                  <a:pt x="7502552" y="122132"/>
                </a:moveTo>
                <a:lnTo>
                  <a:pt x="7244185" y="122132"/>
                </a:lnTo>
                <a:lnTo>
                  <a:pt x="7262437" y="122721"/>
                </a:lnTo>
                <a:lnTo>
                  <a:pt x="7280269" y="124488"/>
                </a:lnTo>
                <a:lnTo>
                  <a:pt x="7330902" y="136864"/>
                </a:lnTo>
                <a:lnTo>
                  <a:pt x="7373103" y="159827"/>
                </a:lnTo>
                <a:lnTo>
                  <a:pt x="7404696" y="193829"/>
                </a:lnTo>
                <a:lnTo>
                  <a:pt x="7423709" y="239274"/>
                </a:lnTo>
                <a:lnTo>
                  <a:pt x="7427384" y="275928"/>
                </a:lnTo>
                <a:lnTo>
                  <a:pt x="7426465" y="297675"/>
                </a:lnTo>
                <a:lnTo>
                  <a:pt x="7419114" y="335940"/>
                </a:lnTo>
                <a:lnTo>
                  <a:pt x="7395244" y="380721"/>
                </a:lnTo>
                <a:lnTo>
                  <a:pt x="7358938" y="411890"/>
                </a:lnTo>
                <a:lnTo>
                  <a:pt x="7311660" y="430479"/>
                </a:lnTo>
                <a:lnTo>
                  <a:pt x="7255894" y="438255"/>
                </a:lnTo>
                <a:lnTo>
                  <a:pt x="7235892" y="438771"/>
                </a:lnTo>
                <a:lnTo>
                  <a:pt x="7498274" y="438771"/>
                </a:lnTo>
                <a:lnTo>
                  <a:pt x="7525014" y="396176"/>
                </a:lnTo>
                <a:lnTo>
                  <a:pt x="7543386" y="342941"/>
                </a:lnTo>
                <a:lnTo>
                  <a:pt x="7549516" y="281960"/>
                </a:lnTo>
                <a:lnTo>
                  <a:pt x="7547936" y="246769"/>
                </a:lnTo>
                <a:lnTo>
                  <a:pt x="7543198" y="214306"/>
                </a:lnTo>
                <a:lnTo>
                  <a:pt x="7535305" y="184572"/>
                </a:lnTo>
                <a:lnTo>
                  <a:pt x="7524260" y="157565"/>
                </a:lnTo>
                <a:lnTo>
                  <a:pt x="7510520" y="133136"/>
                </a:lnTo>
                <a:lnTo>
                  <a:pt x="7502552" y="122132"/>
                </a:lnTo>
                <a:close/>
              </a:path>
              <a:path w="9208135" h="561339">
                <a:moveTo>
                  <a:pt x="8058376" y="117608"/>
                </a:moveTo>
                <a:lnTo>
                  <a:pt x="7940767" y="117608"/>
                </a:lnTo>
                <a:lnTo>
                  <a:pt x="7940767" y="547334"/>
                </a:lnTo>
                <a:lnTo>
                  <a:pt x="8058376" y="547334"/>
                </a:lnTo>
                <a:lnTo>
                  <a:pt x="8058376" y="117608"/>
                </a:lnTo>
                <a:close/>
              </a:path>
              <a:path w="9208135" h="561339">
                <a:moveTo>
                  <a:pt x="8210665" y="13570"/>
                </a:moveTo>
                <a:lnTo>
                  <a:pt x="7788479" y="13570"/>
                </a:lnTo>
                <a:lnTo>
                  <a:pt x="7788479" y="117608"/>
                </a:lnTo>
                <a:lnTo>
                  <a:pt x="8210665" y="117608"/>
                </a:lnTo>
                <a:lnTo>
                  <a:pt x="8210665" y="13570"/>
                </a:lnTo>
                <a:close/>
              </a:path>
              <a:path w="9208135" h="561339">
                <a:moveTo>
                  <a:pt x="8380293" y="13570"/>
                </a:moveTo>
                <a:lnTo>
                  <a:pt x="8262684" y="13570"/>
                </a:lnTo>
                <a:lnTo>
                  <a:pt x="8262684" y="547334"/>
                </a:lnTo>
                <a:lnTo>
                  <a:pt x="8380293" y="547334"/>
                </a:lnTo>
                <a:lnTo>
                  <a:pt x="8380293" y="316639"/>
                </a:lnTo>
                <a:lnTo>
                  <a:pt x="8726335" y="316639"/>
                </a:lnTo>
                <a:lnTo>
                  <a:pt x="8726335" y="212600"/>
                </a:lnTo>
                <a:lnTo>
                  <a:pt x="8380293" y="212600"/>
                </a:lnTo>
                <a:lnTo>
                  <a:pt x="8380293" y="13570"/>
                </a:lnTo>
                <a:close/>
              </a:path>
              <a:path w="9208135" h="561339">
                <a:moveTo>
                  <a:pt x="8726335" y="316639"/>
                </a:moveTo>
                <a:lnTo>
                  <a:pt x="8608726" y="316639"/>
                </a:lnTo>
                <a:lnTo>
                  <a:pt x="8608726" y="547334"/>
                </a:lnTo>
                <a:lnTo>
                  <a:pt x="8726335" y="547334"/>
                </a:lnTo>
                <a:lnTo>
                  <a:pt x="8726335" y="316639"/>
                </a:lnTo>
                <a:close/>
              </a:path>
              <a:path w="9208135" h="561339">
                <a:moveTo>
                  <a:pt x="8726335" y="13570"/>
                </a:moveTo>
                <a:lnTo>
                  <a:pt x="8608726" y="13570"/>
                </a:lnTo>
                <a:lnTo>
                  <a:pt x="8608726" y="212600"/>
                </a:lnTo>
                <a:lnTo>
                  <a:pt x="8726335" y="212600"/>
                </a:lnTo>
                <a:lnTo>
                  <a:pt x="8726335" y="13570"/>
                </a:lnTo>
                <a:close/>
              </a:path>
              <a:path w="9208135" h="561339">
                <a:moveTo>
                  <a:pt x="9194497" y="13570"/>
                </a:moveTo>
                <a:lnTo>
                  <a:pt x="8831869" y="13570"/>
                </a:lnTo>
                <a:lnTo>
                  <a:pt x="8831869" y="547334"/>
                </a:lnTo>
                <a:lnTo>
                  <a:pt x="9208067" y="547334"/>
                </a:lnTo>
                <a:lnTo>
                  <a:pt x="9208067" y="438771"/>
                </a:lnTo>
                <a:lnTo>
                  <a:pt x="8949478" y="438771"/>
                </a:lnTo>
                <a:lnTo>
                  <a:pt x="8949478" y="330209"/>
                </a:lnTo>
                <a:lnTo>
                  <a:pt x="9180926" y="330209"/>
                </a:lnTo>
                <a:lnTo>
                  <a:pt x="9180926" y="221647"/>
                </a:lnTo>
                <a:lnTo>
                  <a:pt x="8949478" y="221647"/>
                </a:lnTo>
                <a:lnTo>
                  <a:pt x="8949478" y="122132"/>
                </a:lnTo>
                <a:lnTo>
                  <a:pt x="9194497" y="122132"/>
                </a:lnTo>
                <a:lnTo>
                  <a:pt x="9194497" y="13570"/>
                </a:lnTo>
                <a:close/>
              </a:path>
            </a:pathLst>
          </a:custGeom>
          <a:solidFill>
            <a:srgbClr val="A3D39B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82531" y="4718236"/>
            <a:ext cx="11956856" cy="612589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 idx="4294967295"/>
          </p:nvPr>
        </p:nvSpPr>
        <p:spPr>
          <a:xfrm>
            <a:off x="6269830" y="5927452"/>
            <a:ext cx="12392819" cy="9694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300" dirty="0">
                <a:solidFill>
                  <a:srgbClr val="FFFFFF"/>
                </a:solidFill>
              </a:rPr>
              <a:t>Maureen </a:t>
            </a:r>
            <a:r>
              <a:rPr sz="6300" spc="15" dirty="0">
                <a:solidFill>
                  <a:srgbClr val="FFFFFF"/>
                </a:solidFill>
              </a:rPr>
              <a:t>A. </a:t>
            </a:r>
            <a:r>
              <a:rPr sz="6300" spc="5" dirty="0">
                <a:solidFill>
                  <a:srgbClr val="FFFFFF"/>
                </a:solidFill>
              </a:rPr>
              <a:t>Bisognano,</a:t>
            </a:r>
            <a:r>
              <a:rPr sz="6300" spc="-545" dirty="0">
                <a:solidFill>
                  <a:srgbClr val="FFFFFF"/>
                </a:solidFill>
              </a:rPr>
              <a:t> </a:t>
            </a:r>
            <a:r>
              <a:rPr sz="6300" spc="-55" dirty="0">
                <a:solidFill>
                  <a:srgbClr val="FFFFFF"/>
                </a:solidFill>
              </a:rPr>
              <a:t>HFACHE</a:t>
            </a:r>
            <a:endParaRPr sz="6300" dirty="0"/>
          </a:p>
        </p:txBody>
      </p:sp>
      <p:sp>
        <p:nvSpPr>
          <p:cNvPr id="9" name="object 9"/>
          <p:cNvSpPr txBox="1"/>
          <p:nvPr/>
        </p:nvSpPr>
        <p:spPr>
          <a:xfrm>
            <a:off x="6269831" y="6967106"/>
            <a:ext cx="8637905" cy="1259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50" spc="-3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President</a:t>
            </a:r>
            <a:r>
              <a:rPr sz="4050" spc="-5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 </a:t>
            </a:r>
            <a:r>
              <a:rPr sz="405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Emerita</a:t>
            </a:r>
            <a:endParaRPr sz="4050" dirty="0">
              <a:latin typeface="Arial Regular" charset="0"/>
              <a:cs typeface="Arial Regular" charset="0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405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Institute for </a:t>
            </a:r>
            <a:r>
              <a:rPr sz="4050" spc="-1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Healthcare</a:t>
            </a:r>
            <a:r>
              <a:rPr sz="4050" spc="-2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 </a:t>
            </a:r>
            <a:r>
              <a:rPr sz="4050" spc="-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Improvement</a:t>
            </a:r>
            <a:endParaRPr sz="4050" dirty="0">
              <a:latin typeface="Arial Regular" charset="0"/>
              <a:cs typeface="Arial Regular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0104100" cy="1507807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397491" y="9706658"/>
            <a:ext cx="8112759" cy="26345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6500"/>
              </a:lnSpc>
            </a:pPr>
            <a:r>
              <a:rPr sz="4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Interwoven in the </a:t>
            </a:r>
            <a:r>
              <a:rPr sz="4000" spc="-5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transformation  </a:t>
            </a:r>
            <a:r>
              <a:rPr lang="en-US" sz="4000" spc="-5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4000" spc="-5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sz="400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sz="4000" spc="-1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healthcare </a:t>
            </a:r>
            <a:r>
              <a:rPr sz="4000" spc="-2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are </a:t>
            </a:r>
            <a:r>
              <a:rPr sz="4000" spc="-1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profound shifts </a:t>
            </a:r>
            <a:r>
              <a:rPr sz="4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in  the composition of the </a:t>
            </a:r>
            <a:r>
              <a:rPr sz="4000" spc="-5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workforce  </a:t>
            </a:r>
            <a:r>
              <a:rPr lang="en-US" sz="4000" spc="-5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4000" spc="-5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sz="4000" spc="-2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at </a:t>
            </a:r>
            <a:r>
              <a:rPr sz="4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hospitals and </a:t>
            </a:r>
            <a:r>
              <a:rPr sz="4000" spc="-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health</a:t>
            </a:r>
            <a:r>
              <a:rPr sz="4000" spc="2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4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systems.</a:t>
            </a:r>
            <a:endParaRPr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474981"/>
            <a:ext cx="5981065" cy="817244"/>
          </a:xfrm>
          <a:custGeom>
            <a:avLst/>
            <a:gdLst/>
            <a:ahLst/>
            <a:cxnLst/>
            <a:rect l="l" t="t" r="r" b="b"/>
            <a:pathLst>
              <a:path w="5981065" h="817244">
                <a:moveTo>
                  <a:pt x="0" y="816741"/>
                </a:moveTo>
                <a:lnTo>
                  <a:pt x="5980969" y="816741"/>
                </a:lnTo>
                <a:lnTo>
                  <a:pt x="5980969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07672" y="683260"/>
            <a:ext cx="4234815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WORKFORCE: </a:t>
            </a:r>
            <a:r>
              <a:rPr sz="2550" dirty="0">
                <a:solidFill>
                  <a:srgbClr val="FF9E15"/>
                </a:solidFill>
                <a:latin typeface="Arial Regular" charset="0"/>
                <a:cs typeface="Arial Regular" charset="0"/>
              </a:rPr>
              <a:t>THE ISSUE</a:t>
            </a:r>
            <a:endParaRPr sz="2550" dirty="0">
              <a:latin typeface="Arial Regular" charset="0"/>
              <a:cs typeface="Arial Regular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88194" y="3541101"/>
            <a:ext cx="10881995" cy="13593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5340"/>
              </a:lnSpc>
              <a:tabLst>
                <a:tab pos="1270000" algn="l"/>
                <a:tab pos="4664075" algn="l"/>
                <a:tab pos="4928870" algn="l"/>
                <a:tab pos="7085330" algn="l"/>
                <a:tab pos="8101330" algn="l"/>
              </a:tabLst>
            </a:pPr>
            <a:r>
              <a:rPr sz="4000" b="1" spc="-450" dirty="0">
                <a:solidFill>
                  <a:srgbClr val="2E9C9A"/>
                </a:solidFill>
                <a:latin typeface="Arial Bold" charset="0"/>
                <a:cs typeface="Arial Bold" charset="0"/>
              </a:rPr>
              <a:t>T</a:t>
            </a:r>
            <a:r>
              <a:rPr sz="4000" b="1" dirty="0">
                <a:solidFill>
                  <a:srgbClr val="2E9C9A"/>
                </a:solidFill>
                <a:latin typeface="Arial Bold" charset="0"/>
                <a:cs typeface="Arial Bold" charset="0"/>
              </a:rPr>
              <a:t>oda</a:t>
            </a:r>
            <a:r>
              <a:rPr sz="4000" b="1" spc="-170" dirty="0">
                <a:solidFill>
                  <a:srgbClr val="2E9C9A"/>
                </a:solidFill>
                <a:latin typeface="Arial Bold" charset="0"/>
                <a:cs typeface="Arial Bold" charset="0"/>
              </a:rPr>
              <a:t>y</a:t>
            </a:r>
            <a:r>
              <a:rPr sz="4000" b="1" dirty="0">
                <a:solidFill>
                  <a:srgbClr val="2E9C9A"/>
                </a:solidFill>
                <a:latin typeface="Arial Bold" charset="0"/>
                <a:cs typeface="Arial Bold" charset="0"/>
              </a:rPr>
              <a:t>,</a:t>
            </a:r>
            <a:r>
              <a:rPr sz="4000" b="1" spc="-140" dirty="0">
                <a:solidFill>
                  <a:srgbClr val="2E9C9A"/>
                </a:solidFill>
                <a:latin typeface="Arial Bold" charset="0"/>
                <a:cs typeface="Arial Bold" charset="0"/>
              </a:rPr>
              <a:t> </a:t>
            </a:r>
            <a:r>
              <a:rPr sz="4000" b="1" dirty="0" smtClean="0">
                <a:solidFill>
                  <a:srgbClr val="2E9C9A"/>
                </a:solidFill>
                <a:latin typeface="Arial Bold" charset="0"/>
                <a:cs typeface="Arial Bold" charset="0"/>
              </a:rPr>
              <a:t>h</a:t>
            </a:r>
            <a:r>
              <a:rPr sz="4000" b="1" spc="-30" dirty="0" smtClean="0">
                <a:solidFill>
                  <a:srgbClr val="2E9C9A"/>
                </a:solidFill>
                <a:latin typeface="Arial Bold" charset="0"/>
                <a:cs typeface="Arial Bold" charset="0"/>
              </a:rPr>
              <a:t>e</a:t>
            </a:r>
            <a:r>
              <a:rPr sz="4000" b="1" dirty="0" smtClean="0">
                <a:solidFill>
                  <a:srgbClr val="2E9C9A"/>
                </a:solidFill>
                <a:latin typeface="Arial Bold" charset="0"/>
                <a:cs typeface="Arial Bold" charset="0"/>
              </a:rPr>
              <a:t>althca</a:t>
            </a:r>
            <a:r>
              <a:rPr sz="4000" b="1" spc="-85" dirty="0" smtClean="0">
                <a:solidFill>
                  <a:srgbClr val="2E9C9A"/>
                </a:solidFill>
                <a:latin typeface="Arial Bold" charset="0"/>
                <a:cs typeface="Arial Bold" charset="0"/>
              </a:rPr>
              <a:t>r</a:t>
            </a:r>
            <a:r>
              <a:rPr sz="4000" b="1" dirty="0" smtClean="0">
                <a:solidFill>
                  <a:srgbClr val="2E9C9A"/>
                </a:solidFill>
                <a:latin typeface="Arial Bold" charset="0"/>
                <a:cs typeface="Arial Bold" charset="0"/>
              </a:rPr>
              <a:t>e</a:t>
            </a:r>
            <a:r>
              <a:rPr lang="en-US" sz="4000" b="1" dirty="0" smtClean="0">
                <a:solidFill>
                  <a:srgbClr val="2E9C9A"/>
                </a:solidFill>
                <a:latin typeface="Arial Bold" charset="0"/>
                <a:cs typeface="Arial Bold" charset="0"/>
              </a:rPr>
              <a:t> </a:t>
            </a:r>
            <a:r>
              <a:rPr sz="4000" b="1" dirty="0" smtClean="0">
                <a:solidFill>
                  <a:srgbClr val="2E9C9A"/>
                </a:solidFill>
                <a:latin typeface="Arial Bold" charset="0"/>
                <a:cs typeface="Arial Bold" charset="0"/>
              </a:rPr>
              <a:t>l</a:t>
            </a:r>
            <a:r>
              <a:rPr sz="4000" b="1" spc="-30" dirty="0" smtClean="0">
                <a:solidFill>
                  <a:srgbClr val="2E9C9A"/>
                </a:solidFill>
                <a:latin typeface="Arial Bold" charset="0"/>
                <a:cs typeface="Arial Bold" charset="0"/>
              </a:rPr>
              <a:t>e</a:t>
            </a:r>
            <a:r>
              <a:rPr sz="4000" b="1" dirty="0" smtClean="0">
                <a:solidFill>
                  <a:srgbClr val="2E9C9A"/>
                </a:solidFill>
                <a:latin typeface="Arial Bold" charset="0"/>
                <a:cs typeface="Arial Bold" charset="0"/>
              </a:rPr>
              <a:t>aders</a:t>
            </a:r>
            <a:r>
              <a:rPr lang="en-US" sz="4000" b="1" dirty="0">
                <a:solidFill>
                  <a:srgbClr val="2E9C9A"/>
                </a:solidFill>
                <a:latin typeface="Arial Bold" charset="0"/>
                <a:cs typeface="Arial Bold" charset="0"/>
              </a:rPr>
              <a:t> </a:t>
            </a:r>
            <a:r>
              <a:rPr sz="4000" b="1" dirty="0" smtClean="0">
                <a:solidFill>
                  <a:srgbClr val="2E9C9A"/>
                </a:solidFill>
                <a:latin typeface="Arial Bold" charset="0"/>
                <a:cs typeface="Arial Bold" charset="0"/>
              </a:rPr>
              <a:t>a</a:t>
            </a:r>
            <a:r>
              <a:rPr sz="4000" b="1" spc="-85" dirty="0" smtClean="0">
                <a:solidFill>
                  <a:srgbClr val="2E9C9A"/>
                </a:solidFill>
                <a:latin typeface="Arial Bold" charset="0"/>
                <a:cs typeface="Arial Bold" charset="0"/>
              </a:rPr>
              <a:t>r</a:t>
            </a:r>
            <a:r>
              <a:rPr sz="4000" b="1" dirty="0" smtClean="0">
                <a:solidFill>
                  <a:srgbClr val="2E9C9A"/>
                </a:solidFill>
                <a:latin typeface="Arial Bold" charset="0"/>
                <a:cs typeface="Arial Bold" charset="0"/>
              </a:rPr>
              <a:t>e</a:t>
            </a:r>
            <a:r>
              <a:rPr sz="4000" b="1" dirty="0">
                <a:solidFill>
                  <a:srgbClr val="2E9C9A"/>
                </a:solidFill>
                <a:latin typeface="Arial Bold" charset="0"/>
                <a:cs typeface="Arial Bold" charset="0"/>
              </a:rPr>
              <a:t>	managing  </a:t>
            </a:r>
            <a:r>
              <a:rPr lang="en-US" sz="4000" b="1" dirty="0" smtClean="0">
                <a:solidFill>
                  <a:srgbClr val="2E9C9A"/>
                </a:solidFill>
                <a:latin typeface="Arial Bold" charset="0"/>
                <a:cs typeface="Arial Bold" charset="0"/>
              </a:rPr>
              <a:t/>
            </a:r>
            <a:br>
              <a:rPr lang="en-US" sz="4000" b="1" dirty="0" smtClean="0">
                <a:solidFill>
                  <a:srgbClr val="2E9C9A"/>
                </a:solidFill>
                <a:latin typeface="Arial Bold" charset="0"/>
                <a:cs typeface="Arial Bold" charset="0"/>
              </a:rPr>
            </a:br>
            <a:r>
              <a:rPr sz="4000" b="1" dirty="0" smtClean="0">
                <a:solidFill>
                  <a:srgbClr val="2E9C9A"/>
                </a:solidFill>
                <a:latin typeface="Arial Bold" charset="0"/>
                <a:cs typeface="Arial Bold" charset="0"/>
              </a:rPr>
              <a:t>four</a:t>
            </a:r>
            <a:r>
              <a:rPr lang="en-US" sz="4000" b="1" dirty="0">
                <a:solidFill>
                  <a:srgbClr val="2E9C9A"/>
                </a:solidFill>
                <a:latin typeface="Arial Bold" charset="0"/>
                <a:cs typeface="Arial Bold" charset="0"/>
              </a:rPr>
              <a:t> </a:t>
            </a:r>
            <a:r>
              <a:rPr sz="4000" b="1" spc="-15" dirty="0" smtClean="0">
                <a:solidFill>
                  <a:srgbClr val="2E9C9A"/>
                </a:solidFill>
                <a:latin typeface="Arial Bold" charset="0"/>
                <a:cs typeface="Arial Bold" charset="0"/>
              </a:rPr>
              <a:t>generations</a:t>
            </a:r>
            <a:r>
              <a:rPr lang="en-US" sz="4000" b="1" spc="-15" dirty="0">
                <a:solidFill>
                  <a:srgbClr val="2E9C9A"/>
                </a:solidFill>
                <a:latin typeface="Arial Bold" charset="0"/>
                <a:cs typeface="Arial Bold" charset="0"/>
              </a:rPr>
              <a:t> </a:t>
            </a:r>
            <a:r>
              <a:rPr sz="4000" b="1" dirty="0" smtClean="0">
                <a:solidFill>
                  <a:srgbClr val="2E9C9A"/>
                </a:solidFill>
                <a:latin typeface="Arial Bold" charset="0"/>
                <a:cs typeface="Arial Bold" charset="0"/>
              </a:rPr>
              <a:t>of</a:t>
            </a:r>
            <a:r>
              <a:rPr sz="4000" b="1" spc="10" dirty="0" smtClean="0">
                <a:solidFill>
                  <a:srgbClr val="2E9C9A"/>
                </a:solidFill>
                <a:latin typeface="Arial Bold" charset="0"/>
                <a:cs typeface="Arial Bold" charset="0"/>
              </a:rPr>
              <a:t> </a:t>
            </a:r>
            <a:r>
              <a:rPr sz="4000" b="1" dirty="0">
                <a:solidFill>
                  <a:srgbClr val="2E9C9A"/>
                </a:solidFill>
                <a:latin typeface="Arial Bold" charset="0"/>
                <a:cs typeface="Arial Bold" charset="0"/>
              </a:rPr>
              <a:t>employees:</a:t>
            </a:r>
            <a:endParaRPr sz="4000" b="1" dirty="0">
              <a:latin typeface="Arial Bold" charset="0"/>
              <a:cs typeface="Arial Bold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700250" y="9189721"/>
            <a:ext cx="5029200" cy="34932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61400"/>
              </a:lnSpc>
            </a:pP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BELIEVE THEIR</a:t>
            </a:r>
            <a:r>
              <a:rPr sz="2350" spc="-5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ORGANIZATION’S 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HUMAN RESOURCES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TRAINING,  REWARDS,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AND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RECOGNITION  WILL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BE DESIGNED </a:t>
            </a:r>
            <a:r>
              <a:rPr sz="2350" spc="-2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TO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SUPPORT 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THE NEEDS OF THE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DIFFERENT  </a:t>
            </a:r>
            <a:r>
              <a:rPr sz="235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AGE</a:t>
            </a:r>
            <a:r>
              <a:rPr sz="2350" spc="-5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GENERATIONS.</a:t>
            </a:r>
            <a:endParaRPr sz="2350" dirty="0">
              <a:latin typeface="Arial Regular" charset="0"/>
              <a:cs typeface="Arial Regular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506031" y="9125585"/>
            <a:ext cx="1451610" cy="1493520"/>
          </a:xfrm>
          <a:custGeom>
            <a:avLst/>
            <a:gdLst/>
            <a:ahLst/>
            <a:cxnLst/>
            <a:rect l="l" t="t" r="r" b="b"/>
            <a:pathLst>
              <a:path w="1451609" h="1493520">
                <a:moveTo>
                  <a:pt x="1451176" y="0"/>
                </a:moveTo>
                <a:lnTo>
                  <a:pt x="1400816" y="755"/>
                </a:lnTo>
                <a:lnTo>
                  <a:pt x="1350874" y="3010"/>
                </a:lnTo>
                <a:lnTo>
                  <a:pt x="1301376" y="6747"/>
                </a:lnTo>
                <a:lnTo>
                  <a:pt x="1252346" y="11950"/>
                </a:lnTo>
                <a:lnTo>
                  <a:pt x="1203806" y="18601"/>
                </a:lnTo>
                <a:lnTo>
                  <a:pt x="1155782" y="26684"/>
                </a:lnTo>
                <a:lnTo>
                  <a:pt x="1108296" y="36181"/>
                </a:lnTo>
                <a:lnTo>
                  <a:pt x="1061374" y="47075"/>
                </a:lnTo>
                <a:lnTo>
                  <a:pt x="1015038" y="59350"/>
                </a:lnTo>
                <a:lnTo>
                  <a:pt x="969312" y="72989"/>
                </a:lnTo>
                <a:lnTo>
                  <a:pt x="924222" y="87974"/>
                </a:lnTo>
                <a:lnTo>
                  <a:pt x="879789" y="104289"/>
                </a:lnTo>
                <a:lnTo>
                  <a:pt x="836039" y="121916"/>
                </a:lnTo>
                <a:lnTo>
                  <a:pt x="792995" y="140839"/>
                </a:lnTo>
                <a:lnTo>
                  <a:pt x="750681" y="161040"/>
                </a:lnTo>
                <a:lnTo>
                  <a:pt x="709121" y="182503"/>
                </a:lnTo>
                <a:lnTo>
                  <a:pt x="668339" y="205210"/>
                </a:lnTo>
                <a:lnTo>
                  <a:pt x="628359" y="229145"/>
                </a:lnTo>
                <a:lnTo>
                  <a:pt x="589204" y="254290"/>
                </a:lnTo>
                <a:lnTo>
                  <a:pt x="550899" y="280629"/>
                </a:lnTo>
                <a:lnTo>
                  <a:pt x="513467" y="308145"/>
                </a:lnTo>
                <a:lnTo>
                  <a:pt x="476933" y="336820"/>
                </a:lnTo>
                <a:lnTo>
                  <a:pt x="441320" y="366638"/>
                </a:lnTo>
                <a:lnTo>
                  <a:pt x="406652" y="397581"/>
                </a:lnTo>
                <a:lnTo>
                  <a:pt x="372953" y="429633"/>
                </a:lnTo>
                <a:lnTo>
                  <a:pt x="340247" y="462777"/>
                </a:lnTo>
                <a:lnTo>
                  <a:pt x="308558" y="496995"/>
                </a:lnTo>
                <a:lnTo>
                  <a:pt x="277909" y="532271"/>
                </a:lnTo>
                <a:lnTo>
                  <a:pt x="248325" y="568588"/>
                </a:lnTo>
                <a:lnTo>
                  <a:pt x="219830" y="605928"/>
                </a:lnTo>
                <a:lnTo>
                  <a:pt x="192447" y="644275"/>
                </a:lnTo>
                <a:lnTo>
                  <a:pt x="166200" y="683611"/>
                </a:lnTo>
                <a:lnTo>
                  <a:pt x="141114" y="723920"/>
                </a:lnTo>
                <a:lnTo>
                  <a:pt x="117211" y="765185"/>
                </a:lnTo>
                <a:lnTo>
                  <a:pt x="94517" y="807389"/>
                </a:lnTo>
                <a:lnTo>
                  <a:pt x="73054" y="850514"/>
                </a:lnTo>
                <a:lnTo>
                  <a:pt x="52847" y="894544"/>
                </a:lnTo>
                <a:lnTo>
                  <a:pt x="33920" y="939462"/>
                </a:lnTo>
                <a:lnTo>
                  <a:pt x="16296" y="985251"/>
                </a:lnTo>
                <a:lnTo>
                  <a:pt x="0" y="1031893"/>
                </a:lnTo>
                <a:lnTo>
                  <a:pt x="1451176" y="1493382"/>
                </a:lnTo>
                <a:lnTo>
                  <a:pt x="1451176" y="0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423650" y="9125585"/>
            <a:ext cx="2965894" cy="2987040"/>
          </a:xfrm>
          <a:custGeom>
            <a:avLst/>
            <a:gdLst/>
            <a:ahLst/>
            <a:cxnLst/>
            <a:rect l="l" t="t" r="r" b="b"/>
            <a:pathLst>
              <a:path w="3059430" h="2987040">
                <a:moveTo>
                  <a:pt x="516981" y="371121"/>
                </a:moveTo>
                <a:lnTo>
                  <a:pt x="459206" y="420876"/>
                </a:lnTo>
                <a:lnTo>
                  <a:pt x="429633" y="452105"/>
                </a:lnTo>
                <a:lnTo>
                  <a:pt x="399817" y="487098"/>
                </a:lnTo>
                <a:lnTo>
                  <a:pt x="369920" y="525501"/>
                </a:lnTo>
                <a:lnTo>
                  <a:pt x="340100" y="566959"/>
                </a:lnTo>
                <a:lnTo>
                  <a:pt x="310521" y="611121"/>
                </a:lnTo>
                <a:lnTo>
                  <a:pt x="281341" y="657631"/>
                </a:lnTo>
                <a:lnTo>
                  <a:pt x="252722" y="706137"/>
                </a:lnTo>
                <a:lnTo>
                  <a:pt x="224824" y="756284"/>
                </a:lnTo>
                <a:lnTo>
                  <a:pt x="197809" y="807720"/>
                </a:lnTo>
                <a:lnTo>
                  <a:pt x="171837" y="860090"/>
                </a:lnTo>
                <a:lnTo>
                  <a:pt x="147068" y="913041"/>
                </a:lnTo>
                <a:lnTo>
                  <a:pt x="123663" y="966220"/>
                </a:lnTo>
                <a:lnTo>
                  <a:pt x="101783" y="1019272"/>
                </a:lnTo>
                <a:lnTo>
                  <a:pt x="81589" y="1071844"/>
                </a:lnTo>
                <a:lnTo>
                  <a:pt x="63241" y="1123583"/>
                </a:lnTo>
                <a:lnTo>
                  <a:pt x="46900" y="1174135"/>
                </a:lnTo>
                <a:lnTo>
                  <a:pt x="32726" y="1223146"/>
                </a:lnTo>
                <a:lnTo>
                  <a:pt x="20881" y="1270263"/>
                </a:lnTo>
                <a:lnTo>
                  <a:pt x="11526" y="1315132"/>
                </a:lnTo>
                <a:lnTo>
                  <a:pt x="4820" y="1357400"/>
                </a:lnTo>
                <a:lnTo>
                  <a:pt x="924" y="1396712"/>
                </a:lnTo>
                <a:lnTo>
                  <a:pt x="0" y="1432716"/>
                </a:lnTo>
                <a:lnTo>
                  <a:pt x="2207" y="1465057"/>
                </a:lnTo>
                <a:lnTo>
                  <a:pt x="7707" y="1493382"/>
                </a:lnTo>
                <a:lnTo>
                  <a:pt x="8461" y="1540787"/>
                </a:lnTo>
                <a:lnTo>
                  <a:pt x="10709" y="1587823"/>
                </a:lnTo>
                <a:lnTo>
                  <a:pt x="14428" y="1634470"/>
                </a:lnTo>
                <a:lnTo>
                  <a:pt x="19595" y="1680704"/>
                </a:lnTo>
                <a:lnTo>
                  <a:pt x="26189" y="1726504"/>
                </a:lnTo>
                <a:lnTo>
                  <a:pt x="34188" y="1771849"/>
                </a:lnTo>
                <a:lnTo>
                  <a:pt x="43568" y="1816716"/>
                </a:lnTo>
                <a:lnTo>
                  <a:pt x="54307" y="1861083"/>
                </a:lnTo>
                <a:lnTo>
                  <a:pt x="66384" y="1904929"/>
                </a:lnTo>
                <a:lnTo>
                  <a:pt x="79775" y="1948232"/>
                </a:lnTo>
                <a:lnTo>
                  <a:pt x="94459" y="1990970"/>
                </a:lnTo>
                <a:lnTo>
                  <a:pt x="110413" y="2033121"/>
                </a:lnTo>
                <a:lnTo>
                  <a:pt x="127614" y="2074663"/>
                </a:lnTo>
                <a:lnTo>
                  <a:pt x="146041" y="2115574"/>
                </a:lnTo>
                <a:lnTo>
                  <a:pt x="165672" y="2155833"/>
                </a:lnTo>
                <a:lnTo>
                  <a:pt x="186482" y="2195417"/>
                </a:lnTo>
                <a:lnTo>
                  <a:pt x="208452" y="2234305"/>
                </a:lnTo>
                <a:lnTo>
                  <a:pt x="231557" y="2272475"/>
                </a:lnTo>
                <a:lnTo>
                  <a:pt x="255776" y="2309904"/>
                </a:lnTo>
                <a:lnTo>
                  <a:pt x="281086" y="2346572"/>
                </a:lnTo>
                <a:lnTo>
                  <a:pt x="307465" y="2382456"/>
                </a:lnTo>
                <a:lnTo>
                  <a:pt x="334891" y="2417534"/>
                </a:lnTo>
                <a:lnTo>
                  <a:pt x="363341" y="2451785"/>
                </a:lnTo>
                <a:lnTo>
                  <a:pt x="392794" y="2485186"/>
                </a:lnTo>
                <a:lnTo>
                  <a:pt x="423226" y="2517716"/>
                </a:lnTo>
                <a:lnTo>
                  <a:pt x="454615" y="2549353"/>
                </a:lnTo>
                <a:lnTo>
                  <a:pt x="486939" y="2580075"/>
                </a:lnTo>
                <a:lnTo>
                  <a:pt x="520176" y="2609860"/>
                </a:lnTo>
                <a:lnTo>
                  <a:pt x="554303" y="2638686"/>
                </a:lnTo>
                <a:lnTo>
                  <a:pt x="589298" y="2666532"/>
                </a:lnTo>
                <a:lnTo>
                  <a:pt x="625138" y="2693375"/>
                </a:lnTo>
                <a:lnTo>
                  <a:pt x="661802" y="2719193"/>
                </a:lnTo>
                <a:lnTo>
                  <a:pt x="699267" y="2743966"/>
                </a:lnTo>
                <a:lnTo>
                  <a:pt x="737510" y="2767670"/>
                </a:lnTo>
                <a:lnTo>
                  <a:pt x="776510" y="2790284"/>
                </a:lnTo>
                <a:lnTo>
                  <a:pt x="816243" y="2811787"/>
                </a:lnTo>
                <a:lnTo>
                  <a:pt x="856688" y="2832155"/>
                </a:lnTo>
                <a:lnTo>
                  <a:pt x="897823" y="2851368"/>
                </a:lnTo>
                <a:lnTo>
                  <a:pt x="939624" y="2869404"/>
                </a:lnTo>
                <a:lnTo>
                  <a:pt x="982069" y="2886240"/>
                </a:lnTo>
                <a:lnTo>
                  <a:pt x="1025137" y="2901855"/>
                </a:lnTo>
                <a:lnTo>
                  <a:pt x="1068805" y="2916227"/>
                </a:lnTo>
                <a:lnTo>
                  <a:pt x="1113050" y="2929334"/>
                </a:lnTo>
                <a:lnTo>
                  <a:pt x="1157850" y="2941154"/>
                </a:lnTo>
                <a:lnTo>
                  <a:pt x="1203183" y="2951666"/>
                </a:lnTo>
                <a:lnTo>
                  <a:pt x="1249027" y="2960847"/>
                </a:lnTo>
                <a:lnTo>
                  <a:pt x="1295359" y="2968675"/>
                </a:lnTo>
                <a:lnTo>
                  <a:pt x="1342156" y="2975129"/>
                </a:lnTo>
                <a:lnTo>
                  <a:pt x="1389397" y="2980187"/>
                </a:lnTo>
                <a:lnTo>
                  <a:pt x="1437060" y="2983827"/>
                </a:lnTo>
                <a:lnTo>
                  <a:pt x="1485120" y="2986027"/>
                </a:lnTo>
                <a:lnTo>
                  <a:pt x="1533558" y="2986765"/>
                </a:lnTo>
                <a:lnTo>
                  <a:pt x="1581993" y="2986027"/>
                </a:lnTo>
                <a:lnTo>
                  <a:pt x="1630052" y="2983827"/>
                </a:lnTo>
                <a:lnTo>
                  <a:pt x="1677712" y="2980187"/>
                </a:lnTo>
                <a:lnTo>
                  <a:pt x="1724951" y="2975129"/>
                </a:lnTo>
                <a:lnTo>
                  <a:pt x="1771747" y="2968675"/>
                </a:lnTo>
                <a:lnTo>
                  <a:pt x="1818077" y="2960847"/>
                </a:lnTo>
                <a:lnTo>
                  <a:pt x="1863919" y="2951666"/>
                </a:lnTo>
                <a:lnTo>
                  <a:pt x="1909251" y="2941154"/>
                </a:lnTo>
                <a:lnTo>
                  <a:pt x="1954050" y="2929334"/>
                </a:lnTo>
                <a:lnTo>
                  <a:pt x="1998294" y="2916227"/>
                </a:lnTo>
                <a:lnTo>
                  <a:pt x="2041961" y="2901855"/>
                </a:lnTo>
                <a:lnTo>
                  <a:pt x="2085027" y="2886240"/>
                </a:lnTo>
                <a:lnTo>
                  <a:pt x="2127472" y="2869404"/>
                </a:lnTo>
                <a:lnTo>
                  <a:pt x="2169272" y="2851368"/>
                </a:lnTo>
                <a:lnTo>
                  <a:pt x="2210406" y="2832155"/>
                </a:lnTo>
                <a:lnTo>
                  <a:pt x="2250850" y="2811787"/>
                </a:lnTo>
                <a:lnTo>
                  <a:pt x="2290583" y="2790284"/>
                </a:lnTo>
                <a:lnTo>
                  <a:pt x="2329582" y="2767670"/>
                </a:lnTo>
                <a:lnTo>
                  <a:pt x="2367824" y="2743966"/>
                </a:lnTo>
                <a:lnTo>
                  <a:pt x="2405289" y="2719193"/>
                </a:lnTo>
                <a:lnTo>
                  <a:pt x="2441952" y="2693375"/>
                </a:lnTo>
                <a:lnTo>
                  <a:pt x="2477792" y="2666532"/>
                </a:lnTo>
                <a:lnTo>
                  <a:pt x="2512787" y="2638686"/>
                </a:lnTo>
                <a:lnTo>
                  <a:pt x="2546914" y="2609860"/>
                </a:lnTo>
                <a:lnTo>
                  <a:pt x="2580150" y="2580075"/>
                </a:lnTo>
                <a:lnTo>
                  <a:pt x="2612474" y="2549353"/>
                </a:lnTo>
                <a:lnTo>
                  <a:pt x="2643863" y="2517716"/>
                </a:lnTo>
                <a:lnTo>
                  <a:pt x="2674295" y="2485186"/>
                </a:lnTo>
                <a:lnTo>
                  <a:pt x="2703747" y="2451785"/>
                </a:lnTo>
                <a:lnTo>
                  <a:pt x="2732197" y="2417534"/>
                </a:lnTo>
                <a:lnTo>
                  <a:pt x="2759623" y="2382456"/>
                </a:lnTo>
                <a:lnTo>
                  <a:pt x="2786003" y="2346572"/>
                </a:lnTo>
                <a:lnTo>
                  <a:pt x="2811313" y="2309904"/>
                </a:lnTo>
                <a:lnTo>
                  <a:pt x="2835532" y="2272475"/>
                </a:lnTo>
                <a:lnTo>
                  <a:pt x="2858637" y="2234305"/>
                </a:lnTo>
                <a:lnTo>
                  <a:pt x="2880606" y="2195417"/>
                </a:lnTo>
                <a:lnTo>
                  <a:pt x="2901417" y="2155833"/>
                </a:lnTo>
                <a:lnTo>
                  <a:pt x="2921047" y="2115574"/>
                </a:lnTo>
                <a:lnTo>
                  <a:pt x="2939475" y="2074663"/>
                </a:lnTo>
                <a:lnTo>
                  <a:pt x="2956676" y="2033121"/>
                </a:lnTo>
                <a:lnTo>
                  <a:pt x="2972630" y="1990970"/>
                </a:lnTo>
                <a:lnTo>
                  <a:pt x="2987314" y="1948232"/>
                </a:lnTo>
                <a:lnTo>
                  <a:pt x="3000706" y="1904929"/>
                </a:lnTo>
                <a:lnTo>
                  <a:pt x="3012783" y="1861083"/>
                </a:lnTo>
                <a:lnTo>
                  <a:pt x="3023522" y="1816716"/>
                </a:lnTo>
                <a:lnTo>
                  <a:pt x="3032902" y="1771849"/>
                </a:lnTo>
                <a:lnTo>
                  <a:pt x="3040901" y="1726504"/>
                </a:lnTo>
                <a:lnTo>
                  <a:pt x="3047495" y="1680704"/>
                </a:lnTo>
                <a:lnTo>
                  <a:pt x="3052663" y="1634470"/>
                </a:lnTo>
                <a:lnTo>
                  <a:pt x="3056382" y="1587823"/>
                </a:lnTo>
                <a:lnTo>
                  <a:pt x="3058629" y="1540787"/>
                </a:lnTo>
                <a:lnTo>
                  <a:pt x="3059384" y="1493382"/>
                </a:lnTo>
                <a:lnTo>
                  <a:pt x="1533558" y="1493382"/>
                </a:lnTo>
                <a:lnTo>
                  <a:pt x="516981" y="371121"/>
                </a:lnTo>
                <a:close/>
              </a:path>
              <a:path w="3059430" h="2987040">
                <a:moveTo>
                  <a:pt x="1533558" y="0"/>
                </a:moveTo>
                <a:lnTo>
                  <a:pt x="1533558" y="1493382"/>
                </a:lnTo>
                <a:lnTo>
                  <a:pt x="3059384" y="1493382"/>
                </a:lnTo>
                <a:lnTo>
                  <a:pt x="3058629" y="1445978"/>
                </a:lnTo>
                <a:lnTo>
                  <a:pt x="3056382" y="1398941"/>
                </a:lnTo>
                <a:lnTo>
                  <a:pt x="3052663" y="1352295"/>
                </a:lnTo>
                <a:lnTo>
                  <a:pt x="3047495" y="1306061"/>
                </a:lnTo>
                <a:lnTo>
                  <a:pt x="3040901" y="1260260"/>
                </a:lnTo>
                <a:lnTo>
                  <a:pt x="3032902" y="1214916"/>
                </a:lnTo>
                <a:lnTo>
                  <a:pt x="3023522" y="1170049"/>
                </a:lnTo>
                <a:lnTo>
                  <a:pt x="3012783" y="1125681"/>
                </a:lnTo>
                <a:lnTo>
                  <a:pt x="3000706" y="1081835"/>
                </a:lnTo>
                <a:lnTo>
                  <a:pt x="2987314" y="1038532"/>
                </a:lnTo>
                <a:lnTo>
                  <a:pt x="2972630" y="995795"/>
                </a:lnTo>
                <a:lnTo>
                  <a:pt x="2956676" y="953644"/>
                </a:lnTo>
                <a:lnTo>
                  <a:pt x="2939475" y="912102"/>
                </a:lnTo>
                <a:lnTo>
                  <a:pt x="2921047" y="871190"/>
                </a:lnTo>
                <a:lnTo>
                  <a:pt x="2901417" y="830932"/>
                </a:lnTo>
                <a:lnTo>
                  <a:pt x="2880606" y="791347"/>
                </a:lnTo>
                <a:lnTo>
                  <a:pt x="2858637" y="752460"/>
                </a:lnTo>
                <a:lnTo>
                  <a:pt x="2835532" y="714290"/>
                </a:lnTo>
                <a:lnTo>
                  <a:pt x="2811313" y="676860"/>
                </a:lnTo>
                <a:lnTo>
                  <a:pt x="2786003" y="640192"/>
                </a:lnTo>
                <a:lnTo>
                  <a:pt x="2759623" y="604308"/>
                </a:lnTo>
                <a:lnTo>
                  <a:pt x="2732197" y="569230"/>
                </a:lnTo>
                <a:lnTo>
                  <a:pt x="2703747" y="534979"/>
                </a:lnTo>
                <a:lnTo>
                  <a:pt x="2674295" y="501578"/>
                </a:lnTo>
                <a:lnTo>
                  <a:pt x="2643863" y="469048"/>
                </a:lnTo>
                <a:lnTo>
                  <a:pt x="2612474" y="437411"/>
                </a:lnTo>
                <a:lnTo>
                  <a:pt x="2580150" y="406689"/>
                </a:lnTo>
                <a:lnTo>
                  <a:pt x="2546914" y="376905"/>
                </a:lnTo>
                <a:lnTo>
                  <a:pt x="2512787" y="348078"/>
                </a:lnTo>
                <a:lnTo>
                  <a:pt x="2477792" y="320233"/>
                </a:lnTo>
                <a:lnTo>
                  <a:pt x="2441952" y="293390"/>
                </a:lnTo>
                <a:lnTo>
                  <a:pt x="2405289" y="267571"/>
                </a:lnTo>
                <a:lnTo>
                  <a:pt x="2367824" y="242799"/>
                </a:lnTo>
                <a:lnTo>
                  <a:pt x="2329582" y="219095"/>
                </a:lnTo>
                <a:lnTo>
                  <a:pt x="2290583" y="196480"/>
                </a:lnTo>
                <a:lnTo>
                  <a:pt x="2250850" y="174978"/>
                </a:lnTo>
                <a:lnTo>
                  <a:pt x="2210406" y="154609"/>
                </a:lnTo>
                <a:lnTo>
                  <a:pt x="2169272" y="135396"/>
                </a:lnTo>
                <a:lnTo>
                  <a:pt x="2127472" y="117361"/>
                </a:lnTo>
                <a:lnTo>
                  <a:pt x="2085027" y="100524"/>
                </a:lnTo>
                <a:lnTo>
                  <a:pt x="2041961" y="84909"/>
                </a:lnTo>
                <a:lnTo>
                  <a:pt x="1998294" y="70538"/>
                </a:lnTo>
                <a:lnTo>
                  <a:pt x="1954050" y="57431"/>
                </a:lnTo>
                <a:lnTo>
                  <a:pt x="1909251" y="45610"/>
                </a:lnTo>
                <a:lnTo>
                  <a:pt x="1863919" y="35099"/>
                </a:lnTo>
                <a:lnTo>
                  <a:pt x="1818077" y="25918"/>
                </a:lnTo>
                <a:lnTo>
                  <a:pt x="1771747" y="18090"/>
                </a:lnTo>
                <a:lnTo>
                  <a:pt x="1724951" y="11636"/>
                </a:lnTo>
                <a:lnTo>
                  <a:pt x="1677712" y="6578"/>
                </a:lnTo>
                <a:lnTo>
                  <a:pt x="1630052" y="2938"/>
                </a:lnTo>
                <a:lnTo>
                  <a:pt x="1581993" y="738"/>
                </a:lnTo>
                <a:lnTo>
                  <a:pt x="1533558" y="0"/>
                </a:lnTo>
                <a:close/>
              </a:path>
            </a:pathLst>
          </a:custGeom>
          <a:solidFill>
            <a:srgbClr val="F79223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804650" y="9474835"/>
            <a:ext cx="2228215" cy="2256790"/>
          </a:xfrm>
          <a:custGeom>
            <a:avLst/>
            <a:gdLst/>
            <a:ahLst/>
            <a:cxnLst/>
            <a:rect l="l" t="t" r="r" b="b"/>
            <a:pathLst>
              <a:path w="2228215" h="2180590">
                <a:moveTo>
                  <a:pt x="1113829" y="0"/>
                </a:moveTo>
                <a:lnTo>
                  <a:pt x="1065514" y="1007"/>
                </a:lnTo>
                <a:lnTo>
                  <a:pt x="1017724" y="4001"/>
                </a:lnTo>
                <a:lnTo>
                  <a:pt x="970502" y="8942"/>
                </a:lnTo>
                <a:lnTo>
                  <a:pt x="923890" y="15787"/>
                </a:lnTo>
                <a:lnTo>
                  <a:pt x="877928" y="24498"/>
                </a:lnTo>
                <a:lnTo>
                  <a:pt x="832659" y="35031"/>
                </a:lnTo>
                <a:lnTo>
                  <a:pt x="788125" y="47348"/>
                </a:lnTo>
                <a:lnTo>
                  <a:pt x="744367" y="61406"/>
                </a:lnTo>
                <a:lnTo>
                  <a:pt x="701428" y="77164"/>
                </a:lnTo>
                <a:lnTo>
                  <a:pt x="659349" y="94583"/>
                </a:lnTo>
                <a:lnTo>
                  <a:pt x="618171" y="113620"/>
                </a:lnTo>
                <a:lnTo>
                  <a:pt x="577937" y="134236"/>
                </a:lnTo>
                <a:lnTo>
                  <a:pt x="538689" y="156389"/>
                </a:lnTo>
                <a:lnTo>
                  <a:pt x="500468" y="180038"/>
                </a:lnTo>
                <a:lnTo>
                  <a:pt x="463316" y="205142"/>
                </a:lnTo>
                <a:lnTo>
                  <a:pt x="427275" y="231661"/>
                </a:lnTo>
                <a:lnTo>
                  <a:pt x="392386" y="259553"/>
                </a:lnTo>
                <a:lnTo>
                  <a:pt x="358692" y="288778"/>
                </a:lnTo>
                <a:lnTo>
                  <a:pt x="326234" y="319295"/>
                </a:lnTo>
                <a:lnTo>
                  <a:pt x="295054" y="351062"/>
                </a:lnTo>
                <a:lnTo>
                  <a:pt x="265194" y="384040"/>
                </a:lnTo>
                <a:lnTo>
                  <a:pt x="236695" y="418186"/>
                </a:lnTo>
                <a:lnTo>
                  <a:pt x="209600" y="453461"/>
                </a:lnTo>
                <a:lnTo>
                  <a:pt x="183950" y="489822"/>
                </a:lnTo>
                <a:lnTo>
                  <a:pt x="159787" y="527230"/>
                </a:lnTo>
                <a:lnTo>
                  <a:pt x="137153" y="565643"/>
                </a:lnTo>
                <a:lnTo>
                  <a:pt x="116090" y="605021"/>
                </a:lnTo>
                <a:lnTo>
                  <a:pt x="96638" y="645322"/>
                </a:lnTo>
                <a:lnTo>
                  <a:pt x="78841" y="686506"/>
                </a:lnTo>
                <a:lnTo>
                  <a:pt x="62740" y="728532"/>
                </a:lnTo>
                <a:lnTo>
                  <a:pt x="48376" y="771359"/>
                </a:lnTo>
                <a:lnTo>
                  <a:pt x="35792" y="814945"/>
                </a:lnTo>
                <a:lnTo>
                  <a:pt x="25030" y="859251"/>
                </a:lnTo>
                <a:lnTo>
                  <a:pt x="16130" y="904234"/>
                </a:lnTo>
                <a:lnTo>
                  <a:pt x="9136" y="949855"/>
                </a:lnTo>
                <a:lnTo>
                  <a:pt x="4088" y="996072"/>
                </a:lnTo>
                <a:lnTo>
                  <a:pt x="1029" y="1042845"/>
                </a:lnTo>
                <a:lnTo>
                  <a:pt x="0" y="1090132"/>
                </a:lnTo>
                <a:lnTo>
                  <a:pt x="1029" y="1137419"/>
                </a:lnTo>
                <a:lnTo>
                  <a:pt x="4088" y="1184191"/>
                </a:lnTo>
                <a:lnTo>
                  <a:pt x="9136" y="1230408"/>
                </a:lnTo>
                <a:lnTo>
                  <a:pt x="16130" y="1276029"/>
                </a:lnTo>
                <a:lnTo>
                  <a:pt x="25030" y="1321013"/>
                </a:lnTo>
                <a:lnTo>
                  <a:pt x="35792" y="1365318"/>
                </a:lnTo>
                <a:lnTo>
                  <a:pt x="48376" y="1408905"/>
                </a:lnTo>
                <a:lnTo>
                  <a:pt x="62740" y="1451731"/>
                </a:lnTo>
                <a:lnTo>
                  <a:pt x="78841" y="1493757"/>
                </a:lnTo>
                <a:lnTo>
                  <a:pt x="96638" y="1534941"/>
                </a:lnTo>
                <a:lnTo>
                  <a:pt x="116090" y="1575242"/>
                </a:lnTo>
                <a:lnTo>
                  <a:pt x="137153" y="1614620"/>
                </a:lnTo>
                <a:lnTo>
                  <a:pt x="159787" y="1653033"/>
                </a:lnTo>
                <a:lnTo>
                  <a:pt x="183950" y="1690441"/>
                </a:lnTo>
                <a:lnTo>
                  <a:pt x="209600" y="1726803"/>
                </a:lnTo>
                <a:lnTo>
                  <a:pt x="236695" y="1762077"/>
                </a:lnTo>
                <a:lnTo>
                  <a:pt x="265194" y="1796224"/>
                </a:lnTo>
                <a:lnTo>
                  <a:pt x="295054" y="1829201"/>
                </a:lnTo>
                <a:lnTo>
                  <a:pt x="326234" y="1860968"/>
                </a:lnTo>
                <a:lnTo>
                  <a:pt x="358692" y="1891485"/>
                </a:lnTo>
                <a:lnTo>
                  <a:pt x="392386" y="1920710"/>
                </a:lnTo>
                <a:lnTo>
                  <a:pt x="427275" y="1948602"/>
                </a:lnTo>
                <a:lnTo>
                  <a:pt x="463316" y="1975121"/>
                </a:lnTo>
                <a:lnTo>
                  <a:pt x="500468" y="2000226"/>
                </a:lnTo>
                <a:lnTo>
                  <a:pt x="538689" y="2023875"/>
                </a:lnTo>
                <a:lnTo>
                  <a:pt x="577937" y="2046027"/>
                </a:lnTo>
                <a:lnTo>
                  <a:pt x="618171" y="2066643"/>
                </a:lnTo>
                <a:lnTo>
                  <a:pt x="659349" y="2085681"/>
                </a:lnTo>
                <a:lnTo>
                  <a:pt x="701428" y="2103099"/>
                </a:lnTo>
                <a:lnTo>
                  <a:pt x="744367" y="2118858"/>
                </a:lnTo>
                <a:lnTo>
                  <a:pt x="788125" y="2132916"/>
                </a:lnTo>
                <a:lnTo>
                  <a:pt x="832659" y="2145232"/>
                </a:lnTo>
                <a:lnTo>
                  <a:pt x="877928" y="2155766"/>
                </a:lnTo>
                <a:lnTo>
                  <a:pt x="923890" y="2164476"/>
                </a:lnTo>
                <a:lnTo>
                  <a:pt x="970502" y="2171322"/>
                </a:lnTo>
                <a:lnTo>
                  <a:pt x="1017724" y="2176263"/>
                </a:lnTo>
                <a:lnTo>
                  <a:pt x="1065514" y="2179257"/>
                </a:lnTo>
                <a:lnTo>
                  <a:pt x="1113829" y="2180264"/>
                </a:lnTo>
                <a:lnTo>
                  <a:pt x="1162145" y="2179257"/>
                </a:lnTo>
                <a:lnTo>
                  <a:pt x="1209934" y="2176263"/>
                </a:lnTo>
                <a:lnTo>
                  <a:pt x="1257157" y="2171322"/>
                </a:lnTo>
                <a:lnTo>
                  <a:pt x="1303769" y="2164476"/>
                </a:lnTo>
                <a:lnTo>
                  <a:pt x="1349731" y="2155766"/>
                </a:lnTo>
                <a:lnTo>
                  <a:pt x="1395000" y="2145232"/>
                </a:lnTo>
                <a:lnTo>
                  <a:pt x="1439534" y="2132916"/>
                </a:lnTo>
                <a:lnTo>
                  <a:pt x="1483292" y="2118858"/>
                </a:lnTo>
                <a:lnTo>
                  <a:pt x="1526231" y="2103099"/>
                </a:lnTo>
                <a:lnTo>
                  <a:pt x="1568310" y="2085681"/>
                </a:lnTo>
                <a:lnTo>
                  <a:pt x="1609488" y="2066643"/>
                </a:lnTo>
                <a:lnTo>
                  <a:pt x="1649722" y="2046027"/>
                </a:lnTo>
                <a:lnTo>
                  <a:pt x="1688970" y="2023875"/>
                </a:lnTo>
                <a:lnTo>
                  <a:pt x="1727191" y="2000226"/>
                </a:lnTo>
                <a:lnTo>
                  <a:pt x="1764343" y="1975121"/>
                </a:lnTo>
                <a:lnTo>
                  <a:pt x="1800384" y="1948602"/>
                </a:lnTo>
                <a:lnTo>
                  <a:pt x="1835273" y="1920710"/>
                </a:lnTo>
                <a:lnTo>
                  <a:pt x="1868967" y="1891485"/>
                </a:lnTo>
                <a:lnTo>
                  <a:pt x="1901425" y="1860968"/>
                </a:lnTo>
                <a:lnTo>
                  <a:pt x="1932605" y="1829201"/>
                </a:lnTo>
                <a:lnTo>
                  <a:pt x="1962465" y="1796224"/>
                </a:lnTo>
                <a:lnTo>
                  <a:pt x="1990963" y="1762077"/>
                </a:lnTo>
                <a:lnTo>
                  <a:pt x="2018059" y="1726803"/>
                </a:lnTo>
                <a:lnTo>
                  <a:pt x="2043709" y="1690441"/>
                </a:lnTo>
                <a:lnTo>
                  <a:pt x="2067872" y="1653033"/>
                </a:lnTo>
                <a:lnTo>
                  <a:pt x="2090506" y="1614620"/>
                </a:lnTo>
                <a:lnTo>
                  <a:pt x="2111569" y="1575242"/>
                </a:lnTo>
                <a:lnTo>
                  <a:pt x="2131021" y="1534941"/>
                </a:lnTo>
                <a:lnTo>
                  <a:pt x="2148818" y="1493757"/>
                </a:lnTo>
                <a:lnTo>
                  <a:pt x="2164919" y="1451731"/>
                </a:lnTo>
                <a:lnTo>
                  <a:pt x="2179282" y="1408905"/>
                </a:lnTo>
                <a:lnTo>
                  <a:pt x="2191866" y="1365318"/>
                </a:lnTo>
                <a:lnTo>
                  <a:pt x="2202629" y="1321013"/>
                </a:lnTo>
                <a:lnTo>
                  <a:pt x="2211529" y="1276029"/>
                </a:lnTo>
                <a:lnTo>
                  <a:pt x="2218523" y="1230408"/>
                </a:lnTo>
                <a:lnTo>
                  <a:pt x="2223571" y="1184191"/>
                </a:lnTo>
                <a:lnTo>
                  <a:pt x="2226630" y="1137419"/>
                </a:lnTo>
                <a:lnTo>
                  <a:pt x="2227659" y="1090132"/>
                </a:lnTo>
                <a:lnTo>
                  <a:pt x="2226630" y="1042845"/>
                </a:lnTo>
                <a:lnTo>
                  <a:pt x="2223571" y="996072"/>
                </a:lnTo>
                <a:lnTo>
                  <a:pt x="2218523" y="949855"/>
                </a:lnTo>
                <a:lnTo>
                  <a:pt x="2211529" y="904234"/>
                </a:lnTo>
                <a:lnTo>
                  <a:pt x="2202629" y="859251"/>
                </a:lnTo>
                <a:lnTo>
                  <a:pt x="2191866" y="814945"/>
                </a:lnTo>
                <a:lnTo>
                  <a:pt x="2179282" y="771359"/>
                </a:lnTo>
                <a:lnTo>
                  <a:pt x="2164919" y="728532"/>
                </a:lnTo>
                <a:lnTo>
                  <a:pt x="2148818" y="686506"/>
                </a:lnTo>
                <a:lnTo>
                  <a:pt x="2131021" y="645322"/>
                </a:lnTo>
                <a:lnTo>
                  <a:pt x="2111569" y="605021"/>
                </a:lnTo>
                <a:lnTo>
                  <a:pt x="2090506" y="565643"/>
                </a:lnTo>
                <a:lnTo>
                  <a:pt x="2067872" y="527230"/>
                </a:lnTo>
                <a:lnTo>
                  <a:pt x="2043709" y="489822"/>
                </a:lnTo>
                <a:lnTo>
                  <a:pt x="2018059" y="453461"/>
                </a:lnTo>
                <a:lnTo>
                  <a:pt x="1990963" y="418186"/>
                </a:lnTo>
                <a:lnTo>
                  <a:pt x="1962465" y="384040"/>
                </a:lnTo>
                <a:lnTo>
                  <a:pt x="1932605" y="351062"/>
                </a:lnTo>
                <a:lnTo>
                  <a:pt x="1901425" y="319295"/>
                </a:lnTo>
                <a:lnTo>
                  <a:pt x="1868967" y="288778"/>
                </a:lnTo>
                <a:lnTo>
                  <a:pt x="1835273" y="259553"/>
                </a:lnTo>
                <a:lnTo>
                  <a:pt x="1800384" y="231661"/>
                </a:lnTo>
                <a:lnTo>
                  <a:pt x="1764343" y="205142"/>
                </a:lnTo>
                <a:lnTo>
                  <a:pt x="1727191" y="180038"/>
                </a:lnTo>
                <a:lnTo>
                  <a:pt x="1688970" y="156389"/>
                </a:lnTo>
                <a:lnTo>
                  <a:pt x="1649722" y="134236"/>
                </a:lnTo>
                <a:lnTo>
                  <a:pt x="1609488" y="113620"/>
                </a:lnTo>
                <a:lnTo>
                  <a:pt x="1568310" y="94583"/>
                </a:lnTo>
                <a:lnTo>
                  <a:pt x="1526231" y="77164"/>
                </a:lnTo>
                <a:lnTo>
                  <a:pt x="1483292" y="61406"/>
                </a:lnTo>
                <a:lnTo>
                  <a:pt x="1439534" y="47348"/>
                </a:lnTo>
                <a:lnTo>
                  <a:pt x="1395000" y="35031"/>
                </a:lnTo>
                <a:lnTo>
                  <a:pt x="1349731" y="24498"/>
                </a:lnTo>
                <a:lnTo>
                  <a:pt x="1303769" y="15787"/>
                </a:lnTo>
                <a:lnTo>
                  <a:pt x="1257157" y="8942"/>
                </a:lnTo>
                <a:lnTo>
                  <a:pt x="1209934" y="4001"/>
                </a:lnTo>
                <a:lnTo>
                  <a:pt x="1162145" y="1007"/>
                </a:lnTo>
                <a:lnTo>
                  <a:pt x="1113829" y="0"/>
                </a:lnTo>
                <a:close/>
              </a:path>
            </a:pathLst>
          </a:custGeom>
          <a:solidFill>
            <a:srgbClr val="FFFFFF"/>
          </a:solidFill>
          <a:effectLst>
            <a:innerShdw blurRad="63500" dist="101600" dir="16620000">
              <a:prstClr val="black">
                <a:alpha val="50000"/>
              </a:prstClr>
            </a:inn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423650" y="9097010"/>
            <a:ext cx="2965894" cy="3015615"/>
          </a:xfrm>
          <a:custGeom>
            <a:avLst/>
            <a:gdLst/>
            <a:ahLst/>
            <a:cxnLst/>
            <a:rect l="l" t="t" r="r" b="b"/>
            <a:pathLst>
              <a:path w="3084830" h="3015615">
                <a:moveTo>
                  <a:pt x="3084559" y="1507807"/>
                </a:moveTo>
                <a:lnTo>
                  <a:pt x="3083797" y="1555670"/>
                </a:lnTo>
                <a:lnTo>
                  <a:pt x="3081525" y="1603162"/>
                </a:lnTo>
                <a:lnTo>
                  <a:pt x="3077766" y="1650259"/>
                </a:lnTo>
                <a:lnTo>
                  <a:pt x="3072543" y="1696940"/>
                </a:lnTo>
                <a:lnTo>
                  <a:pt x="3065878" y="1743183"/>
                </a:lnTo>
                <a:lnTo>
                  <a:pt x="3057793" y="1788967"/>
                </a:lnTo>
                <a:lnTo>
                  <a:pt x="3048312" y="1834267"/>
                </a:lnTo>
                <a:lnTo>
                  <a:pt x="3037457" y="1879064"/>
                </a:lnTo>
                <a:lnTo>
                  <a:pt x="3025251" y="1923334"/>
                </a:lnTo>
                <a:lnTo>
                  <a:pt x="3011715" y="1967055"/>
                </a:lnTo>
                <a:lnTo>
                  <a:pt x="2996873" y="2010206"/>
                </a:lnTo>
                <a:lnTo>
                  <a:pt x="2980748" y="2052764"/>
                </a:lnTo>
                <a:lnTo>
                  <a:pt x="2963361" y="2094708"/>
                </a:lnTo>
                <a:lnTo>
                  <a:pt x="2944735" y="2136014"/>
                </a:lnTo>
                <a:lnTo>
                  <a:pt x="2924894" y="2176662"/>
                </a:lnTo>
                <a:lnTo>
                  <a:pt x="2903859" y="2216628"/>
                </a:lnTo>
                <a:lnTo>
                  <a:pt x="2881653" y="2255892"/>
                </a:lnTo>
                <a:lnTo>
                  <a:pt x="2858299" y="2294430"/>
                </a:lnTo>
                <a:lnTo>
                  <a:pt x="2833820" y="2332222"/>
                </a:lnTo>
                <a:lnTo>
                  <a:pt x="2808237" y="2369243"/>
                </a:lnTo>
                <a:lnTo>
                  <a:pt x="2781573" y="2405474"/>
                </a:lnTo>
                <a:lnTo>
                  <a:pt x="2753852" y="2440891"/>
                </a:lnTo>
                <a:lnTo>
                  <a:pt x="2725095" y="2475472"/>
                </a:lnTo>
                <a:lnTo>
                  <a:pt x="2695326" y="2509196"/>
                </a:lnTo>
                <a:lnTo>
                  <a:pt x="2664566" y="2542040"/>
                </a:lnTo>
                <a:lnTo>
                  <a:pt x="2632839" y="2573982"/>
                </a:lnTo>
                <a:lnTo>
                  <a:pt x="2600166" y="2605001"/>
                </a:lnTo>
                <a:lnTo>
                  <a:pt x="2566571" y="2635073"/>
                </a:lnTo>
                <a:lnTo>
                  <a:pt x="2532077" y="2664178"/>
                </a:lnTo>
                <a:lnTo>
                  <a:pt x="2496705" y="2692292"/>
                </a:lnTo>
                <a:lnTo>
                  <a:pt x="2460478" y="2719394"/>
                </a:lnTo>
                <a:lnTo>
                  <a:pt x="2423419" y="2745462"/>
                </a:lnTo>
                <a:lnTo>
                  <a:pt x="2385550" y="2770473"/>
                </a:lnTo>
                <a:lnTo>
                  <a:pt x="2346895" y="2794406"/>
                </a:lnTo>
                <a:lnTo>
                  <a:pt x="2307475" y="2817238"/>
                </a:lnTo>
                <a:lnTo>
                  <a:pt x="2267313" y="2838948"/>
                </a:lnTo>
                <a:lnTo>
                  <a:pt x="2226432" y="2859513"/>
                </a:lnTo>
                <a:lnTo>
                  <a:pt x="2184854" y="2878912"/>
                </a:lnTo>
                <a:lnTo>
                  <a:pt x="2142602" y="2897121"/>
                </a:lnTo>
                <a:lnTo>
                  <a:pt x="2099699" y="2914120"/>
                </a:lnTo>
                <a:lnTo>
                  <a:pt x="2056167" y="2929886"/>
                </a:lnTo>
                <a:lnTo>
                  <a:pt x="2012028" y="2944396"/>
                </a:lnTo>
                <a:lnTo>
                  <a:pt x="1967306" y="2957630"/>
                </a:lnTo>
                <a:lnTo>
                  <a:pt x="1922022" y="2969564"/>
                </a:lnTo>
                <a:lnTo>
                  <a:pt x="1876200" y="2980177"/>
                </a:lnTo>
                <a:lnTo>
                  <a:pt x="1829862" y="2989446"/>
                </a:lnTo>
                <a:lnTo>
                  <a:pt x="1783030" y="2997350"/>
                </a:lnTo>
                <a:lnTo>
                  <a:pt x="1735728" y="3003866"/>
                </a:lnTo>
                <a:lnTo>
                  <a:pt x="1687977" y="3008973"/>
                </a:lnTo>
                <a:lnTo>
                  <a:pt x="1639800" y="3012648"/>
                </a:lnTo>
                <a:lnTo>
                  <a:pt x="1591221" y="3014869"/>
                </a:lnTo>
                <a:lnTo>
                  <a:pt x="1542260" y="3015614"/>
                </a:lnTo>
                <a:lnTo>
                  <a:pt x="1493302" y="3014869"/>
                </a:lnTo>
                <a:lnTo>
                  <a:pt x="1444725" y="3012648"/>
                </a:lnTo>
                <a:lnTo>
                  <a:pt x="1396550" y="3008973"/>
                </a:lnTo>
                <a:lnTo>
                  <a:pt x="1348801" y="3003866"/>
                </a:lnTo>
                <a:lnTo>
                  <a:pt x="1301501" y="2997350"/>
                </a:lnTo>
                <a:lnTo>
                  <a:pt x="1254671" y="2989446"/>
                </a:lnTo>
                <a:lnTo>
                  <a:pt x="1208334" y="2980177"/>
                </a:lnTo>
                <a:lnTo>
                  <a:pt x="1162514" y="2969564"/>
                </a:lnTo>
                <a:lnTo>
                  <a:pt x="1117232" y="2957630"/>
                </a:lnTo>
                <a:lnTo>
                  <a:pt x="1072511" y="2944396"/>
                </a:lnTo>
                <a:lnTo>
                  <a:pt x="1028373" y="2929886"/>
                </a:lnTo>
                <a:lnTo>
                  <a:pt x="984842" y="2914120"/>
                </a:lnTo>
                <a:lnTo>
                  <a:pt x="941940" y="2897121"/>
                </a:lnTo>
                <a:lnTo>
                  <a:pt x="899690" y="2878912"/>
                </a:lnTo>
                <a:lnTo>
                  <a:pt x="858113" y="2859513"/>
                </a:lnTo>
                <a:lnTo>
                  <a:pt x="817233" y="2838948"/>
                </a:lnTo>
                <a:lnTo>
                  <a:pt x="777072" y="2817238"/>
                </a:lnTo>
                <a:lnTo>
                  <a:pt x="737653" y="2794406"/>
                </a:lnTo>
                <a:lnTo>
                  <a:pt x="698999" y="2770473"/>
                </a:lnTo>
                <a:lnTo>
                  <a:pt x="661131" y="2745462"/>
                </a:lnTo>
                <a:lnTo>
                  <a:pt x="624073" y="2719394"/>
                </a:lnTo>
                <a:lnTo>
                  <a:pt x="587847" y="2692292"/>
                </a:lnTo>
                <a:lnTo>
                  <a:pt x="552475" y="2664178"/>
                </a:lnTo>
                <a:lnTo>
                  <a:pt x="517981" y="2635073"/>
                </a:lnTo>
                <a:lnTo>
                  <a:pt x="484387" y="2605001"/>
                </a:lnTo>
                <a:lnTo>
                  <a:pt x="451715" y="2573982"/>
                </a:lnTo>
                <a:lnTo>
                  <a:pt x="419988" y="2542040"/>
                </a:lnTo>
                <a:lnTo>
                  <a:pt x="389229" y="2509196"/>
                </a:lnTo>
                <a:lnTo>
                  <a:pt x="359460" y="2475472"/>
                </a:lnTo>
                <a:lnTo>
                  <a:pt x="330704" y="2440891"/>
                </a:lnTo>
                <a:lnTo>
                  <a:pt x="302983" y="2405474"/>
                </a:lnTo>
                <a:lnTo>
                  <a:pt x="276320" y="2369243"/>
                </a:lnTo>
                <a:lnTo>
                  <a:pt x="250737" y="2332222"/>
                </a:lnTo>
                <a:lnTo>
                  <a:pt x="226258" y="2294430"/>
                </a:lnTo>
                <a:lnTo>
                  <a:pt x="202904" y="2255892"/>
                </a:lnTo>
                <a:lnTo>
                  <a:pt x="180698" y="2216628"/>
                </a:lnTo>
                <a:lnTo>
                  <a:pt x="159664" y="2176662"/>
                </a:lnTo>
                <a:lnTo>
                  <a:pt x="139822" y="2136014"/>
                </a:lnTo>
                <a:lnTo>
                  <a:pt x="121197" y="2094708"/>
                </a:lnTo>
                <a:lnTo>
                  <a:pt x="103811" y="2052764"/>
                </a:lnTo>
                <a:lnTo>
                  <a:pt x="87685" y="2010206"/>
                </a:lnTo>
                <a:lnTo>
                  <a:pt x="72843" y="1967055"/>
                </a:lnTo>
                <a:lnTo>
                  <a:pt x="59308" y="1923334"/>
                </a:lnTo>
                <a:lnTo>
                  <a:pt x="47101" y="1879064"/>
                </a:lnTo>
                <a:lnTo>
                  <a:pt x="36246" y="1834267"/>
                </a:lnTo>
                <a:lnTo>
                  <a:pt x="26765" y="1788967"/>
                </a:lnTo>
                <a:lnTo>
                  <a:pt x="18681" y="1743183"/>
                </a:lnTo>
                <a:lnTo>
                  <a:pt x="12016" y="1696940"/>
                </a:lnTo>
                <a:lnTo>
                  <a:pt x="6793" y="1650259"/>
                </a:lnTo>
                <a:lnTo>
                  <a:pt x="3034" y="1603162"/>
                </a:lnTo>
                <a:lnTo>
                  <a:pt x="762" y="1555670"/>
                </a:lnTo>
                <a:lnTo>
                  <a:pt x="0" y="1507807"/>
                </a:lnTo>
                <a:lnTo>
                  <a:pt x="762" y="1459944"/>
                </a:lnTo>
                <a:lnTo>
                  <a:pt x="3034" y="1412452"/>
                </a:lnTo>
                <a:lnTo>
                  <a:pt x="6793" y="1365355"/>
                </a:lnTo>
                <a:lnTo>
                  <a:pt x="12016" y="1318674"/>
                </a:lnTo>
                <a:lnTo>
                  <a:pt x="18681" y="1272430"/>
                </a:lnTo>
                <a:lnTo>
                  <a:pt x="26765" y="1226647"/>
                </a:lnTo>
                <a:lnTo>
                  <a:pt x="36246" y="1181347"/>
                </a:lnTo>
                <a:lnTo>
                  <a:pt x="47101" y="1136550"/>
                </a:lnTo>
                <a:lnTo>
                  <a:pt x="59308" y="1092280"/>
                </a:lnTo>
                <a:lnTo>
                  <a:pt x="72843" y="1048559"/>
                </a:lnTo>
                <a:lnTo>
                  <a:pt x="87685" y="1005408"/>
                </a:lnTo>
                <a:lnTo>
                  <a:pt x="103811" y="962850"/>
                </a:lnTo>
                <a:lnTo>
                  <a:pt x="121197" y="920906"/>
                </a:lnTo>
                <a:lnTo>
                  <a:pt x="139822" y="879600"/>
                </a:lnTo>
                <a:lnTo>
                  <a:pt x="159664" y="838952"/>
                </a:lnTo>
                <a:lnTo>
                  <a:pt x="180698" y="798986"/>
                </a:lnTo>
                <a:lnTo>
                  <a:pt x="202904" y="759722"/>
                </a:lnTo>
                <a:lnTo>
                  <a:pt x="226258" y="721184"/>
                </a:lnTo>
                <a:lnTo>
                  <a:pt x="250737" y="683392"/>
                </a:lnTo>
                <a:lnTo>
                  <a:pt x="276320" y="646371"/>
                </a:lnTo>
                <a:lnTo>
                  <a:pt x="302983" y="610140"/>
                </a:lnTo>
                <a:lnTo>
                  <a:pt x="330704" y="574723"/>
                </a:lnTo>
                <a:lnTo>
                  <a:pt x="359460" y="540142"/>
                </a:lnTo>
                <a:lnTo>
                  <a:pt x="389229" y="506418"/>
                </a:lnTo>
                <a:lnTo>
                  <a:pt x="419988" y="473574"/>
                </a:lnTo>
                <a:lnTo>
                  <a:pt x="451715" y="441632"/>
                </a:lnTo>
                <a:lnTo>
                  <a:pt x="484387" y="410613"/>
                </a:lnTo>
                <a:lnTo>
                  <a:pt x="517981" y="380541"/>
                </a:lnTo>
                <a:lnTo>
                  <a:pt x="552475" y="351436"/>
                </a:lnTo>
                <a:lnTo>
                  <a:pt x="587847" y="323322"/>
                </a:lnTo>
                <a:lnTo>
                  <a:pt x="624073" y="296220"/>
                </a:lnTo>
                <a:lnTo>
                  <a:pt x="661131" y="270152"/>
                </a:lnTo>
                <a:lnTo>
                  <a:pt x="698999" y="245141"/>
                </a:lnTo>
                <a:lnTo>
                  <a:pt x="737653" y="221208"/>
                </a:lnTo>
                <a:lnTo>
                  <a:pt x="777072" y="198376"/>
                </a:lnTo>
                <a:lnTo>
                  <a:pt x="817233" y="176666"/>
                </a:lnTo>
                <a:lnTo>
                  <a:pt x="858113" y="156101"/>
                </a:lnTo>
                <a:lnTo>
                  <a:pt x="899690" y="136702"/>
                </a:lnTo>
                <a:lnTo>
                  <a:pt x="941940" y="118493"/>
                </a:lnTo>
                <a:lnTo>
                  <a:pt x="984842" y="101494"/>
                </a:lnTo>
                <a:lnTo>
                  <a:pt x="1028373" y="85728"/>
                </a:lnTo>
                <a:lnTo>
                  <a:pt x="1072511" y="71218"/>
                </a:lnTo>
                <a:lnTo>
                  <a:pt x="1117232" y="57984"/>
                </a:lnTo>
                <a:lnTo>
                  <a:pt x="1162514" y="46050"/>
                </a:lnTo>
                <a:lnTo>
                  <a:pt x="1208334" y="35437"/>
                </a:lnTo>
                <a:lnTo>
                  <a:pt x="1254671" y="26168"/>
                </a:lnTo>
                <a:lnTo>
                  <a:pt x="1301501" y="18264"/>
                </a:lnTo>
                <a:lnTo>
                  <a:pt x="1348801" y="11748"/>
                </a:lnTo>
                <a:lnTo>
                  <a:pt x="1396550" y="6641"/>
                </a:lnTo>
                <a:lnTo>
                  <a:pt x="1444725" y="2966"/>
                </a:lnTo>
                <a:lnTo>
                  <a:pt x="1493302" y="745"/>
                </a:lnTo>
                <a:lnTo>
                  <a:pt x="1542260" y="0"/>
                </a:lnTo>
                <a:lnTo>
                  <a:pt x="1591221" y="745"/>
                </a:lnTo>
                <a:lnTo>
                  <a:pt x="1639800" y="2966"/>
                </a:lnTo>
                <a:lnTo>
                  <a:pt x="1687977" y="6641"/>
                </a:lnTo>
                <a:lnTo>
                  <a:pt x="1735728" y="11748"/>
                </a:lnTo>
                <a:lnTo>
                  <a:pt x="1783030" y="18264"/>
                </a:lnTo>
                <a:lnTo>
                  <a:pt x="1829862" y="26168"/>
                </a:lnTo>
                <a:lnTo>
                  <a:pt x="1876200" y="35437"/>
                </a:lnTo>
                <a:lnTo>
                  <a:pt x="1922022" y="46050"/>
                </a:lnTo>
                <a:lnTo>
                  <a:pt x="1967306" y="57984"/>
                </a:lnTo>
                <a:lnTo>
                  <a:pt x="2012028" y="71218"/>
                </a:lnTo>
                <a:lnTo>
                  <a:pt x="2056167" y="85728"/>
                </a:lnTo>
                <a:lnTo>
                  <a:pt x="2099699" y="101494"/>
                </a:lnTo>
                <a:lnTo>
                  <a:pt x="2142602" y="118493"/>
                </a:lnTo>
                <a:lnTo>
                  <a:pt x="2184854" y="136702"/>
                </a:lnTo>
                <a:lnTo>
                  <a:pt x="2226432" y="156101"/>
                </a:lnTo>
                <a:lnTo>
                  <a:pt x="2267313" y="176666"/>
                </a:lnTo>
                <a:lnTo>
                  <a:pt x="2307475" y="198376"/>
                </a:lnTo>
                <a:lnTo>
                  <a:pt x="2346895" y="221208"/>
                </a:lnTo>
                <a:lnTo>
                  <a:pt x="2385550" y="245141"/>
                </a:lnTo>
                <a:lnTo>
                  <a:pt x="2423419" y="270152"/>
                </a:lnTo>
                <a:lnTo>
                  <a:pt x="2460478" y="296220"/>
                </a:lnTo>
                <a:lnTo>
                  <a:pt x="2496705" y="323322"/>
                </a:lnTo>
                <a:lnTo>
                  <a:pt x="2532077" y="351436"/>
                </a:lnTo>
                <a:lnTo>
                  <a:pt x="2566571" y="380541"/>
                </a:lnTo>
                <a:lnTo>
                  <a:pt x="2600166" y="410613"/>
                </a:lnTo>
                <a:lnTo>
                  <a:pt x="2632839" y="441632"/>
                </a:lnTo>
                <a:lnTo>
                  <a:pt x="2664566" y="473574"/>
                </a:lnTo>
                <a:lnTo>
                  <a:pt x="2695326" y="506418"/>
                </a:lnTo>
                <a:lnTo>
                  <a:pt x="2725095" y="540142"/>
                </a:lnTo>
                <a:lnTo>
                  <a:pt x="2753852" y="574723"/>
                </a:lnTo>
                <a:lnTo>
                  <a:pt x="2781573" y="610140"/>
                </a:lnTo>
                <a:lnTo>
                  <a:pt x="2808237" y="646371"/>
                </a:lnTo>
                <a:lnTo>
                  <a:pt x="2833820" y="683392"/>
                </a:lnTo>
                <a:lnTo>
                  <a:pt x="2858299" y="721184"/>
                </a:lnTo>
                <a:lnTo>
                  <a:pt x="2881653" y="759722"/>
                </a:lnTo>
                <a:lnTo>
                  <a:pt x="2903859" y="798986"/>
                </a:lnTo>
                <a:lnTo>
                  <a:pt x="2924894" y="838952"/>
                </a:lnTo>
                <a:lnTo>
                  <a:pt x="2944735" y="879600"/>
                </a:lnTo>
                <a:lnTo>
                  <a:pt x="2963361" y="920906"/>
                </a:lnTo>
                <a:lnTo>
                  <a:pt x="2980748" y="962850"/>
                </a:lnTo>
                <a:lnTo>
                  <a:pt x="2996873" y="1005408"/>
                </a:lnTo>
                <a:lnTo>
                  <a:pt x="3011715" y="1048559"/>
                </a:lnTo>
                <a:lnTo>
                  <a:pt x="3025251" y="1092280"/>
                </a:lnTo>
                <a:lnTo>
                  <a:pt x="3037457" y="1136550"/>
                </a:lnTo>
                <a:lnTo>
                  <a:pt x="3048312" y="1181347"/>
                </a:lnTo>
                <a:lnTo>
                  <a:pt x="3057793" y="1226647"/>
                </a:lnTo>
                <a:lnTo>
                  <a:pt x="3065878" y="1272430"/>
                </a:lnTo>
                <a:lnTo>
                  <a:pt x="3072543" y="1318674"/>
                </a:lnTo>
                <a:lnTo>
                  <a:pt x="3077766" y="1365355"/>
                </a:lnTo>
                <a:lnTo>
                  <a:pt x="3081525" y="1412452"/>
                </a:lnTo>
                <a:lnTo>
                  <a:pt x="3083797" y="1459944"/>
                </a:lnTo>
                <a:lnTo>
                  <a:pt x="3084559" y="1507807"/>
                </a:lnTo>
                <a:close/>
              </a:path>
            </a:pathLst>
          </a:custGeom>
          <a:ln w="376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46288" y="5344926"/>
            <a:ext cx="2567362" cy="4542790"/>
          </a:xfrm>
          <a:custGeom>
            <a:avLst/>
            <a:gdLst/>
            <a:ahLst/>
            <a:cxnLst/>
            <a:rect l="l" t="t" r="r" b="b"/>
            <a:pathLst>
              <a:path w="2577465" h="4542790">
                <a:moveTo>
                  <a:pt x="0" y="4542207"/>
                </a:moveTo>
                <a:lnTo>
                  <a:pt x="2577044" y="4542207"/>
                </a:lnTo>
                <a:lnTo>
                  <a:pt x="2577044" y="0"/>
                </a:lnTo>
                <a:lnTo>
                  <a:pt x="0" y="0"/>
                </a:lnTo>
                <a:lnTo>
                  <a:pt x="0" y="4542207"/>
                </a:lnTo>
                <a:close/>
              </a:path>
            </a:pathLst>
          </a:custGeom>
          <a:solidFill>
            <a:srgbClr val="1EACAC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998640" y="5344924"/>
            <a:ext cx="2579370" cy="4542790"/>
          </a:xfrm>
          <a:custGeom>
            <a:avLst/>
            <a:gdLst/>
            <a:ahLst/>
            <a:cxnLst/>
            <a:rect l="l" t="t" r="r" b="b"/>
            <a:pathLst>
              <a:path w="2579370" h="4542790">
                <a:moveTo>
                  <a:pt x="2579293" y="4542207"/>
                </a:moveTo>
                <a:lnTo>
                  <a:pt x="0" y="4542207"/>
                </a:lnTo>
                <a:lnTo>
                  <a:pt x="0" y="0"/>
                </a:lnTo>
                <a:lnTo>
                  <a:pt x="2579293" y="0"/>
                </a:lnTo>
                <a:lnTo>
                  <a:pt x="2579293" y="4542207"/>
                </a:lnTo>
                <a:close/>
              </a:path>
            </a:pathLst>
          </a:custGeom>
          <a:ln w="316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137700" y="5487979"/>
            <a:ext cx="2301240" cy="1556385"/>
          </a:xfrm>
          <a:custGeom>
            <a:avLst/>
            <a:gdLst/>
            <a:ahLst/>
            <a:cxnLst/>
            <a:rect l="l" t="t" r="r" b="b"/>
            <a:pathLst>
              <a:path w="2301240" h="1556384">
                <a:moveTo>
                  <a:pt x="2301190" y="0"/>
                </a:moveTo>
                <a:lnTo>
                  <a:pt x="0" y="0"/>
                </a:lnTo>
                <a:lnTo>
                  <a:pt x="0" y="1116330"/>
                </a:lnTo>
                <a:lnTo>
                  <a:pt x="1150595" y="1555856"/>
                </a:lnTo>
                <a:lnTo>
                  <a:pt x="2301190" y="1116330"/>
                </a:lnTo>
                <a:lnTo>
                  <a:pt x="2301190" y="0"/>
                </a:lnTo>
                <a:close/>
              </a:path>
            </a:pathLst>
          </a:custGeom>
          <a:solidFill>
            <a:srgbClr val="CCE3E4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68512" y="5494841"/>
            <a:ext cx="1652905" cy="799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391795">
              <a:lnSpc>
                <a:spcPts val="2990"/>
              </a:lnSpc>
            </a:pPr>
            <a:r>
              <a:rPr sz="2500" b="1" spc="-10" dirty="0">
                <a:solidFill>
                  <a:srgbClr val="D5572A"/>
                </a:solidFill>
                <a:latin typeface="Arial Regular" charset="0"/>
                <a:cs typeface="Arial Regular" charset="0"/>
              </a:rPr>
              <a:t>BABY  BOOMERS</a:t>
            </a:r>
            <a:endParaRPr sz="2500" b="1" dirty="0">
              <a:latin typeface="Arial Regular" charset="0"/>
              <a:cs typeface="Arial Regular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72308" y="7513463"/>
            <a:ext cx="1645920" cy="799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468630">
              <a:lnSpc>
                <a:spcPts val="2990"/>
              </a:lnSpc>
            </a:pPr>
            <a:r>
              <a:rPr sz="2500" spc="-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Born  1943–1964</a:t>
            </a:r>
            <a:endParaRPr sz="2500" dirty="0">
              <a:latin typeface="Arial Regular" charset="0"/>
              <a:cs typeface="Arial Regular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94412" y="8997100"/>
            <a:ext cx="1600835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50" spc="-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(Age</a:t>
            </a:r>
            <a:r>
              <a:rPr sz="2250" spc="-10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 </a:t>
            </a:r>
            <a:r>
              <a:rPr sz="2250" spc="-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53–74)</a:t>
            </a:r>
            <a:endParaRPr sz="2250" dirty="0">
              <a:latin typeface="Arial Regular" charset="0"/>
              <a:cs typeface="Arial Regular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604088" y="5344926"/>
            <a:ext cx="2536697" cy="4542790"/>
          </a:xfrm>
          <a:custGeom>
            <a:avLst/>
            <a:gdLst/>
            <a:ahLst/>
            <a:cxnLst/>
            <a:rect l="l" t="t" r="r" b="b"/>
            <a:pathLst>
              <a:path w="2562859" h="4542790">
                <a:moveTo>
                  <a:pt x="0" y="4542207"/>
                </a:moveTo>
                <a:lnTo>
                  <a:pt x="2562518" y="4542207"/>
                </a:lnTo>
                <a:lnTo>
                  <a:pt x="2562518" y="0"/>
                </a:lnTo>
                <a:lnTo>
                  <a:pt x="0" y="0"/>
                </a:lnTo>
                <a:lnTo>
                  <a:pt x="0" y="4542207"/>
                </a:lnTo>
                <a:close/>
              </a:path>
            </a:pathLst>
          </a:custGeom>
          <a:solidFill>
            <a:srgbClr val="1EACAC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604096" y="5344924"/>
            <a:ext cx="2536696" cy="4542790"/>
          </a:xfrm>
          <a:custGeom>
            <a:avLst/>
            <a:gdLst/>
            <a:ahLst/>
            <a:cxnLst/>
            <a:rect l="l" t="t" r="r" b="b"/>
            <a:pathLst>
              <a:path w="2562859" h="4542790">
                <a:moveTo>
                  <a:pt x="2562524" y="4542207"/>
                </a:moveTo>
                <a:lnTo>
                  <a:pt x="0" y="4542207"/>
                </a:lnTo>
                <a:lnTo>
                  <a:pt x="0" y="0"/>
                </a:lnTo>
                <a:lnTo>
                  <a:pt x="2562524" y="0"/>
                </a:lnTo>
              </a:path>
            </a:pathLst>
          </a:custGeom>
          <a:ln w="316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716992" y="5487979"/>
            <a:ext cx="2301240" cy="1556385"/>
          </a:xfrm>
          <a:custGeom>
            <a:avLst/>
            <a:gdLst/>
            <a:ahLst/>
            <a:cxnLst/>
            <a:rect l="l" t="t" r="r" b="b"/>
            <a:pathLst>
              <a:path w="2301240" h="1556384">
                <a:moveTo>
                  <a:pt x="2301190" y="0"/>
                </a:moveTo>
                <a:lnTo>
                  <a:pt x="0" y="0"/>
                </a:lnTo>
                <a:lnTo>
                  <a:pt x="0" y="1116330"/>
                </a:lnTo>
                <a:lnTo>
                  <a:pt x="1150595" y="1555856"/>
                </a:lnTo>
                <a:lnTo>
                  <a:pt x="2301190" y="1116330"/>
                </a:lnTo>
                <a:lnTo>
                  <a:pt x="2301190" y="0"/>
                </a:lnTo>
                <a:close/>
              </a:path>
            </a:pathLst>
          </a:custGeom>
          <a:solidFill>
            <a:srgbClr val="CCE3E4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797851" y="5481142"/>
            <a:ext cx="2115185" cy="111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ctr">
              <a:lnSpc>
                <a:spcPts val="2890"/>
              </a:lnSpc>
            </a:pPr>
            <a:r>
              <a:rPr sz="2500" b="1" spc="-10" dirty="0">
                <a:solidFill>
                  <a:srgbClr val="2971A3"/>
                </a:solidFill>
                <a:latin typeface="Arial Regular" charset="0"/>
                <a:cs typeface="Arial Regular" charset="0"/>
              </a:rPr>
              <a:t>GENER</a:t>
            </a:r>
            <a:r>
              <a:rPr sz="2500" b="1" spc="-160" dirty="0">
                <a:solidFill>
                  <a:srgbClr val="2971A3"/>
                </a:solidFill>
                <a:latin typeface="Arial Regular" charset="0"/>
                <a:cs typeface="Arial Regular" charset="0"/>
              </a:rPr>
              <a:t>A</a:t>
            </a:r>
            <a:r>
              <a:rPr sz="2500" b="1" spc="-10" dirty="0">
                <a:solidFill>
                  <a:srgbClr val="2971A3"/>
                </a:solidFill>
                <a:latin typeface="Arial Regular" charset="0"/>
                <a:cs typeface="Arial Regular" charset="0"/>
              </a:rPr>
              <a:t>TION</a:t>
            </a:r>
            <a:endParaRPr sz="2500" b="1" dirty="0">
              <a:latin typeface="Arial Regular" charset="0"/>
              <a:cs typeface="Arial Regular" charset="0"/>
            </a:endParaRPr>
          </a:p>
          <a:p>
            <a:pPr algn="ctr">
              <a:lnSpc>
                <a:spcPts val="5830"/>
              </a:lnSpc>
            </a:pPr>
            <a:r>
              <a:rPr sz="4950" b="1" spc="20" dirty="0">
                <a:solidFill>
                  <a:srgbClr val="2971A3"/>
                </a:solidFill>
                <a:latin typeface="Arial Regular" charset="0"/>
                <a:cs typeface="Arial Regular" charset="0"/>
              </a:rPr>
              <a:t>X</a:t>
            </a:r>
            <a:endParaRPr sz="4950" b="1" dirty="0">
              <a:latin typeface="Arial Regular" charset="0"/>
              <a:cs typeface="Arial Regular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051301" y="7513451"/>
            <a:ext cx="1645920" cy="799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468630">
              <a:lnSpc>
                <a:spcPts val="2990"/>
              </a:lnSpc>
            </a:pPr>
            <a:r>
              <a:rPr sz="2500" spc="-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Born  1965–1979</a:t>
            </a:r>
            <a:endParaRPr sz="2500" dirty="0">
              <a:latin typeface="Arial Regular" charset="0"/>
              <a:cs typeface="Arial Regular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073712" y="8997100"/>
            <a:ext cx="1600835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50" spc="-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(Age</a:t>
            </a:r>
            <a:r>
              <a:rPr sz="2250" spc="-10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 </a:t>
            </a:r>
            <a:r>
              <a:rPr sz="2250" spc="-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38–52)</a:t>
            </a:r>
            <a:endParaRPr sz="2250" dirty="0">
              <a:latin typeface="Arial Regular" charset="0"/>
              <a:cs typeface="Arial Regular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017694" y="9884582"/>
            <a:ext cx="2579370" cy="4527550"/>
          </a:xfrm>
          <a:custGeom>
            <a:avLst/>
            <a:gdLst/>
            <a:ahLst/>
            <a:cxnLst/>
            <a:rect l="l" t="t" r="r" b="b"/>
            <a:pathLst>
              <a:path w="2579370" h="4527550">
                <a:moveTo>
                  <a:pt x="0" y="4527543"/>
                </a:moveTo>
                <a:lnTo>
                  <a:pt x="2579293" y="4527543"/>
                </a:lnTo>
                <a:lnTo>
                  <a:pt x="2579293" y="0"/>
                </a:lnTo>
                <a:lnTo>
                  <a:pt x="0" y="0"/>
                </a:lnTo>
                <a:lnTo>
                  <a:pt x="0" y="4527543"/>
                </a:lnTo>
                <a:close/>
              </a:path>
            </a:pathLst>
          </a:custGeom>
          <a:solidFill>
            <a:srgbClr val="1EACAC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017690" y="9884592"/>
            <a:ext cx="2579370" cy="4527550"/>
          </a:xfrm>
          <a:custGeom>
            <a:avLst/>
            <a:gdLst/>
            <a:ahLst/>
            <a:cxnLst/>
            <a:rect l="l" t="t" r="r" b="b"/>
            <a:pathLst>
              <a:path w="2579370" h="4527550">
                <a:moveTo>
                  <a:pt x="0" y="4527535"/>
                </a:moveTo>
                <a:lnTo>
                  <a:pt x="0" y="0"/>
                </a:lnTo>
                <a:lnTo>
                  <a:pt x="2579293" y="0"/>
                </a:lnTo>
                <a:lnTo>
                  <a:pt x="2579293" y="4527535"/>
                </a:lnTo>
              </a:path>
            </a:pathLst>
          </a:custGeom>
          <a:ln w="316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156742" y="10027646"/>
            <a:ext cx="2301240" cy="1556385"/>
          </a:xfrm>
          <a:custGeom>
            <a:avLst/>
            <a:gdLst/>
            <a:ahLst/>
            <a:cxnLst/>
            <a:rect l="l" t="t" r="r" b="b"/>
            <a:pathLst>
              <a:path w="2301240" h="1556384">
                <a:moveTo>
                  <a:pt x="2301190" y="0"/>
                </a:moveTo>
                <a:lnTo>
                  <a:pt x="0" y="0"/>
                </a:lnTo>
                <a:lnTo>
                  <a:pt x="0" y="1116330"/>
                </a:lnTo>
                <a:lnTo>
                  <a:pt x="1150595" y="1555856"/>
                </a:lnTo>
                <a:lnTo>
                  <a:pt x="2301190" y="1116330"/>
                </a:lnTo>
                <a:lnTo>
                  <a:pt x="2301190" y="0"/>
                </a:lnTo>
                <a:close/>
              </a:path>
            </a:pathLst>
          </a:custGeom>
          <a:solidFill>
            <a:srgbClr val="CCE3E4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56130" y="10034500"/>
            <a:ext cx="2115820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92075">
              <a:lnSpc>
                <a:spcPts val="2990"/>
              </a:lnSpc>
            </a:pPr>
            <a:r>
              <a:rPr sz="2500" b="1" spc="-10" dirty="0">
                <a:solidFill>
                  <a:srgbClr val="00824D"/>
                </a:solidFill>
                <a:latin typeface="Arial Regular" charset="0"/>
                <a:cs typeface="Arial Regular" charset="0"/>
              </a:rPr>
              <a:t>MILLENNIAL  GENER</a:t>
            </a:r>
            <a:r>
              <a:rPr sz="2500" b="1" spc="-160" dirty="0">
                <a:solidFill>
                  <a:srgbClr val="00824D"/>
                </a:solidFill>
                <a:latin typeface="Arial Regular" charset="0"/>
                <a:cs typeface="Arial Regular" charset="0"/>
              </a:rPr>
              <a:t>A</a:t>
            </a:r>
            <a:r>
              <a:rPr sz="2500" b="1" spc="-10" dirty="0">
                <a:solidFill>
                  <a:srgbClr val="00824D"/>
                </a:solidFill>
                <a:latin typeface="Arial Regular" charset="0"/>
                <a:cs typeface="Arial Regular" charset="0"/>
              </a:rPr>
              <a:t>TION</a:t>
            </a:r>
            <a:endParaRPr sz="2500" b="1" dirty="0">
              <a:latin typeface="Arial Regular" charset="0"/>
              <a:cs typeface="Arial Regular" charset="0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491214" y="12053121"/>
            <a:ext cx="1645920" cy="799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468630">
              <a:lnSpc>
                <a:spcPts val="2990"/>
              </a:lnSpc>
            </a:pPr>
            <a:r>
              <a:rPr sz="2500" spc="-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Born  1980–1997</a:t>
            </a:r>
            <a:endParaRPr sz="2500" dirty="0">
              <a:latin typeface="Arial Regular" charset="0"/>
              <a:cs typeface="Arial Regular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513466" y="13536759"/>
            <a:ext cx="1600835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50" spc="-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(Age</a:t>
            </a:r>
            <a:r>
              <a:rPr sz="2250" spc="-10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 </a:t>
            </a:r>
            <a:r>
              <a:rPr sz="2250" spc="-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20–37)</a:t>
            </a:r>
            <a:endParaRPr sz="2250" dirty="0">
              <a:latin typeface="Arial Regular" charset="0"/>
              <a:cs typeface="Arial Regular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596987" y="9884582"/>
            <a:ext cx="2543810" cy="4527550"/>
          </a:xfrm>
          <a:custGeom>
            <a:avLst/>
            <a:gdLst/>
            <a:ahLst/>
            <a:cxnLst/>
            <a:rect l="l" t="t" r="r" b="b"/>
            <a:pathLst>
              <a:path w="2543809" h="4527550">
                <a:moveTo>
                  <a:pt x="0" y="4527543"/>
                </a:moveTo>
                <a:lnTo>
                  <a:pt x="2543470" y="4527543"/>
                </a:lnTo>
                <a:lnTo>
                  <a:pt x="2543470" y="0"/>
                </a:lnTo>
                <a:lnTo>
                  <a:pt x="0" y="0"/>
                </a:lnTo>
                <a:lnTo>
                  <a:pt x="0" y="4527543"/>
                </a:lnTo>
                <a:close/>
              </a:path>
            </a:pathLst>
          </a:custGeom>
          <a:solidFill>
            <a:srgbClr val="1EACAC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596989" y="9884592"/>
            <a:ext cx="2543810" cy="4527550"/>
          </a:xfrm>
          <a:custGeom>
            <a:avLst/>
            <a:gdLst/>
            <a:ahLst/>
            <a:cxnLst/>
            <a:rect l="l" t="t" r="r" b="b"/>
            <a:pathLst>
              <a:path w="2543809" h="4527550">
                <a:moveTo>
                  <a:pt x="0" y="4527535"/>
                </a:moveTo>
                <a:lnTo>
                  <a:pt x="0" y="0"/>
                </a:lnTo>
                <a:lnTo>
                  <a:pt x="2543467" y="0"/>
                </a:lnTo>
              </a:path>
            </a:pathLst>
          </a:custGeom>
          <a:ln w="316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736034" y="10027646"/>
            <a:ext cx="2301240" cy="1556385"/>
          </a:xfrm>
          <a:custGeom>
            <a:avLst/>
            <a:gdLst/>
            <a:ahLst/>
            <a:cxnLst/>
            <a:rect l="l" t="t" r="r" b="b"/>
            <a:pathLst>
              <a:path w="2301240" h="1556384">
                <a:moveTo>
                  <a:pt x="2301190" y="0"/>
                </a:moveTo>
                <a:lnTo>
                  <a:pt x="0" y="0"/>
                </a:lnTo>
                <a:lnTo>
                  <a:pt x="0" y="1116330"/>
                </a:lnTo>
                <a:lnTo>
                  <a:pt x="1150595" y="1555856"/>
                </a:lnTo>
                <a:lnTo>
                  <a:pt x="2301190" y="1116330"/>
                </a:lnTo>
                <a:lnTo>
                  <a:pt x="2301190" y="0"/>
                </a:lnTo>
                <a:close/>
              </a:path>
            </a:pathLst>
          </a:custGeom>
          <a:solidFill>
            <a:srgbClr val="CCE3E4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835423" y="10020784"/>
            <a:ext cx="2115820" cy="111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ctr">
              <a:lnSpc>
                <a:spcPts val="2890"/>
              </a:lnSpc>
            </a:pPr>
            <a:r>
              <a:rPr sz="2500" b="1" spc="-10" dirty="0">
                <a:solidFill>
                  <a:srgbClr val="CB3A33"/>
                </a:solidFill>
                <a:latin typeface="Arial Regular" charset="0"/>
                <a:cs typeface="Arial Regular" charset="0"/>
              </a:rPr>
              <a:t>GENER</a:t>
            </a:r>
            <a:r>
              <a:rPr sz="2500" b="1" spc="-160" dirty="0">
                <a:solidFill>
                  <a:srgbClr val="CB3A33"/>
                </a:solidFill>
                <a:latin typeface="Arial Regular" charset="0"/>
                <a:cs typeface="Arial Regular" charset="0"/>
              </a:rPr>
              <a:t>A</a:t>
            </a:r>
            <a:r>
              <a:rPr sz="2500" b="1" spc="-10" dirty="0">
                <a:solidFill>
                  <a:srgbClr val="CB3A33"/>
                </a:solidFill>
                <a:latin typeface="Arial Regular" charset="0"/>
                <a:cs typeface="Arial Regular" charset="0"/>
              </a:rPr>
              <a:t>TION</a:t>
            </a:r>
            <a:endParaRPr sz="2500" b="1" dirty="0">
              <a:latin typeface="Arial Regular" charset="0"/>
              <a:cs typeface="Arial Regular" charset="0"/>
            </a:endParaRPr>
          </a:p>
          <a:p>
            <a:pPr marR="5080" algn="ctr">
              <a:lnSpc>
                <a:spcPts val="5830"/>
              </a:lnSpc>
            </a:pPr>
            <a:r>
              <a:rPr sz="4950" b="1" spc="20" dirty="0">
                <a:solidFill>
                  <a:srgbClr val="CB3A33"/>
                </a:solidFill>
                <a:latin typeface="Arial Regular" charset="0"/>
                <a:cs typeface="Arial Regular" charset="0"/>
              </a:rPr>
              <a:t>Z</a:t>
            </a:r>
            <a:endParaRPr sz="4950" b="1" dirty="0">
              <a:latin typeface="Arial Regular" charset="0"/>
              <a:cs typeface="Arial Regular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070349" y="12053110"/>
            <a:ext cx="1645920" cy="799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468630">
              <a:lnSpc>
                <a:spcPts val="2990"/>
              </a:lnSpc>
            </a:pPr>
            <a:r>
              <a:rPr sz="2500" spc="-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Born  1998–2016</a:t>
            </a:r>
            <a:endParaRPr sz="2500" dirty="0">
              <a:latin typeface="Arial Regular" charset="0"/>
              <a:cs typeface="Arial Regular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177449" y="13536759"/>
            <a:ext cx="1431290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50" spc="-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(Age</a:t>
            </a:r>
            <a:r>
              <a:rPr sz="2250" spc="-10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 </a:t>
            </a:r>
            <a:r>
              <a:rPr sz="2250" spc="-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1–19)</a:t>
            </a:r>
            <a:endParaRPr sz="2250" dirty="0">
              <a:latin typeface="Arial Regular" charset="0"/>
              <a:cs typeface="Arial Regular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0" y="474981"/>
            <a:ext cx="4146550" cy="817244"/>
          </a:xfrm>
          <a:custGeom>
            <a:avLst/>
            <a:gdLst/>
            <a:ahLst/>
            <a:cxnLst/>
            <a:rect l="l" t="t" r="r" b="b"/>
            <a:pathLst>
              <a:path w="4146550" h="817244">
                <a:moveTo>
                  <a:pt x="0" y="816741"/>
                </a:moveTo>
                <a:lnTo>
                  <a:pt x="4146470" y="816741"/>
                </a:lnTo>
                <a:lnTo>
                  <a:pt x="4146470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507672" y="683260"/>
            <a:ext cx="2309495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11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WORKFORCE</a:t>
            </a:r>
            <a:endParaRPr sz="255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object 12"/>
          <p:cNvSpPr/>
          <p:nvPr/>
        </p:nvSpPr>
        <p:spPr>
          <a:xfrm>
            <a:off x="11271250" y="8364855"/>
            <a:ext cx="8832850" cy="547370"/>
          </a:xfrm>
          <a:custGeom>
            <a:avLst/>
            <a:gdLst/>
            <a:ahLst/>
            <a:cxnLst/>
            <a:rect l="l" t="t" r="r" b="b"/>
            <a:pathLst>
              <a:path w="8334375" h="547370">
                <a:moveTo>
                  <a:pt x="0" y="547321"/>
                </a:moveTo>
                <a:lnTo>
                  <a:pt x="8334343" y="547321"/>
                </a:lnTo>
                <a:lnTo>
                  <a:pt x="8334343" y="0"/>
                </a:lnTo>
                <a:lnTo>
                  <a:pt x="0" y="0"/>
                </a:lnTo>
                <a:lnTo>
                  <a:pt x="0" y="547321"/>
                </a:lnTo>
                <a:close/>
              </a:path>
            </a:pathLst>
          </a:custGeom>
          <a:solidFill>
            <a:srgbClr val="878787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455181" y="8515560"/>
            <a:ext cx="7227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300" baseline="30000" dirty="0" smtClean="0">
                <a:solidFill>
                  <a:schemeClr val="bg1"/>
                </a:solidFill>
                <a:latin typeface="Arial Narrow Bold" charset="0"/>
                <a:ea typeface="Arial Narrow Bold" charset="0"/>
                <a:cs typeface="Arial Narrow Bold" charset="0"/>
              </a:rPr>
              <a:t>WHAT HEALTHCARE LEADERS PREDICT BY 2022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338050" y="9979025"/>
            <a:ext cx="1733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86</a:t>
            </a:r>
            <a:r>
              <a:rPr lang="en-US" sz="7200" b="1" spc="-3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%</a:t>
            </a:r>
            <a:endParaRPr lang="en-US" sz="7200" b="1" spc="-3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 Narrow Bold" charset="0"/>
              <a:ea typeface="Arial Narrow Bold" charset="0"/>
              <a:cs typeface="Arial Narrow Bold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88194" y="5254625"/>
            <a:ext cx="1050607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dirty="0">
                <a:solidFill>
                  <a:srgbClr val="2E9C9A"/>
                </a:solidFill>
                <a:latin typeface="Arial" charset="0"/>
                <a:ea typeface="Arial" charset="0"/>
                <a:cs typeface="Arial" charset="0"/>
              </a:rPr>
              <a:t>American </a:t>
            </a:r>
            <a:r>
              <a:rPr sz="3600" b="1" spc="-5" dirty="0">
                <a:solidFill>
                  <a:srgbClr val="2E9C9A"/>
                </a:solidFill>
                <a:latin typeface="Arial" charset="0"/>
                <a:ea typeface="Arial" charset="0"/>
                <a:cs typeface="Arial" charset="0"/>
              </a:rPr>
              <a:t>College </a:t>
            </a:r>
            <a:r>
              <a:rPr sz="3600" b="1" dirty="0">
                <a:solidFill>
                  <a:srgbClr val="2E9C9A"/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sz="3600" b="1" spc="-10" dirty="0">
                <a:solidFill>
                  <a:srgbClr val="2E9C9A"/>
                </a:solidFill>
                <a:latin typeface="Arial" charset="0"/>
                <a:ea typeface="Arial" charset="0"/>
                <a:cs typeface="Arial" charset="0"/>
              </a:rPr>
              <a:t>Healthcare</a:t>
            </a:r>
            <a:r>
              <a:rPr sz="3600" b="1" spc="90" dirty="0">
                <a:solidFill>
                  <a:srgbClr val="2E9C9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3600" b="1" spc="-5" dirty="0">
                <a:solidFill>
                  <a:srgbClr val="2E9C9A"/>
                </a:solidFill>
                <a:latin typeface="Arial" charset="0"/>
                <a:ea typeface="Arial" charset="0"/>
                <a:cs typeface="Arial" charset="0"/>
              </a:rPr>
              <a:t>Executives</a:t>
            </a:r>
            <a:endParaRPr sz="3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88383" y="7553355"/>
            <a:ext cx="179705" cy="544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50" dirty="0">
                <a:solidFill>
                  <a:srgbClr val="407CC9"/>
                </a:solidFill>
                <a:latin typeface="Arial"/>
                <a:cs typeface="Arial"/>
              </a:rPr>
              <a:t>•</a:t>
            </a:r>
            <a:endParaRPr sz="3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88194" y="5969352"/>
            <a:ext cx="12064365" cy="54623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3580" marR="1041400" indent="-690880">
              <a:lnSpc>
                <a:spcPct val="102800"/>
              </a:lnSpc>
              <a:buClr>
                <a:srgbClr val="407CC9"/>
              </a:buClr>
              <a:buFont typeface="Arial"/>
              <a:buChar char="•"/>
              <a:tabLst>
                <a:tab pos="703580" algn="l"/>
                <a:tab pos="704215" algn="l"/>
              </a:tabLst>
            </a:pPr>
            <a:r>
              <a:rPr sz="3450" spc="-15" dirty="0">
                <a:latin typeface="Arial Regular" charset="0"/>
                <a:cs typeface="Arial Regular" charset="0"/>
              </a:rPr>
              <a:t>Professional </a:t>
            </a:r>
            <a:r>
              <a:rPr sz="3450" spc="5" dirty="0">
                <a:latin typeface="Arial Regular" charset="0"/>
                <a:cs typeface="Arial Regular" charset="0"/>
              </a:rPr>
              <a:t>society of </a:t>
            </a:r>
            <a:r>
              <a:rPr sz="3450" spc="-10" dirty="0">
                <a:latin typeface="Arial Regular" charset="0"/>
                <a:cs typeface="Arial Regular" charset="0"/>
              </a:rPr>
              <a:t>more </a:t>
            </a:r>
            <a:r>
              <a:rPr sz="3450" spc="5" dirty="0">
                <a:latin typeface="Arial Regular" charset="0"/>
                <a:cs typeface="Arial Regular" charset="0"/>
              </a:rPr>
              <a:t>than 40,000 </a:t>
            </a:r>
            <a:r>
              <a:rPr sz="3450" spc="-5" dirty="0">
                <a:latin typeface="Arial Regular" charset="0"/>
                <a:cs typeface="Arial Regular" charset="0"/>
              </a:rPr>
              <a:t>healthcare  </a:t>
            </a:r>
            <a:r>
              <a:rPr sz="3450" spc="10" dirty="0">
                <a:latin typeface="Arial Regular" charset="0"/>
                <a:cs typeface="Arial Regular" charset="0"/>
              </a:rPr>
              <a:t>executives—</a:t>
            </a:r>
            <a:r>
              <a:rPr sz="3450" i="1" spc="10" dirty="0">
                <a:latin typeface="Arial" charset="0"/>
                <a:ea typeface="Arial" charset="0"/>
                <a:cs typeface="Arial" charset="0"/>
              </a:rPr>
              <a:t>Leaders </a:t>
            </a:r>
            <a:r>
              <a:rPr sz="3450" i="1" spc="5" dirty="0">
                <a:latin typeface="Arial" charset="0"/>
                <a:ea typeface="Arial" charset="0"/>
                <a:cs typeface="Arial" charset="0"/>
              </a:rPr>
              <a:t>Who</a:t>
            </a:r>
            <a:r>
              <a:rPr sz="3450" i="1" spc="-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3450" i="1" spc="-20" dirty="0">
                <a:latin typeface="Arial" charset="0"/>
                <a:ea typeface="Arial" charset="0"/>
                <a:cs typeface="Arial" charset="0"/>
              </a:rPr>
              <a:t>Care</a:t>
            </a:r>
            <a:r>
              <a:rPr sz="3450" spc="-20" dirty="0">
                <a:latin typeface="Arial Regular" charset="0"/>
                <a:cs typeface="Arial Regular" charset="0"/>
              </a:rPr>
              <a:t>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marR="298450">
              <a:lnSpc>
                <a:spcPct val="102800"/>
              </a:lnSpc>
              <a:spcBef>
                <a:spcPts val="1480"/>
              </a:spcBef>
            </a:pPr>
            <a:r>
              <a:rPr sz="3450" spc="-15" dirty="0">
                <a:latin typeface="Arial Regular" charset="0"/>
                <a:cs typeface="Arial Regular" charset="0"/>
              </a:rPr>
              <a:t>Can </a:t>
            </a:r>
            <a:r>
              <a:rPr sz="3450" dirty="0">
                <a:latin typeface="Arial Regular" charset="0"/>
                <a:cs typeface="Arial Regular" charset="0"/>
              </a:rPr>
              <a:t>earn </a:t>
            </a:r>
            <a:r>
              <a:rPr sz="3450" spc="-10" dirty="0">
                <a:latin typeface="Arial Regular" charset="0"/>
                <a:cs typeface="Arial Regular" charset="0"/>
              </a:rPr>
              <a:t>board </a:t>
            </a:r>
            <a:r>
              <a:rPr sz="3450" spc="-5" dirty="0">
                <a:latin typeface="Arial Regular" charset="0"/>
                <a:cs typeface="Arial Regular" charset="0"/>
              </a:rPr>
              <a:t>certification </a:t>
            </a:r>
            <a:r>
              <a:rPr sz="3450" spc="5" dirty="0">
                <a:latin typeface="Arial Regular" charset="0"/>
                <a:cs typeface="Arial Regular" charset="0"/>
              </a:rPr>
              <a:t>in </a:t>
            </a:r>
            <a:r>
              <a:rPr sz="3450" spc="-5" dirty="0">
                <a:latin typeface="Arial Regular" charset="0"/>
                <a:cs typeface="Arial Regular" charset="0"/>
              </a:rPr>
              <a:t>healthcare </a:t>
            </a:r>
            <a:r>
              <a:rPr sz="3450" spc="5" dirty="0">
                <a:latin typeface="Arial Regular" charset="0"/>
                <a:cs typeface="Arial Regular" charset="0"/>
              </a:rPr>
              <a:t>management  as </a:t>
            </a:r>
            <a:r>
              <a:rPr sz="3450" spc="-10" dirty="0">
                <a:latin typeface="Arial Regular" charset="0"/>
                <a:cs typeface="Arial Regular" charset="0"/>
              </a:rPr>
              <a:t>ACHE </a:t>
            </a:r>
            <a:r>
              <a:rPr sz="3450" spc="-20" dirty="0">
                <a:latin typeface="Arial Regular" charset="0"/>
                <a:cs typeface="Arial Regular" charset="0"/>
              </a:rPr>
              <a:t>Fellows</a:t>
            </a:r>
            <a:r>
              <a:rPr sz="3450" spc="-100" dirty="0">
                <a:latin typeface="Arial Regular" charset="0"/>
                <a:cs typeface="Arial Regular" charset="0"/>
              </a:rPr>
              <a:t> </a:t>
            </a:r>
            <a:r>
              <a:rPr sz="3450" spc="-25" dirty="0">
                <a:latin typeface="Arial Regular" charset="0"/>
                <a:cs typeface="Arial Regular" charset="0"/>
              </a:rPr>
              <a:t>(FACHE</a:t>
            </a:r>
            <a:r>
              <a:rPr sz="3450" spc="-25" baseline="30000" dirty="0">
                <a:latin typeface="Arial Regular" charset="0"/>
                <a:cs typeface="Arial Regular" charset="0"/>
              </a:rPr>
              <a:t>®</a:t>
            </a:r>
            <a:r>
              <a:rPr sz="3450" spc="-25" dirty="0">
                <a:latin typeface="Arial Regular" charset="0"/>
                <a:cs typeface="Arial Regular" charset="0"/>
              </a:rPr>
              <a:t>).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marR="5080" indent="-690880">
              <a:lnSpc>
                <a:spcPct val="102800"/>
              </a:lnSpc>
              <a:spcBef>
                <a:spcPts val="1480"/>
              </a:spcBef>
              <a:buClr>
                <a:srgbClr val="407CC9"/>
              </a:buClr>
              <a:buFont typeface="Arial"/>
              <a:buChar char="•"/>
              <a:tabLst>
                <a:tab pos="703580" algn="l"/>
                <a:tab pos="704215" algn="l"/>
              </a:tabLst>
            </a:pPr>
            <a:r>
              <a:rPr sz="3450" spc="-25" dirty="0">
                <a:latin typeface="Arial Regular" charset="0"/>
                <a:cs typeface="Arial Regular" charset="0"/>
              </a:rPr>
              <a:t>Foremost </a:t>
            </a:r>
            <a:r>
              <a:rPr sz="3450" spc="-5" dirty="0">
                <a:latin typeface="Arial Regular" charset="0"/>
                <a:cs typeface="Arial Regular" charset="0"/>
              </a:rPr>
              <a:t>provider </a:t>
            </a:r>
            <a:r>
              <a:rPr sz="3450" spc="5" dirty="0">
                <a:latin typeface="Arial Regular" charset="0"/>
                <a:cs typeface="Arial Regular" charset="0"/>
              </a:rPr>
              <a:t>of continuing </a:t>
            </a:r>
            <a:r>
              <a:rPr sz="3450" dirty="0">
                <a:latin typeface="Arial Regular" charset="0"/>
                <a:cs typeface="Arial Regular" charset="0"/>
              </a:rPr>
              <a:t>education </a:t>
            </a:r>
            <a:r>
              <a:rPr sz="3450" spc="5" dirty="0">
                <a:latin typeface="Arial Regular" charset="0"/>
                <a:cs typeface="Arial Regular" charset="0"/>
              </a:rPr>
              <a:t>and  </a:t>
            </a:r>
            <a:r>
              <a:rPr sz="3450" dirty="0">
                <a:latin typeface="Arial Regular" charset="0"/>
                <a:cs typeface="Arial Regular" charset="0"/>
              </a:rPr>
              <a:t>publications </a:t>
            </a:r>
            <a:r>
              <a:rPr sz="3450" spc="5" dirty="0">
                <a:latin typeface="Arial Regular" charset="0"/>
                <a:cs typeface="Arial Regular" charset="0"/>
              </a:rPr>
              <a:t>for </a:t>
            </a:r>
            <a:r>
              <a:rPr sz="3450" spc="-5" dirty="0">
                <a:latin typeface="Arial Regular" charset="0"/>
                <a:cs typeface="Arial Regular" charset="0"/>
              </a:rPr>
              <a:t>healthcare </a:t>
            </a:r>
            <a:r>
              <a:rPr sz="3450" spc="5" dirty="0">
                <a:latin typeface="Arial Regular" charset="0"/>
                <a:cs typeface="Arial Regular" charset="0"/>
              </a:rPr>
              <a:t>management and</a:t>
            </a:r>
            <a:r>
              <a:rPr sz="3450" spc="40" dirty="0">
                <a:latin typeface="Arial Regular" charset="0"/>
                <a:cs typeface="Arial Regular" charset="0"/>
              </a:rPr>
              <a:t> </a:t>
            </a:r>
            <a:r>
              <a:rPr sz="3450" spc="-5" dirty="0">
                <a:latin typeface="Arial Regular" charset="0"/>
                <a:cs typeface="Arial Regular" charset="0"/>
              </a:rPr>
              <a:t>leadership.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marR="2306320" indent="-690880">
              <a:lnSpc>
                <a:spcPct val="102800"/>
              </a:lnSpc>
              <a:spcBef>
                <a:spcPts val="1480"/>
              </a:spcBef>
              <a:buClr>
                <a:srgbClr val="407CC9"/>
              </a:buClr>
              <a:buFont typeface="Arial"/>
              <a:buChar char="•"/>
              <a:tabLst>
                <a:tab pos="703580" algn="l"/>
                <a:tab pos="704215" algn="l"/>
              </a:tabLst>
            </a:pPr>
            <a:r>
              <a:rPr sz="3450" spc="-15" dirty="0">
                <a:latin typeface="Arial Regular" charset="0"/>
                <a:cs typeface="Arial Regular" charset="0"/>
              </a:rPr>
              <a:t>Fulfilling </a:t>
            </a:r>
            <a:r>
              <a:rPr sz="3450" spc="5" dirty="0">
                <a:latin typeface="Arial Regular" charset="0"/>
                <a:cs typeface="Arial Regular" charset="0"/>
              </a:rPr>
              <a:t>the vision of being the </a:t>
            </a:r>
            <a:r>
              <a:rPr sz="3450" dirty="0">
                <a:latin typeface="Arial Regular" charset="0"/>
                <a:cs typeface="Arial Regular" charset="0"/>
              </a:rPr>
              <a:t>preeminent  professional </a:t>
            </a:r>
            <a:r>
              <a:rPr sz="3450" spc="5" dirty="0">
                <a:latin typeface="Arial Regular" charset="0"/>
                <a:cs typeface="Arial Regular" charset="0"/>
              </a:rPr>
              <a:t>society for </a:t>
            </a:r>
            <a:r>
              <a:rPr sz="3450" spc="-5" dirty="0">
                <a:latin typeface="Arial Regular" charset="0"/>
                <a:cs typeface="Arial Regular" charset="0"/>
              </a:rPr>
              <a:t>healthcare</a:t>
            </a:r>
            <a:r>
              <a:rPr sz="3450" spc="-65" dirty="0">
                <a:latin typeface="Arial Regular" charset="0"/>
                <a:cs typeface="Arial Regular" charset="0"/>
              </a:rPr>
              <a:t> </a:t>
            </a:r>
            <a:r>
              <a:rPr sz="3450" dirty="0">
                <a:latin typeface="Arial Regular" charset="0"/>
                <a:cs typeface="Arial Regular" charset="0"/>
              </a:rPr>
              <a:t>executives  dedicated </a:t>
            </a:r>
            <a:r>
              <a:rPr sz="3450" spc="5" dirty="0">
                <a:latin typeface="Arial Regular" charset="0"/>
                <a:cs typeface="Arial Regular" charset="0"/>
              </a:rPr>
              <a:t>to </a:t>
            </a:r>
            <a:r>
              <a:rPr sz="3450" spc="-5" dirty="0">
                <a:latin typeface="Arial Regular" charset="0"/>
                <a:cs typeface="Arial Regular" charset="0"/>
              </a:rPr>
              <a:t>improving</a:t>
            </a:r>
            <a:r>
              <a:rPr sz="3450" spc="-25" dirty="0">
                <a:latin typeface="Arial Regular" charset="0"/>
                <a:cs typeface="Arial Regular" charset="0"/>
              </a:rPr>
              <a:t> </a:t>
            </a:r>
            <a:r>
              <a:rPr sz="3450" dirty="0">
                <a:latin typeface="Arial Regular" charset="0"/>
                <a:cs typeface="Arial Regular" charset="0"/>
              </a:rPr>
              <a:t>health.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000894" y="1597025"/>
            <a:ext cx="7438522" cy="2894240"/>
            <a:chOff x="5000894" y="1784249"/>
            <a:chExt cx="7438522" cy="2894240"/>
          </a:xfrm>
        </p:grpSpPr>
        <p:sp>
          <p:nvSpPr>
            <p:cNvPr id="5" name="object 5"/>
            <p:cNvSpPr/>
            <p:nvPr/>
          </p:nvSpPr>
          <p:spPr>
            <a:xfrm>
              <a:off x="5000894" y="3178681"/>
              <a:ext cx="2302510" cy="1150620"/>
            </a:xfrm>
            <a:custGeom>
              <a:avLst/>
              <a:gdLst/>
              <a:ahLst/>
              <a:cxnLst/>
              <a:rect l="l" t="t" r="r" b="b"/>
              <a:pathLst>
                <a:path w="2302509" h="1150620">
                  <a:moveTo>
                    <a:pt x="2295322" y="0"/>
                  </a:moveTo>
                  <a:lnTo>
                    <a:pt x="7325" y="0"/>
                  </a:lnTo>
                  <a:lnTo>
                    <a:pt x="0" y="13570"/>
                  </a:lnTo>
                  <a:lnTo>
                    <a:pt x="1136723" y="1150356"/>
                  </a:lnTo>
                  <a:lnTo>
                    <a:pt x="1151839" y="1150356"/>
                  </a:lnTo>
                  <a:lnTo>
                    <a:pt x="1151839" y="775955"/>
                  </a:lnTo>
                  <a:lnTo>
                    <a:pt x="1540036" y="775955"/>
                  </a:lnTo>
                  <a:lnTo>
                    <a:pt x="1554348" y="761643"/>
                  </a:lnTo>
                  <a:lnTo>
                    <a:pt x="1554348" y="373433"/>
                  </a:lnTo>
                  <a:lnTo>
                    <a:pt x="1942558" y="373433"/>
                  </a:lnTo>
                  <a:lnTo>
                    <a:pt x="2302195" y="13809"/>
                  </a:lnTo>
                  <a:lnTo>
                    <a:pt x="2295322" y="0"/>
                  </a:lnTo>
                  <a:close/>
                </a:path>
              </a:pathLst>
            </a:custGeom>
            <a:solidFill>
              <a:srgbClr val="57585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803191" y="1784249"/>
              <a:ext cx="716280" cy="1309370"/>
            </a:xfrm>
            <a:custGeom>
              <a:avLst/>
              <a:gdLst/>
              <a:ahLst/>
              <a:cxnLst/>
              <a:rect l="l" t="t" r="r" b="b"/>
              <a:pathLst>
                <a:path w="716279" h="1309370">
                  <a:moveTo>
                    <a:pt x="320849" y="126156"/>
                  </a:moveTo>
                  <a:lnTo>
                    <a:pt x="315642" y="130483"/>
                  </a:lnTo>
                  <a:lnTo>
                    <a:pt x="314492" y="139368"/>
                  </a:lnTo>
                  <a:lnTo>
                    <a:pt x="314753" y="144400"/>
                  </a:lnTo>
                  <a:lnTo>
                    <a:pt x="319753" y="160946"/>
                  </a:lnTo>
                  <a:lnTo>
                    <a:pt x="325924" y="182259"/>
                  </a:lnTo>
                  <a:lnTo>
                    <a:pt x="330370" y="205201"/>
                  </a:lnTo>
                  <a:lnTo>
                    <a:pt x="330196" y="226638"/>
                  </a:lnTo>
                  <a:lnTo>
                    <a:pt x="322400" y="254815"/>
                  </a:lnTo>
                  <a:lnTo>
                    <a:pt x="293433" y="303271"/>
                  </a:lnTo>
                  <a:lnTo>
                    <a:pt x="251066" y="343568"/>
                  </a:lnTo>
                  <a:lnTo>
                    <a:pt x="200619" y="378554"/>
                  </a:lnTo>
                  <a:lnTo>
                    <a:pt x="147412" y="411075"/>
                  </a:lnTo>
                  <a:lnTo>
                    <a:pt x="121436" y="427301"/>
                  </a:lnTo>
                  <a:lnTo>
                    <a:pt x="74064" y="461462"/>
                  </a:lnTo>
                  <a:lnTo>
                    <a:pt x="37232" y="500276"/>
                  </a:lnTo>
                  <a:lnTo>
                    <a:pt x="16260" y="546590"/>
                  </a:lnTo>
                  <a:lnTo>
                    <a:pt x="13383" y="573449"/>
                  </a:lnTo>
                  <a:lnTo>
                    <a:pt x="16467" y="603250"/>
                  </a:lnTo>
                  <a:lnTo>
                    <a:pt x="26175" y="636349"/>
                  </a:lnTo>
                  <a:lnTo>
                    <a:pt x="43174" y="673102"/>
                  </a:lnTo>
                  <a:lnTo>
                    <a:pt x="68127" y="713866"/>
                  </a:lnTo>
                  <a:lnTo>
                    <a:pt x="101700" y="758995"/>
                  </a:lnTo>
                  <a:lnTo>
                    <a:pt x="75010" y="788466"/>
                  </a:lnTo>
                  <a:lnTo>
                    <a:pt x="34397" y="849844"/>
                  </a:lnTo>
                  <a:lnTo>
                    <a:pt x="9798" y="913154"/>
                  </a:lnTo>
                  <a:lnTo>
                    <a:pt x="0" y="976814"/>
                  </a:lnTo>
                  <a:lnTo>
                    <a:pt x="271" y="1008281"/>
                  </a:lnTo>
                  <a:lnTo>
                    <a:pt x="10400" y="1069501"/>
                  </a:lnTo>
                  <a:lnTo>
                    <a:pt x="32297" y="1127116"/>
                  </a:lnTo>
                  <a:lnTo>
                    <a:pt x="64751" y="1179546"/>
                  </a:lnTo>
                  <a:lnTo>
                    <a:pt x="106548" y="1225210"/>
                  </a:lnTo>
                  <a:lnTo>
                    <a:pt x="156476" y="1262524"/>
                  </a:lnTo>
                  <a:lnTo>
                    <a:pt x="213321" y="1289909"/>
                  </a:lnTo>
                  <a:lnTo>
                    <a:pt x="275873" y="1305782"/>
                  </a:lnTo>
                  <a:lnTo>
                    <a:pt x="308909" y="1308908"/>
                  </a:lnTo>
                  <a:lnTo>
                    <a:pt x="342917" y="1308562"/>
                  </a:lnTo>
                  <a:lnTo>
                    <a:pt x="413241" y="1296668"/>
                  </a:lnTo>
                  <a:lnTo>
                    <a:pt x="485633" y="1268517"/>
                  </a:lnTo>
                  <a:lnTo>
                    <a:pt x="522225" y="1247852"/>
                  </a:lnTo>
                  <a:lnTo>
                    <a:pt x="551034" y="1227949"/>
                  </a:lnTo>
                  <a:lnTo>
                    <a:pt x="438367" y="1227949"/>
                  </a:lnTo>
                  <a:lnTo>
                    <a:pt x="394732" y="1225605"/>
                  </a:lnTo>
                  <a:lnTo>
                    <a:pt x="354644" y="1215588"/>
                  </a:lnTo>
                  <a:lnTo>
                    <a:pt x="318809" y="1198893"/>
                  </a:lnTo>
                  <a:lnTo>
                    <a:pt x="287932" y="1176514"/>
                  </a:lnTo>
                  <a:lnTo>
                    <a:pt x="243874" y="1118683"/>
                  </a:lnTo>
                  <a:lnTo>
                    <a:pt x="223358" y="1060562"/>
                  </a:lnTo>
                  <a:lnTo>
                    <a:pt x="218735" y="1007476"/>
                  </a:lnTo>
                  <a:lnTo>
                    <a:pt x="221766" y="982592"/>
                  </a:lnTo>
                  <a:lnTo>
                    <a:pt x="237276" y="935684"/>
                  </a:lnTo>
                  <a:lnTo>
                    <a:pt x="263738" y="891979"/>
                  </a:lnTo>
                  <a:lnTo>
                    <a:pt x="299175" y="850745"/>
                  </a:lnTo>
                  <a:lnTo>
                    <a:pt x="341610" y="811250"/>
                  </a:lnTo>
                  <a:lnTo>
                    <a:pt x="389067" y="772761"/>
                  </a:lnTo>
                  <a:lnTo>
                    <a:pt x="447758" y="728437"/>
                  </a:lnTo>
                  <a:lnTo>
                    <a:pt x="119656" y="728437"/>
                  </a:lnTo>
                  <a:lnTo>
                    <a:pt x="103061" y="694067"/>
                  </a:lnTo>
                  <a:lnTo>
                    <a:pt x="94752" y="663538"/>
                  </a:lnTo>
                  <a:lnTo>
                    <a:pt x="93849" y="636328"/>
                  </a:lnTo>
                  <a:lnTo>
                    <a:pt x="99476" y="611919"/>
                  </a:lnTo>
                  <a:lnTo>
                    <a:pt x="126802" y="569418"/>
                  </a:lnTo>
                  <a:lnTo>
                    <a:pt x="169707" y="531876"/>
                  </a:lnTo>
                  <a:lnTo>
                    <a:pt x="221163" y="495130"/>
                  </a:lnTo>
                  <a:lnTo>
                    <a:pt x="247902" y="475755"/>
                  </a:lnTo>
                  <a:lnTo>
                    <a:pt x="299014" y="432402"/>
                  </a:lnTo>
                  <a:lnTo>
                    <a:pt x="341114" y="379442"/>
                  </a:lnTo>
                  <a:lnTo>
                    <a:pt x="367177" y="312715"/>
                  </a:lnTo>
                  <a:lnTo>
                    <a:pt x="371999" y="272888"/>
                  </a:lnTo>
                  <a:lnTo>
                    <a:pt x="370178" y="228058"/>
                  </a:lnTo>
                  <a:lnTo>
                    <a:pt x="365939" y="204175"/>
                  </a:lnTo>
                  <a:lnTo>
                    <a:pt x="358348" y="179215"/>
                  </a:lnTo>
                  <a:lnTo>
                    <a:pt x="347317" y="155362"/>
                  </a:lnTo>
                  <a:lnTo>
                    <a:pt x="332759" y="134800"/>
                  </a:lnTo>
                  <a:lnTo>
                    <a:pt x="320849" y="126156"/>
                  </a:lnTo>
                  <a:close/>
                </a:path>
                <a:path w="716279" h="1309370">
                  <a:moveTo>
                    <a:pt x="591573" y="1176861"/>
                  </a:moveTo>
                  <a:lnTo>
                    <a:pt x="583507" y="1179007"/>
                  </a:lnTo>
                  <a:lnTo>
                    <a:pt x="533460" y="1205645"/>
                  </a:lnTo>
                  <a:lnTo>
                    <a:pt x="484845" y="1221627"/>
                  </a:lnTo>
                  <a:lnTo>
                    <a:pt x="438367" y="1227949"/>
                  </a:lnTo>
                  <a:lnTo>
                    <a:pt x="551034" y="1227949"/>
                  </a:lnTo>
                  <a:lnTo>
                    <a:pt x="558879" y="1222529"/>
                  </a:lnTo>
                  <a:lnTo>
                    <a:pt x="595444" y="1192351"/>
                  </a:lnTo>
                  <a:lnTo>
                    <a:pt x="598624" y="1186194"/>
                  </a:lnTo>
                  <a:lnTo>
                    <a:pt x="596972" y="1180143"/>
                  </a:lnTo>
                  <a:lnTo>
                    <a:pt x="591573" y="1176861"/>
                  </a:lnTo>
                  <a:close/>
                </a:path>
                <a:path w="716279" h="1309370">
                  <a:moveTo>
                    <a:pt x="493889" y="0"/>
                  </a:moveTo>
                  <a:lnTo>
                    <a:pt x="485531" y="2778"/>
                  </a:lnTo>
                  <a:lnTo>
                    <a:pt x="481424" y="9700"/>
                  </a:lnTo>
                  <a:lnTo>
                    <a:pt x="483326" y="17342"/>
                  </a:lnTo>
                  <a:lnTo>
                    <a:pt x="517361" y="62213"/>
                  </a:lnTo>
                  <a:lnTo>
                    <a:pt x="545019" y="104119"/>
                  </a:lnTo>
                  <a:lnTo>
                    <a:pt x="566630" y="143244"/>
                  </a:lnTo>
                  <a:lnTo>
                    <a:pt x="582523" y="179773"/>
                  </a:lnTo>
                  <a:lnTo>
                    <a:pt x="598476" y="245783"/>
                  </a:lnTo>
                  <a:lnTo>
                    <a:pt x="599196" y="275633"/>
                  </a:lnTo>
                  <a:lnTo>
                    <a:pt x="595518" y="303626"/>
                  </a:lnTo>
                  <a:lnTo>
                    <a:pt x="576287" y="354781"/>
                  </a:lnTo>
                  <a:lnTo>
                    <a:pt x="543423" y="400726"/>
                  </a:lnTo>
                  <a:lnTo>
                    <a:pt x="499564" y="442939"/>
                  </a:lnTo>
                  <a:lnTo>
                    <a:pt x="447350" y="482898"/>
                  </a:lnTo>
                  <a:lnTo>
                    <a:pt x="328410" y="561967"/>
                  </a:lnTo>
                  <a:lnTo>
                    <a:pt x="297576" y="582635"/>
                  </a:lnTo>
                  <a:lnTo>
                    <a:pt x="236898" y="626346"/>
                  </a:lnTo>
                  <a:lnTo>
                    <a:pt x="179740" y="674453"/>
                  </a:lnTo>
                  <a:lnTo>
                    <a:pt x="128740" y="728437"/>
                  </a:lnTo>
                  <a:lnTo>
                    <a:pt x="447758" y="728437"/>
                  </a:lnTo>
                  <a:lnTo>
                    <a:pt x="491143" y="695873"/>
                  </a:lnTo>
                  <a:lnTo>
                    <a:pt x="541809" y="656008"/>
                  </a:lnTo>
                  <a:lnTo>
                    <a:pt x="589591" y="614221"/>
                  </a:lnTo>
                  <a:lnTo>
                    <a:pt x="632513" y="569777"/>
                  </a:lnTo>
                  <a:lnTo>
                    <a:pt x="668599" y="521946"/>
                  </a:lnTo>
                  <a:lnTo>
                    <a:pt x="695871" y="469994"/>
                  </a:lnTo>
                  <a:lnTo>
                    <a:pt x="712355" y="413190"/>
                  </a:lnTo>
                  <a:lnTo>
                    <a:pt x="716073" y="350800"/>
                  </a:lnTo>
                  <a:lnTo>
                    <a:pt x="712527" y="317282"/>
                  </a:lnTo>
                  <a:lnTo>
                    <a:pt x="693391" y="245141"/>
                  </a:lnTo>
                  <a:lnTo>
                    <a:pt x="677307" y="206336"/>
                  </a:lnTo>
                  <a:lnTo>
                    <a:pt x="656548" y="165585"/>
                  </a:lnTo>
                  <a:lnTo>
                    <a:pt x="626422" y="120750"/>
                  </a:lnTo>
                  <a:lnTo>
                    <a:pt x="590184" y="80546"/>
                  </a:lnTo>
                  <a:lnTo>
                    <a:pt x="549175" y="42663"/>
                  </a:lnTo>
                  <a:lnTo>
                    <a:pt x="504737" y="4790"/>
                  </a:lnTo>
                  <a:lnTo>
                    <a:pt x="493889" y="0"/>
                  </a:lnTo>
                  <a:close/>
                </a:path>
              </a:pathLst>
            </a:custGeom>
            <a:solidFill>
              <a:srgbClr val="57585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7628046" y="4315904"/>
              <a:ext cx="248920" cy="362585"/>
            </a:xfrm>
            <a:custGeom>
              <a:avLst/>
              <a:gdLst/>
              <a:ahLst/>
              <a:cxnLst/>
              <a:rect l="l" t="t" r="r" b="b"/>
              <a:pathLst>
                <a:path w="248920" h="362585">
                  <a:moveTo>
                    <a:pt x="12162" y="326063"/>
                  </a:moveTo>
                  <a:lnTo>
                    <a:pt x="6986" y="330549"/>
                  </a:lnTo>
                  <a:lnTo>
                    <a:pt x="4372" y="332371"/>
                  </a:lnTo>
                  <a:lnTo>
                    <a:pt x="0" y="335663"/>
                  </a:lnTo>
                  <a:lnTo>
                    <a:pt x="23974" y="362577"/>
                  </a:lnTo>
                  <a:lnTo>
                    <a:pt x="39057" y="360264"/>
                  </a:lnTo>
                  <a:lnTo>
                    <a:pt x="51427" y="354842"/>
                  </a:lnTo>
                  <a:lnTo>
                    <a:pt x="60562" y="348588"/>
                  </a:lnTo>
                  <a:lnTo>
                    <a:pt x="61808" y="347474"/>
                  </a:lnTo>
                  <a:lnTo>
                    <a:pt x="39755" y="347474"/>
                  </a:lnTo>
                  <a:lnTo>
                    <a:pt x="33918" y="346534"/>
                  </a:lnTo>
                  <a:lnTo>
                    <a:pt x="27881" y="343833"/>
                  </a:lnTo>
                  <a:lnTo>
                    <a:pt x="22259" y="339544"/>
                  </a:lnTo>
                  <a:lnTo>
                    <a:pt x="17666" y="333841"/>
                  </a:lnTo>
                  <a:lnTo>
                    <a:pt x="14713" y="329016"/>
                  </a:lnTo>
                  <a:lnTo>
                    <a:pt x="12162" y="326063"/>
                  </a:lnTo>
                  <a:close/>
                </a:path>
                <a:path w="248920" h="362585">
                  <a:moveTo>
                    <a:pt x="138127" y="131933"/>
                  </a:moveTo>
                  <a:lnTo>
                    <a:pt x="111665" y="131933"/>
                  </a:lnTo>
                  <a:lnTo>
                    <a:pt x="99229" y="177506"/>
                  </a:lnTo>
                  <a:lnTo>
                    <a:pt x="87732" y="223849"/>
                  </a:lnTo>
                  <a:lnTo>
                    <a:pt x="76033" y="270480"/>
                  </a:lnTo>
                  <a:lnTo>
                    <a:pt x="62988" y="316916"/>
                  </a:lnTo>
                  <a:lnTo>
                    <a:pt x="39755" y="347474"/>
                  </a:lnTo>
                  <a:lnTo>
                    <a:pt x="61808" y="347474"/>
                  </a:lnTo>
                  <a:lnTo>
                    <a:pt x="87224" y="305801"/>
                  </a:lnTo>
                  <a:lnTo>
                    <a:pt x="103930" y="252878"/>
                  </a:lnTo>
                  <a:lnTo>
                    <a:pt x="121012" y="191675"/>
                  </a:lnTo>
                  <a:lnTo>
                    <a:pt x="129671" y="161008"/>
                  </a:lnTo>
                  <a:lnTo>
                    <a:pt x="132098" y="152694"/>
                  </a:lnTo>
                  <a:lnTo>
                    <a:pt x="134342" y="144680"/>
                  </a:lnTo>
                  <a:lnTo>
                    <a:pt x="136364" y="137561"/>
                  </a:lnTo>
                  <a:lnTo>
                    <a:pt x="138127" y="131933"/>
                  </a:lnTo>
                  <a:close/>
                </a:path>
                <a:path w="248920" h="362585">
                  <a:moveTo>
                    <a:pt x="187546" y="118300"/>
                  </a:moveTo>
                  <a:lnTo>
                    <a:pt x="83607" y="118300"/>
                  </a:lnTo>
                  <a:lnTo>
                    <a:pt x="78833" y="121592"/>
                  </a:lnTo>
                  <a:lnTo>
                    <a:pt x="77363" y="128578"/>
                  </a:lnTo>
                  <a:lnTo>
                    <a:pt x="81044" y="131933"/>
                  </a:lnTo>
                  <a:lnTo>
                    <a:pt x="183851" y="131933"/>
                  </a:lnTo>
                  <a:lnTo>
                    <a:pt x="189355" y="127836"/>
                  </a:lnTo>
                  <a:lnTo>
                    <a:pt x="190096" y="122333"/>
                  </a:lnTo>
                  <a:lnTo>
                    <a:pt x="187546" y="118300"/>
                  </a:lnTo>
                  <a:close/>
                </a:path>
                <a:path w="248920" h="362585">
                  <a:moveTo>
                    <a:pt x="218104" y="0"/>
                  </a:moveTo>
                  <a:lnTo>
                    <a:pt x="170596" y="16650"/>
                  </a:lnTo>
                  <a:lnTo>
                    <a:pt x="141974" y="50522"/>
                  </a:lnTo>
                  <a:lnTo>
                    <a:pt x="122677" y="94229"/>
                  </a:lnTo>
                  <a:lnTo>
                    <a:pt x="115297" y="118300"/>
                  </a:lnTo>
                  <a:lnTo>
                    <a:pt x="141482" y="118300"/>
                  </a:lnTo>
                  <a:lnTo>
                    <a:pt x="148652" y="95131"/>
                  </a:lnTo>
                  <a:lnTo>
                    <a:pt x="156031" y="72872"/>
                  </a:lnTo>
                  <a:lnTo>
                    <a:pt x="176074" y="32430"/>
                  </a:lnTo>
                  <a:lnTo>
                    <a:pt x="204860" y="12552"/>
                  </a:lnTo>
                  <a:lnTo>
                    <a:pt x="244235" y="12552"/>
                  </a:lnTo>
                  <a:lnTo>
                    <a:pt x="239022" y="6632"/>
                  </a:lnTo>
                  <a:lnTo>
                    <a:pt x="229339" y="1723"/>
                  </a:lnTo>
                  <a:lnTo>
                    <a:pt x="218104" y="0"/>
                  </a:lnTo>
                  <a:close/>
                </a:path>
                <a:path w="248920" h="362585">
                  <a:moveTo>
                    <a:pt x="244235" y="12552"/>
                  </a:moveTo>
                  <a:lnTo>
                    <a:pt x="204860" y="12552"/>
                  </a:lnTo>
                  <a:lnTo>
                    <a:pt x="212243" y="13927"/>
                  </a:lnTo>
                  <a:lnTo>
                    <a:pt x="219257" y="18613"/>
                  </a:lnTo>
                  <a:lnTo>
                    <a:pt x="224682" y="27453"/>
                  </a:lnTo>
                  <a:lnTo>
                    <a:pt x="227301" y="41288"/>
                  </a:lnTo>
                  <a:lnTo>
                    <a:pt x="227704" y="43839"/>
                  </a:lnTo>
                  <a:lnTo>
                    <a:pt x="229174" y="47131"/>
                  </a:lnTo>
                  <a:lnTo>
                    <a:pt x="232466" y="47131"/>
                  </a:lnTo>
                  <a:lnTo>
                    <a:pt x="237433" y="45170"/>
                  </a:lnTo>
                  <a:lnTo>
                    <a:pt x="242603" y="39999"/>
                  </a:lnTo>
                  <a:lnTo>
                    <a:pt x="246665" y="32686"/>
                  </a:lnTo>
                  <a:lnTo>
                    <a:pt x="248310" y="24300"/>
                  </a:lnTo>
                  <a:lnTo>
                    <a:pt x="245771" y="14296"/>
                  </a:lnTo>
                  <a:lnTo>
                    <a:pt x="244235" y="12552"/>
                  </a:lnTo>
                  <a:close/>
                </a:path>
              </a:pathLst>
            </a:custGeom>
            <a:solidFill>
              <a:srgbClr val="57585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801433" y="4429009"/>
              <a:ext cx="128905" cy="155575"/>
            </a:xfrm>
            <a:custGeom>
              <a:avLst/>
              <a:gdLst/>
              <a:ahLst/>
              <a:cxnLst/>
              <a:rect l="l" t="t" r="r" b="b"/>
              <a:pathLst>
                <a:path w="128904" h="155575">
                  <a:moveTo>
                    <a:pt x="90983" y="0"/>
                  </a:moveTo>
                  <a:lnTo>
                    <a:pt x="54048" y="12462"/>
                  </a:lnTo>
                  <a:lnTo>
                    <a:pt x="23520" y="43765"/>
                  </a:lnTo>
                  <a:lnTo>
                    <a:pt x="3371" y="87333"/>
                  </a:lnTo>
                  <a:lnTo>
                    <a:pt x="0" y="106488"/>
                  </a:lnTo>
                  <a:lnTo>
                    <a:pt x="1505" y="127521"/>
                  </a:lnTo>
                  <a:lnTo>
                    <a:pt x="8753" y="142885"/>
                  </a:lnTo>
                  <a:lnTo>
                    <a:pt x="20837" y="152304"/>
                  </a:lnTo>
                  <a:lnTo>
                    <a:pt x="36853" y="155505"/>
                  </a:lnTo>
                  <a:lnTo>
                    <a:pt x="46062" y="154845"/>
                  </a:lnTo>
                  <a:lnTo>
                    <a:pt x="58350" y="151630"/>
                  </a:lnTo>
                  <a:lnTo>
                    <a:pt x="72144" y="144485"/>
                  </a:lnTo>
                  <a:lnTo>
                    <a:pt x="39806" y="144485"/>
                  </a:lnTo>
                  <a:lnTo>
                    <a:pt x="32841" y="142616"/>
                  </a:lnTo>
                  <a:lnTo>
                    <a:pt x="27976" y="137532"/>
                  </a:lnTo>
                  <a:lnTo>
                    <a:pt x="25249" y="130019"/>
                  </a:lnTo>
                  <a:lnTo>
                    <a:pt x="24702" y="120863"/>
                  </a:lnTo>
                  <a:lnTo>
                    <a:pt x="27908" y="102276"/>
                  </a:lnTo>
                  <a:lnTo>
                    <a:pt x="46927" y="52559"/>
                  </a:lnTo>
                  <a:lnTo>
                    <a:pt x="69227" y="19943"/>
                  </a:lnTo>
                  <a:lnTo>
                    <a:pt x="88432" y="11069"/>
                  </a:lnTo>
                  <a:lnTo>
                    <a:pt x="117582" y="11069"/>
                  </a:lnTo>
                  <a:lnTo>
                    <a:pt x="108113" y="3473"/>
                  </a:lnTo>
                  <a:lnTo>
                    <a:pt x="90983" y="0"/>
                  </a:lnTo>
                  <a:close/>
                </a:path>
                <a:path w="128904" h="155575">
                  <a:moveTo>
                    <a:pt x="117582" y="11069"/>
                  </a:moveTo>
                  <a:lnTo>
                    <a:pt x="88432" y="11069"/>
                  </a:lnTo>
                  <a:lnTo>
                    <a:pt x="96226" y="13264"/>
                  </a:lnTo>
                  <a:lnTo>
                    <a:pt x="100776" y="18948"/>
                  </a:lnTo>
                  <a:lnTo>
                    <a:pt x="102846" y="26771"/>
                  </a:lnTo>
                  <a:lnTo>
                    <a:pt x="103196" y="35383"/>
                  </a:lnTo>
                  <a:lnTo>
                    <a:pt x="99807" y="54615"/>
                  </a:lnTo>
                  <a:lnTo>
                    <a:pt x="80998" y="104815"/>
                  </a:lnTo>
                  <a:lnTo>
                    <a:pt x="52964" y="140833"/>
                  </a:lnTo>
                  <a:lnTo>
                    <a:pt x="39806" y="144485"/>
                  </a:lnTo>
                  <a:lnTo>
                    <a:pt x="72144" y="144485"/>
                  </a:lnTo>
                  <a:lnTo>
                    <a:pt x="107012" y="108079"/>
                  </a:lnTo>
                  <a:lnTo>
                    <a:pt x="125865" y="64127"/>
                  </a:lnTo>
                  <a:lnTo>
                    <a:pt x="128578" y="46465"/>
                  </a:lnTo>
                  <a:lnTo>
                    <a:pt x="127011" y="27845"/>
                  </a:lnTo>
                  <a:lnTo>
                    <a:pt x="120156" y="13135"/>
                  </a:lnTo>
                  <a:lnTo>
                    <a:pt x="117582" y="11069"/>
                  </a:lnTo>
                  <a:close/>
                </a:path>
              </a:pathLst>
            </a:custGeom>
            <a:solidFill>
              <a:srgbClr val="57585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955408" y="4429032"/>
              <a:ext cx="123825" cy="155575"/>
            </a:xfrm>
            <a:custGeom>
              <a:avLst/>
              <a:gdLst/>
              <a:ahLst/>
              <a:cxnLst/>
              <a:rect l="l" t="t" r="r" b="b"/>
              <a:pathLst>
                <a:path w="123825" h="155575">
                  <a:moveTo>
                    <a:pt x="60506" y="22089"/>
                  </a:moveTo>
                  <a:lnTo>
                    <a:pt x="40899" y="22089"/>
                  </a:lnTo>
                  <a:lnTo>
                    <a:pt x="41628" y="25783"/>
                  </a:lnTo>
                  <a:lnTo>
                    <a:pt x="40547" y="29816"/>
                  </a:lnTo>
                  <a:lnTo>
                    <a:pt x="31076" y="61128"/>
                  </a:lnTo>
                  <a:lnTo>
                    <a:pt x="19617" y="95894"/>
                  </a:lnTo>
                  <a:lnTo>
                    <a:pt x="2550" y="145905"/>
                  </a:lnTo>
                  <a:lnTo>
                    <a:pt x="0" y="154035"/>
                  </a:lnTo>
                  <a:lnTo>
                    <a:pt x="10680" y="155454"/>
                  </a:lnTo>
                  <a:lnTo>
                    <a:pt x="17716" y="155454"/>
                  </a:lnTo>
                  <a:lnTo>
                    <a:pt x="19538" y="154035"/>
                  </a:lnTo>
                  <a:lnTo>
                    <a:pt x="21008" y="151082"/>
                  </a:lnTo>
                  <a:lnTo>
                    <a:pt x="35877" y="119109"/>
                  </a:lnTo>
                  <a:lnTo>
                    <a:pt x="51226" y="87924"/>
                  </a:lnTo>
                  <a:lnTo>
                    <a:pt x="54823" y="81446"/>
                  </a:lnTo>
                  <a:lnTo>
                    <a:pt x="41628" y="81446"/>
                  </a:lnTo>
                  <a:lnTo>
                    <a:pt x="57485" y="34981"/>
                  </a:lnTo>
                  <a:lnTo>
                    <a:pt x="60158" y="25322"/>
                  </a:lnTo>
                  <a:lnTo>
                    <a:pt x="60506" y="22089"/>
                  </a:lnTo>
                  <a:close/>
                </a:path>
                <a:path w="123825" h="155575">
                  <a:moveTo>
                    <a:pt x="121943" y="0"/>
                  </a:moveTo>
                  <a:lnTo>
                    <a:pt x="109052" y="0"/>
                  </a:lnTo>
                  <a:lnTo>
                    <a:pt x="102158" y="1440"/>
                  </a:lnTo>
                  <a:lnTo>
                    <a:pt x="73643" y="31097"/>
                  </a:lnTo>
                  <a:lnTo>
                    <a:pt x="52849" y="64701"/>
                  </a:lnTo>
                  <a:lnTo>
                    <a:pt x="43512" y="81446"/>
                  </a:lnTo>
                  <a:lnTo>
                    <a:pt x="54823" y="81446"/>
                  </a:lnTo>
                  <a:lnTo>
                    <a:pt x="67128" y="59292"/>
                  </a:lnTo>
                  <a:lnTo>
                    <a:pt x="83658" y="34981"/>
                  </a:lnTo>
                  <a:lnTo>
                    <a:pt x="89174" y="27655"/>
                  </a:lnTo>
                  <a:lnTo>
                    <a:pt x="93207" y="23911"/>
                  </a:lnTo>
                  <a:lnTo>
                    <a:pt x="123711" y="23911"/>
                  </a:lnTo>
                  <a:lnTo>
                    <a:pt x="123816" y="12489"/>
                  </a:lnTo>
                  <a:lnTo>
                    <a:pt x="121943" y="0"/>
                  </a:lnTo>
                  <a:close/>
                </a:path>
                <a:path w="123825" h="155575">
                  <a:moveTo>
                    <a:pt x="123711" y="23911"/>
                  </a:moveTo>
                  <a:lnTo>
                    <a:pt x="100193" y="23911"/>
                  </a:lnTo>
                  <a:lnTo>
                    <a:pt x="102455" y="28736"/>
                  </a:lnTo>
                  <a:lnTo>
                    <a:pt x="105760" y="46063"/>
                  </a:lnTo>
                  <a:lnTo>
                    <a:pt x="111665" y="45724"/>
                  </a:lnTo>
                  <a:lnTo>
                    <a:pt x="116088" y="40157"/>
                  </a:lnTo>
                  <a:lnTo>
                    <a:pt x="120524" y="34252"/>
                  </a:lnTo>
                  <a:lnTo>
                    <a:pt x="123711" y="23911"/>
                  </a:lnTo>
                  <a:close/>
                </a:path>
                <a:path w="123825" h="155575">
                  <a:moveTo>
                    <a:pt x="49016" y="0"/>
                  </a:moveTo>
                  <a:lnTo>
                    <a:pt x="14806" y="21442"/>
                  </a:lnTo>
                  <a:lnTo>
                    <a:pt x="5164" y="39818"/>
                  </a:lnTo>
                  <a:lnTo>
                    <a:pt x="7777" y="42030"/>
                  </a:lnTo>
                  <a:lnTo>
                    <a:pt x="11421" y="41288"/>
                  </a:lnTo>
                  <a:lnTo>
                    <a:pt x="16960" y="34551"/>
                  </a:lnTo>
                  <a:lnTo>
                    <a:pt x="23396" y="28367"/>
                  </a:lnTo>
                  <a:lnTo>
                    <a:pt x="30388" y="23843"/>
                  </a:lnTo>
                  <a:lnTo>
                    <a:pt x="37594" y="22089"/>
                  </a:lnTo>
                  <a:lnTo>
                    <a:pt x="60506" y="22089"/>
                  </a:lnTo>
                  <a:lnTo>
                    <a:pt x="61402" y="13763"/>
                  </a:lnTo>
                  <a:lnTo>
                    <a:pt x="58570" y="4068"/>
                  </a:lnTo>
                  <a:lnTo>
                    <a:pt x="49016" y="0"/>
                  </a:lnTo>
                  <a:close/>
                </a:path>
              </a:pathLst>
            </a:custGeom>
            <a:solidFill>
              <a:srgbClr val="57585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8171562" y="4315872"/>
              <a:ext cx="108585" cy="269240"/>
            </a:xfrm>
            <a:custGeom>
              <a:avLst/>
              <a:gdLst/>
              <a:ahLst/>
              <a:cxnLst/>
              <a:rect l="l" t="t" r="r" b="b"/>
              <a:pathLst>
                <a:path w="108584" h="269239">
                  <a:moveTo>
                    <a:pt x="106099" y="0"/>
                  </a:moveTo>
                  <a:lnTo>
                    <a:pt x="67371" y="8463"/>
                  </a:lnTo>
                  <a:lnTo>
                    <a:pt x="57824" y="12213"/>
                  </a:lnTo>
                  <a:lnTo>
                    <a:pt x="57824" y="15505"/>
                  </a:lnTo>
                  <a:lnTo>
                    <a:pt x="59696" y="16987"/>
                  </a:lnTo>
                  <a:lnTo>
                    <a:pt x="66343" y="19940"/>
                  </a:lnTo>
                  <a:lnTo>
                    <a:pt x="69964" y="22395"/>
                  </a:lnTo>
                  <a:lnTo>
                    <a:pt x="71898" y="27242"/>
                  </a:lnTo>
                  <a:lnTo>
                    <a:pt x="71140" y="36445"/>
                  </a:lnTo>
                  <a:lnTo>
                    <a:pt x="66682" y="51969"/>
                  </a:lnTo>
                  <a:lnTo>
                    <a:pt x="8129" y="226284"/>
                  </a:lnTo>
                  <a:lnTo>
                    <a:pt x="4198" y="238281"/>
                  </a:lnTo>
                  <a:lnTo>
                    <a:pt x="1699" y="246785"/>
                  </a:lnTo>
                  <a:lnTo>
                    <a:pt x="383" y="252861"/>
                  </a:lnTo>
                  <a:lnTo>
                    <a:pt x="0" y="257571"/>
                  </a:lnTo>
                  <a:lnTo>
                    <a:pt x="67" y="263581"/>
                  </a:lnTo>
                  <a:lnTo>
                    <a:pt x="3354" y="268653"/>
                  </a:lnTo>
                  <a:lnTo>
                    <a:pt x="14374" y="268653"/>
                  </a:lnTo>
                  <a:lnTo>
                    <a:pt x="35840" y="263581"/>
                  </a:lnTo>
                  <a:lnTo>
                    <a:pt x="52953" y="251728"/>
                  </a:lnTo>
                  <a:lnTo>
                    <a:pt x="25444" y="251728"/>
                  </a:lnTo>
                  <a:lnTo>
                    <a:pt x="25054" y="248034"/>
                  </a:lnTo>
                  <a:lnTo>
                    <a:pt x="28007" y="239565"/>
                  </a:lnTo>
                  <a:lnTo>
                    <a:pt x="94523" y="40794"/>
                  </a:lnTo>
                  <a:lnTo>
                    <a:pt x="100248" y="23983"/>
                  </a:lnTo>
                  <a:lnTo>
                    <a:pt x="104398" y="12133"/>
                  </a:lnTo>
                  <a:lnTo>
                    <a:pt x="107971" y="2211"/>
                  </a:lnTo>
                  <a:lnTo>
                    <a:pt x="106099" y="0"/>
                  </a:lnTo>
                  <a:close/>
                </a:path>
                <a:path w="108584" h="269239">
                  <a:moveTo>
                    <a:pt x="75541" y="214121"/>
                  </a:moveTo>
                  <a:lnTo>
                    <a:pt x="71847" y="214473"/>
                  </a:lnTo>
                  <a:lnTo>
                    <a:pt x="59229" y="228388"/>
                  </a:lnTo>
                  <a:lnTo>
                    <a:pt x="47364" y="240295"/>
                  </a:lnTo>
                  <a:lnTo>
                    <a:pt x="37147" y="248605"/>
                  </a:lnTo>
                  <a:lnTo>
                    <a:pt x="29477" y="251728"/>
                  </a:lnTo>
                  <a:lnTo>
                    <a:pt x="52953" y="251728"/>
                  </a:lnTo>
                  <a:lnTo>
                    <a:pt x="53941" y="251043"/>
                  </a:lnTo>
                  <a:lnTo>
                    <a:pt x="68104" y="235056"/>
                  </a:lnTo>
                  <a:lnTo>
                    <a:pt x="77752" y="219637"/>
                  </a:lnTo>
                  <a:lnTo>
                    <a:pt x="77752" y="215943"/>
                  </a:lnTo>
                  <a:lnTo>
                    <a:pt x="75541" y="214121"/>
                  </a:lnTo>
                  <a:close/>
                </a:path>
              </a:pathLst>
            </a:custGeom>
            <a:solidFill>
              <a:srgbClr val="57585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8261732" y="4429014"/>
              <a:ext cx="122555" cy="155575"/>
            </a:xfrm>
            <a:custGeom>
              <a:avLst/>
              <a:gdLst/>
              <a:ahLst/>
              <a:cxnLst/>
              <a:rect l="l" t="t" r="r" b="b"/>
              <a:pathLst>
                <a:path w="122554" h="155575">
                  <a:moveTo>
                    <a:pt x="99163" y="0"/>
                  </a:moveTo>
                  <a:lnTo>
                    <a:pt x="54921" y="17716"/>
                  </a:lnTo>
                  <a:lnTo>
                    <a:pt x="12401" y="70171"/>
                  </a:lnTo>
                  <a:lnTo>
                    <a:pt x="0" y="116829"/>
                  </a:lnTo>
                  <a:lnTo>
                    <a:pt x="1560" y="130490"/>
                  </a:lnTo>
                  <a:lnTo>
                    <a:pt x="6650" y="142938"/>
                  </a:lnTo>
                  <a:lnTo>
                    <a:pt x="15881" y="152001"/>
                  </a:lnTo>
                  <a:lnTo>
                    <a:pt x="29867" y="155505"/>
                  </a:lnTo>
                  <a:lnTo>
                    <a:pt x="42436" y="154151"/>
                  </a:lnTo>
                  <a:lnTo>
                    <a:pt x="56706" y="149101"/>
                  </a:lnTo>
                  <a:lnTo>
                    <a:pt x="72295" y="138876"/>
                  </a:lnTo>
                  <a:lnTo>
                    <a:pt x="74024" y="137109"/>
                  </a:lnTo>
                  <a:lnTo>
                    <a:pt x="45322" y="137109"/>
                  </a:lnTo>
                  <a:lnTo>
                    <a:pt x="38368" y="135582"/>
                  </a:lnTo>
                  <a:lnTo>
                    <a:pt x="32761" y="131281"/>
                  </a:lnTo>
                  <a:lnTo>
                    <a:pt x="29018" y="124626"/>
                  </a:lnTo>
                  <a:lnTo>
                    <a:pt x="27781" y="116829"/>
                  </a:lnTo>
                  <a:lnTo>
                    <a:pt x="27670" y="115699"/>
                  </a:lnTo>
                  <a:lnTo>
                    <a:pt x="28096" y="105595"/>
                  </a:lnTo>
                  <a:lnTo>
                    <a:pt x="29262" y="96496"/>
                  </a:lnTo>
                  <a:lnTo>
                    <a:pt x="30915" y="88975"/>
                  </a:lnTo>
                  <a:lnTo>
                    <a:pt x="32819" y="83268"/>
                  </a:lnTo>
                  <a:lnTo>
                    <a:pt x="66700" y="72249"/>
                  </a:lnTo>
                  <a:lnTo>
                    <a:pt x="36514" y="72249"/>
                  </a:lnTo>
                  <a:lnTo>
                    <a:pt x="63780" y="29138"/>
                  </a:lnTo>
                  <a:lnTo>
                    <a:pt x="91787" y="11421"/>
                  </a:lnTo>
                  <a:lnTo>
                    <a:pt x="118764" y="11421"/>
                  </a:lnTo>
                  <a:lnTo>
                    <a:pt x="116266" y="7468"/>
                  </a:lnTo>
                  <a:lnTo>
                    <a:pt x="108991" y="2110"/>
                  </a:lnTo>
                  <a:lnTo>
                    <a:pt x="99163" y="0"/>
                  </a:lnTo>
                  <a:close/>
                </a:path>
                <a:path w="122554" h="155575">
                  <a:moveTo>
                    <a:pt x="87352" y="115699"/>
                  </a:moveTo>
                  <a:lnTo>
                    <a:pt x="83997" y="115699"/>
                  </a:lnTo>
                  <a:lnTo>
                    <a:pt x="72996" y="124960"/>
                  </a:lnTo>
                  <a:lnTo>
                    <a:pt x="63576" y="131663"/>
                  </a:lnTo>
                  <a:lnTo>
                    <a:pt x="54697" y="135736"/>
                  </a:lnTo>
                  <a:lnTo>
                    <a:pt x="45322" y="137109"/>
                  </a:lnTo>
                  <a:lnTo>
                    <a:pt x="74024" y="137109"/>
                  </a:lnTo>
                  <a:lnTo>
                    <a:pt x="88822" y="121994"/>
                  </a:lnTo>
                  <a:lnTo>
                    <a:pt x="89563" y="118651"/>
                  </a:lnTo>
                  <a:lnTo>
                    <a:pt x="87352" y="115699"/>
                  </a:lnTo>
                  <a:close/>
                </a:path>
                <a:path w="122554" h="155575">
                  <a:moveTo>
                    <a:pt x="118764" y="11421"/>
                  </a:moveTo>
                  <a:lnTo>
                    <a:pt x="98422" y="11421"/>
                  </a:lnTo>
                  <a:lnTo>
                    <a:pt x="100244" y="16246"/>
                  </a:lnTo>
                  <a:lnTo>
                    <a:pt x="100182" y="20305"/>
                  </a:lnTo>
                  <a:lnTo>
                    <a:pt x="75830" y="53643"/>
                  </a:lnTo>
                  <a:lnTo>
                    <a:pt x="36514" y="72249"/>
                  </a:lnTo>
                  <a:lnTo>
                    <a:pt x="66700" y="72249"/>
                  </a:lnTo>
                  <a:lnTo>
                    <a:pt x="69186" y="71440"/>
                  </a:lnTo>
                  <a:lnTo>
                    <a:pt x="97470" y="57664"/>
                  </a:lnTo>
                  <a:lnTo>
                    <a:pt x="115807" y="41395"/>
                  </a:lnTo>
                  <a:lnTo>
                    <a:pt x="122333" y="22089"/>
                  </a:lnTo>
                  <a:lnTo>
                    <a:pt x="120782" y="14614"/>
                  </a:lnTo>
                  <a:lnTo>
                    <a:pt x="118764" y="11421"/>
                  </a:lnTo>
                  <a:close/>
                </a:path>
              </a:pathLst>
            </a:custGeom>
            <a:solidFill>
              <a:srgbClr val="57585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charset="0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8375546" y="4417631"/>
              <a:ext cx="159385" cy="167005"/>
            </a:xfrm>
            <a:custGeom>
              <a:avLst/>
              <a:gdLst/>
              <a:ahLst/>
              <a:cxnLst/>
              <a:rect l="l" t="t" r="r" b="b"/>
              <a:pathLst>
                <a:path w="159384" h="167004">
                  <a:moveTo>
                    <a:pt x="118238" y="16535"/>
                  </a:moveTo>
                  <a:lnTo>
                    <a:pt x="114217" y="16535"/>
                  </a:lnTo>
                  <a:lnTo>
                    <a:pt x="107004" y="17069"/>
                  </a:lnTo>
                  <a:lnTo>
                    <a:pt x="69554" y="34834"/>
                  </a:lnTo>
                  <a:lnTo>
                    <a:pt x="32369" y="74799"/>
                  </a:lnTo>
                  <a:lnTo>
                    <a:pt x="7061" y="119919"/>
                  </a:lnTo>
                  <a:lnTo>
                    <a:pt x="0" y="146335"/>
                  </a:lnTo>
                  <a:lnTo>
                    <a:pt x="1072" y="153836"/>
                  </a:lnTo>
                  <a:lnTo>
                    <a:pt x="4227" y="160440"/>
                  </a:lnTo>
                  <a:lnTo>
                    <a:pt x="9313" y="165107"/>
                  </a:lnTo>
                  <a:lnTo>
                    <a:pt x="16185" y="166876"/>
                  </a:lnTo>
                  <a:lnTo>
                    <a:pt x="32479" y="162402"/>
                  </a:lnTo>
                  <a:lnTo>
                    <a:pt x="53404" y="150125"/>
                  </a:lnTo>
                  <a:lnTo>
                    <a:pt x="56771" y="147388"/>
                  </a:lnTo>
                  <a:lnTo>
                    <a:pt x="32771" y="147388"/>
                  </a:lnTo>
                  <a:lnTo>
                    <a:pt x="30547" y="144774"/>
                  </a:lnTo>
                  <a:lnTo>
                    <a:pt x="44739" y="90719"/>
                  </a:lnTo>
                  <a:lnTo>
                    <a:pt x="76610" y="44932"/>
                  </a:lnTo>
                  <a:lnTo>
                    <a:pt x="102796" y="30558"/>
                  </a:lnTo>
                  <a:lnTo>
                    <a:pt x="150013" y="30558"/>
                  </a:lnTo>
                  <a:lnTo>
                    <a:pt x="151611" y="26524"/>
                  </a:lnTo>
                  <a:lnTo>
                    <a:pt x="130401" y="26524"/>
                  </a:lnTo>
                  <a:lnTo>
                    <a:pt x="128579" y="22780"/>
                  </a:lnTo>
                  <a:lnTo>
                    <a:pt x="124546" y="19488"/>
                  </a:lnTo>
                  <a:lnTo>
                    <a:pt x="123013" y="18797"/>
                  </a:lnTo>
                  <a:lnTo>
                    <a:pt x="120852" y="17666"/>
                  </a:lnTo>
                  <a:lnTo>
                    <a:pt x="118238" y="16535"/>
                  </a:lnTo>
                  <a:close/>
                </a:path>
                <a:path w="159384" h="167004">
                  <a:moveTo>
                    <a:pt x="119707" y="109052"/>
                  </a:moveTo>
                  <a:lnTo>
                    <a:pt x="97229" y="109052"/>
                  </a:lnTo>
                  <a:lnTo>
                    <a:pt x="98373" y="109391"/>
                  </a:lnTo>
                  <a:lnTo>
                    <a:pt x="86203" y="142583"/>
                  </a:lnTo>
                  <a:lnTo>
                    <a:pt x="83257" y="151082"/>
                  </a:lnTo>
                  <a:lnTo>
                    <a:pt x="82637" y="153836"/>
                  </a:lnTo>
                  <a:lnTo>
                    <a:pt x="82516" y="159877"/>
                  </a:lnTo>
                  <a:lnTo>
                    <a:pt x="84727" y="166876"/>
                  </a:lnTo>
                  <a:lnTo>
                    <a:pt x="93196" y="166876"/>
                  </a:lnTo>
                  <a:lnTo>
                    <a:pt x="109244" y="163332"/>
                  </a:lnTo>
                  <a:lnTo>
                    <a:pt x="125941" y="153989"/>
                  </a:lnTo>
                  <a:lnTo>
                    <a:pt x="136077" y="145515"/>
                  </a:lnTo>
                  <a:lnTo>
                    <a:pt x="109041" y="145515"/>
                  </a:lnTo>
                  <a:lnTo>
                    <a:pt x="107231" y="143304"/>
                  </a:lnTo>
                  <a:lnTo>
                    <a:pt x="109380" y="137047"/>
                  </a:lnTo>
                  <a:lnTo>
                    <a:pt x="119707" y="109052"/>
                  </a:lnTo>
                  <a:close/>
                </a:path>
                <a:path w="159384" h="167004">
                  <a:moveTo>
                    <a:pt x="150013" y="30558"/>
                  </a:moveTo>
                  <a:lnTo>
                    <a:pt x="112333" y="30558"/>
                  </a:lnTo>
                  <a:lnTo>
                    <a:pt x="118640" y="36803"/>
                  </a:lnTo>
                  <a:lnTo>
                    <a:pt x="121204" y="43852"/>
                  </a:lnTo>
                  <a:lnTo>
                    <a:pt x="104803" y="81957"/>
                  </a:lnTo>
                  <a:lnTo>
                    <a:pt x="71835" y="123426"/>
                  </a:lnTo>
                  <a:lnTo>
                    <a:pt x="40299" y="146335"/>
                  </a:lnTo>
                  <a:lnTo>
                    <a:pt x="36113" y="147388"/>
                  </a:lnTo>
                  <a:lnTo>
                    <a:pt x="56771" y="147388"/>
                  </a:lnTo>
                  <a:lnTo>
                    <a:pt x="75980" y="131768"/>
                  </a:lnTo>
                  <a:lnTo>
                    <a:pt x="97229" y="109052"/>
                  </a:lnTo>
                  <a:lnTo>
                    <a:pt x="119707" y="109052"/>
                  </a:lnTo>
                  <a:lnTo>
                    <a:pt x="121307" y="104715"/>
                  </a:lnTo>
                  <a:lnTo>
                    <a:pt x="136535" y="65029"/>
                  </a:lnTo>
                  <a:lnTo>
                    <a:pt x="150013" y="30558"/>
                  </a:lnTo>
                  <a:close/>
                </a:path>
                <a:path w="159384" h="167004">
                  <a:moveTo>
                    <a:pt x="152553" y="120813"/>
                  </a:moveTo>
                  <a:lnTo>
                    <a:pt x="149940" y="120813"/>
                  </a:lnTo>
                  <a:lnTo>
                    <a:pt x="136020" y="132459"/>
                  </a:lnTo>
                  <a:lnTo>
                    <a:pt x="125425" y="140086"/>
                  </a:lnTo>
                  <a:lnTo>
                    <a:pt x="117601" y="144251"/>
                  </a:lnTo>
                  <a:lnTo>
                    <a:pt x="111993" y="145515"/>
                  </a:lnTo>
                  <a:lnTo>
                    <a:pt x="136077" y="145515"/>
                  </a:lnTo>
                  <a:lnTo>
                    <a:pt x="141742" y="140780"/>
                  </a:lnTo>
                  <a:lnTo>
                    <a:pt x="155104" y="125638"/>
                  </a:lnTo>
                  <a:lnTo>
                    <a:pt x="155104" y="122685"/>
                  </a:lnTo>
                  <a:lnTo>
                    <a:pt x="152553" y="120813"/>
                  </a:lnTo>
                  <a:close/>
                </a:path>
                <a:path w="159384" h="167004">
                  <a:moveTo>
                    <a:pt x="146987" y="0"/>
                  </a:moveTo>
                  <a:lnTo>
                    <a:pt x="140742" y="2952"/>
                  </a:lnTo>
                  <a:lnTo>
                    <a:pt x="130401" y="26524"/>
                  </a:lnTo>
                  <a:lnTo>
                    <a:pt x="151611" y="26524"/>
                  </a:lnTo>
                  <a:lnTo>
                    <a:pt x="158798" y="8468"/>
                  </a:lnTo>
                  <a:lnTo>
                    <a:pt x="156587" y="3631"/>
                  </a:lnTo>
                  <a:lnTo>
                    <a:pt x="146987" y="0"/>
                  </a:lnTo>
                  <a:close/>
                </a:path>
              </a:pathLst>
            </a:custGeom>
            <a:solidFill>
              <a:srgbClr val="57585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charset="0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8543301" y="4315870"/>
              <a:ext cx="201295" cy="269240"/>
            </a:xfrm>
            <a:custGeom>
              <a:avLst/>
              <a:gdLst/>
              <a:ahLst/>
              <a:cxnLst/>
              <a:rect l="l" t="t" r="r" b="b"/>
              <a:pathLst>
                <a:path w="201295" h="269239">
                  <a:moveTo>
                    <a:pt x="120863" y="113135"/>
                  </a:moveTo>
                  <a:lnTo>
                    <a:pt x="114957" y="113135"/>
                  </a:lnTo>
                  <a:lnTo>
                    <a:pt x="100722" y="115103"/>
                  </a:lnTo>
                  <a:lnTo>
                    <a:pt x="49016" y="145968"/>
                  </a:lnTo>
                  <a:lnTo>
                    <a:pt x="13581" y="194043"/>
                  </a:lnTo>
                  <a:lnTo>
                    <a:pt x="0" y="242128"/>
                  </a:lnTo>
                  <a:lnTo>
                    <a:pt x="1431" y="252475"/>
                  </a:lnTo>
                  <a:lnTo>
                    <a:pt x="5658" y="260904"/>
                  </a:lnTo>
                  <a:lnTo>
                    <a:pt x="12579" y="266576"/>
                  </a:lnTo>
                  <a:lnTo>
                    <a:pt x="22089" y="268653"/>
                  </a:lnTo>
                  <a:lnTo>
                    <a:pt x="47462" y="262540"/>
                  </a:lnTo>
                  <a:lnTo>
                    <a:pt x="58715" y="254681"/>
                  </a:lnTo>
                  <a:lnTo>
                    <a:pt x="25783" y="254681"/>
                  </a:lnTo>
                  <a:lnTo>
                    <a:pt x="22089" y="251326"/>
                  </a:lnTo>
                  <a:lnTo>
                    <a:pt x="33511" y="211909"/>
                  </a:lnTo>
                  <a:lnTo>
                    <a:pt x="58601" y="172386"/>
                  </a:lnTo>
                  <a:lnTo>
                    <a:pt x="86208" y="140062"/>
                  </a:lnTo>
                  <a:lnTo>
                    <a:pt x="114216" y="124218"/>
                  </a:lnTo>
                  <a:lnTo>
                    <a:pt x="133575" y="124218"/>
                  </a:lnTo>
                  <a:lnTo>
                    <a:pt x="129658" y="116829"/>
                  </a:lnTo>
                  <a:lnTo>
                    <a:pt x="120863" y="113135"/>
                  </a:lnTo>
                  <a:close/>
                </a:path>
                <a:path w="201295" h="269239">
                  <a:moveTo>
                    <a:pt x="132956" y="199018"/>
                  </a:moveTo>
                  <a:lnTo>
                    <a:pt x="110924" y="199018"/>
                  </a:lnTo>
                  <a:lnTo>
                    <a:pt x="112344" y="199357"/>
                  </a:lnTo>
                  <a:lnTo>
                    <a:pt x="99452" y="235871"/>
                  </a:lnTo>
                  <a:lnTo>
                    <a:pt x="95759" y="246548"/>
                  </a:lnTo>
                  <a:lnTo>
                    <a:pt x="94677" y="252406"/>
                  </a:lnTo>
                  <a:lnTo>
                    <a:pt x="94677" y="262735"/>
                  </a:lnTo>
                  <a:lnTo>
                    <a:pt x="98711" y="268653"/>
                  </a:lnTo>
                  <a:lnTo>
                    <a:pt x="106438" y="268653"/>
                  </a:lnTo>
                  <a:lnTo>
                    <a:pt x="122927" y="263615"/>
                  </a:lnTo>
                  <a:lnTo>
                    <a:pt x="141229" y="251009"/>
                  </a:lnTo>
                  <a:lnTo>
                    <a:pt x="145729" y="246551"/>
                  </a:lnTo>
                  <a:lnTo>
                    <a:pt x="119732" y="246548"/>
                  </a:lnTo>
                  <a:lnTo>
                    <a:pt x="119431" y="243389"/>
                  </a:lnTo>
                  <a:lnTo>
                    <a:pt x="119411" y="242757"/>
                  </a:lnTo>
                  <a:lnTo>
                    <a:pt x="120865" y="238025"/>
                  </a:lnTo>
                  <a:lnTo>
                    <a:pt x="126043" y="220878"/>
                  </a:lnTo>
                  <a:lnTo>
                    <a:pt x="132956" y="199018"/>
                  </a:lnTo>
                  <a:close/>
                </a:path>
                <a:path w="201295" h="269239">
                  <a:moveTo>
                    <a:pt x="133575" y="124218"/>
                  </a:moveTo>
                  <a:lnTo>
                    <a:pt x="114216" y="124218"/>
                  </a:lnTo>
                  <a:lnTo>
                    <a:pt x="120219" y="126189"/>
                  </a:lnTo>
                  <a:lnTo>
                    <a:pt x="124120" y="131684"/>
                  </a:lnTo>
                  <a:lnTo>
                    <a:pt x="110005" y="182564"/>
                  </a:lnTo>
                  <a:lnTo>
                    <a:pt x="78833" y="221848"/>
                  </a:lnTo>
                  <a:lnTo>
                    <a:pt x="46500" y="248084"/>
                  </a:lnTo>
                  <a:lnTo>
                    <a:pt x="29075" y="254681"/>
                  </a:lnTo>
                  <a:lnTo>
                    <a:pt x="58715" y="254681"/>
                  </a:lnTo>
                  <a:lnTo>
                    <a:pt x="70361" y="246548"/>
                  </a:lnTo>
                  <a:lnTo>
                    <a:pt x="91333" y="224200"/>
                  </a:lnTo>
                  <a:lnTo>
                    <a:pt x="110924" y="199018"/>
                  </a:lnTo>
                  <a:lnTo>
                    <a:pt x="132956" y="199018"/>
                  </a:lnTo>
                  <a:lnTo>
                    <a:pt x="136965" y="186339"/>
                  </a:lnTo>
                  <a:lnTo>
                    <a:pt x="154106" y="135008"/>
                  </a:lnTo>
                  <a:lnTo>
                    <a:pt x="157796" y="124557"/>
                  </a:lnTo>
                  <a:lnTo>
                    <a:pt x="133755" y="124557"/>
                  </a:lnTo>
                  <a:lnTo>
                    <a:pt x="133575" y="124218"/>
                  </a:lnTo>
                  <a:close/>
                </a:path>
                <a:path w="201295" h="269239">
                  <a:moveTo>
                    <a:pt x="166926" y="213379"/>
                  </a:moveTo>
                  <a:lnTo>
                    <a:pt x="163571" y="213379"/>
                  </a:lnTo>
                  <a:lnTo>
                    <a:pt x="153261" y="224627"/>
                  </a:lnTo>
                  <a:lnTo>
                    <a:pt x="141259" y="235356"/>
                  </a:lnTo>
                  <a:lnTo>
                    <a:pt x="130289" y="243389"/>
                  </a:lnTo>
                  <a:lnTo>
                    <a:pt x="123074" y="246551"/>
                  </a:lnTo>
                  <a:lnTo>
                    <a:pt x="145733" y="246548"/>
                  </a:lnTo>
                  <a:lnTo>
                    <a:pt x="157795" y="234600"/>
                  </a:lnTo>
                  <a:lnTo>
                    <a:pt x="169075" y="218154"/>
                  </a:lnTo>
                  <a:lnTo>
                    <a:pt x="168736" y="214862"/>
                  </a:lnTo>
                  <a:lnTo>
                    <a:pt x="166926" y="213379"/>
                  </a:lnTo>
                  <a:close/>
                </a:path>
                <a:path w="201295" h="269239">
                  <a:moveTo>
                    <a:pt x="199696" y="0"/>
                  </a:moveTo>
                  <a:lnTo>
                    <a:pt x="156246" y="7049"/>
                  </a:lnTo>
                  <a:lnTo>
                    <a:pt x="154374" y="10730"/>
                  </a:lnTo>
                  <a:lnTo>
                    <a:pt x="155115" y="12213"/>
                  </a:lnTo>
                  <a:lnTo>
                    <a:pt x="163571" y="18068"/>
                  </a:lnTo>
                  <a:lnTo>
                    <a:pt x="166273" y="21361"/>
                  </a:lnTo>
                  <a:lnTo>
                    <a:pt x="166628" y="26893"/>
                  </a:lnTo>
                  <a:lnTo>
                    <a:pt x="164632" y="35665"/>
                  </a:lnTo>
                  <a:lnTo>
                    <a:pt x="160279" y="48677"/>
                  </a:lnTo>
                  <a:lnTo>
                    <a:pt x="133755" y="124557"/>
                  </a:lnTo>
                  <a:lnTo>
                    <a:pt x="157796" y="124557"/>
                  </a:lnTo>
                  <a:lnTo>
                    <a:pt x="177946" y="67474"/>
                  </a:lnTo>
                  <a:lnTo>
                    <a:pt x="191215" y="31128"/>
                  </a:lnTo>
                  <a:lnTo>
                    <a:pt x="196291" y="16856"/>
                  </a:lnTo>
                  <a:lnTo>
                    <a:pt x="201166" y="2274"/>
                  </a:lnTo>
                  <a:lnTo>
                    <a:pt x="199696" y="0"/>
                  </a:lnTo>
                  <a:close/>
                </a:path>
              </a:pathLst>
            </a:custGeom>
            <a:solidFill>
              <a:srgbClr val="57585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charset="0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8725115" y="4429014"/>
              <a:ext cx="122555" cy="155575"/>
            </a:xfrm>
            <a:custGeom>
              <a:avLst/>
              <a:gdLst/>
              <a:ahLst/>
              <a:cxnLst/>
              <a:rect l="l" t="t" r="r" b="b"/>
              <a:pathLst>
                <a:path w="122554" h="155575">
                  <a:moveTo>
                    <a:pt x="99163" y="0"/>
                  </a:moveTo>
                  <a:lnTo>
                    <a:pt x="54921" y="17716"/>
                  </a:lnTo>
                  <a:lnTo>
                    <a:pt x="12401" y="70171"/>
                  </a:lnTo>
                  <a:lnTo>
                    <a:pt x="0" y="116829"/>
                  </a:lnTo>
                  <a:lnTo>
                    <a:pt x="1551" y="130490"/>
                  </a:lnTo>
                  <a:lnTo>
                    <a:pt x="6626" y="142938"/>
                  </a:lnTo>
                  <a:lnTo>
                    <a:pt x="15854" y="152001"/>
                  </a:lnTo>
                  <a:lnTo>
                    <a:pt x="29867" y="155505"/>
                  </a:lnTo>
                  <a:lnTo>
                    <a:pt x="42436" y="154151"/>
                  </a:lnTo>
                  <a:lnTo>
                    <a:pt x="56706" y="149101"/>
                  </a:lnTo>
                  <a:lnTo>
                    <a:pt x="72295" y="138876"/>
                  </a:lnTo>
                  <a:lnTo>
                    <a:pt x="74024" y="137109"/>
                  </a:lnTo>
                  <a:lnTo>
                    <a:pt x="45322" y="137109"/>
                  </a:lnTo>
                  <a:lnTo>
                    <a:pt x="38368" y="135582"/>
                  </a:lnTo>
                  <a:lnTo>
                    <a:pt x="32761" y="131281"/>
                  </a:lnTo>
                  <a:lnTo>
                    <a:pt x="29018" y="124626"/>
                  </a:lnTo>
                  <a:lnTo>
                    <a:pt x="27781" y="116829"/>
                  </a:lnTo>
                  <a:lnTo>
                    <a:pt x="27669" y="115699"/>
                  </a:lnTo>
                  <a:lnTo>
                    <a:pt x="28095" y="105595"/>
                  </a:lnTo>
                  <a:lnTo>
                    <a:pt x="29257" y="96496"/>
                  </a:lnTo>
                  <a:lnTo>
                    <a:pt x="30910" y="88975"/>
                  </a:lnTo>
                  <a:lnTo>
                    <a:pt x="32819" y="83268"/>
                  </a:lnTo>
                  <a:lnTo>
                    <a:pt x="66700" y="72249"/>
                  </a:lnTo>
                  <a:lnTo>
                    <a:pt x="36514" y="72249"/>
                  </a:lnTo>
                  <a:lnTo>
                    <a:pt x="63780" y="29138"/>
                  </a:lnTo>
                  <a:lnTo>
                    <a:pt x="91775" y="11421"/>
                  </a:lnTo>
                  <a:lnTo>
                    <a:pt x="118764" y="11421"/>
                  </a:lnTo>
                  <a:lnTo>
                    <a:pt x="116266" y="7468"/>
                  </a:lnTo>
                  <a:lnTo>
                    <a:pt x="108991" y="2110"/>
                  </a:lnTo>
                  <a:lnTo>
                    <a:pt x="99163" y="0"/>
                  </a:lnTo>
                  <a:close/>
                </a:path>
                <a:path w="122554" h="155575">
                  <a:moveTo>
                    <a:pt x="87352" y="115699"/>
                  </a:moveTo>
                  <a:lnTo>
                    <a:pt x="84060" y="115699"/>
                  </a:lnTo>
                  <a:lnTo>
                    <a:pt x="73022" y="124960"/>
                  </a:lnTo>
                  <a:lnTo>
                    <a:pt x="63583" y="131663"/>
                  </a:lnTo>
                  <a:lnTo>
                    <a:pt x="54698" y="135736"/>
                  </a:lnTo>
                  <a:lnTo>
                    <a:pt x="45322" y="137109"/>
                  </a:lnTo>
                  <a:lnTo>
                    <a:pt x="74024" y="137109"/>
                  </a:lnTo>
                  <a:lnTo>
                    <a:pt x="88822" y="121994"/>
                  </a:lnTo>
                  <a:lnTo>
                    <a:pt x="89563" y="118651"/>
                  </a:lnTo>
                  <a:lnTo>
                    <a:pt x="87352" y="115699"/>
                  </a:lnTo>
                  <a:close/>
                </a:path>
                <a:path w="122554" h="155575">
                  <a:moveTo>
                    <a:pt x="118764" y="11421"/>
                  </a:moveTo>
                  <a:lnTo>
                    <a:pt x="98422" y="11421"/>
                  </a:lnTo>
                  <a:lnTo>
                    <a:pt x="100244" y="16246"/>
                  </a:lnTo>
                  <a:lnTo>
                    <a:pt x="100182" y="20305"/>
                  </a:lnTo>
                  <a:lnTo>
                    <a:pt x="75825" y="53643"/>
                  </a:lnTo>
                  <a:lnTo>
                    <a:pt x="36514" y="72249"/>
                  </a:lnTo>
                  <a:lnTo>
                    <a:pt x="66700" y="72249"/>
                  </a:lnTo>
                  <a:lnTo>
                    <a:pt x="69186" y="71440"/>
                  </a:lnTo>
                  <a:lnTo>
                    <a:pt x="97470" y="57664"/>
                  </a:lnTo>
                  <a:lnTo>
                    <a:pt x="115807" y="41395"/>
                  </a:lnTo>
                  <a:lnTo>
                    <a:pt x="122333" y="22089"/>
                  </a:lnTo>
                  <a:lnTo>
                    <a:pt x="120782" y="14614"/>
                  </a:lnTo>
                  <a:lnTo>
                    <a:pt x="118764" y="11421"/>
                  </a:lnTo>
                  <a:close/>
                </a:path>
              </a:pathLst>
            </a:custGeom>
            <a:solidFill>
              <a:srgbClr val="57585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charset="0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8857943" y="4429032"/>
              <a:ext cx="123825" cy="155575"/>
            </a:xfrm>
            <a:custGeom>
              <a:avLst/>
              <a:gdLst/>
              <a:ahLst/>
              <a:cxnLst/>
              <a:rect l="l" t="t" r="r" b="b"/>
              <a:pathLst>
                <a:path w="123825" h="155575">
                  <a:moveTo>
                    <a:pt x="60536" y="22089"/>
                  </a:moveTo>
                  <a:lnTo>
                    <a:pt x="40899" y="22089"/>
                  </a:lnTo>
                  <a:lnTo>
                    <a:pt x="41628" y="25783"/>
                  </a:lnTo>
                  <a:lnTo>
                    <a:pt x="40547" y="29816"/>
                  </a:lnTo>
                  <a:lnTo>
                    <a:pt x="31097" y="61128"/>
                  </a:lnTo>
                  <a:lnTo>
                    <a:pt x="19636" y="95894"/>
                  </a:lnTo>
                  <a:lnTo>
                    <a:pt x="2550" y="145905"/>
                  </a:lnTo>
                  <a:lnTo>
                    <a:pt x="0" y="154035"/>
                  </a:lnTo>
                  <a:lnTo>
                    <a:pt x="10680" y="155454"/>
                  </a:lnTo>
                  <a:lnTo>
                    <a:pt x="17716" y="155454"/>
                  </a:lnTo>
                  <a:lnTo>
                    <a:pt x="19538" y="154035"/>
                  </a:lnTo>
                  <a:lnTo>
                    <a:pt x="21008" y="151082"/>
                  </a:lnTo>
                  <a:lnTo>
                    <a:pt x="35886" y="119109"/>
                  </a:lnTo>
                  <a:lnTo>
                    <a:pt x="51249" y="87924"/>
                  </a:lnTo>
                  <a:lnTo>
                    <a:pt x="54847" y="81446"/>
                  </a:lnTo>
                  <a:lnTo>
                    <a:pt x="41628" y="81446"/>
                  </a:lnTo>
                  <a:lnTo>
                    <a:pt x="57535" y="34981"/>
                  </a:lnTo>
                  <a:lnTo>
                    <a:pt x="60188" y="25322"/>
                  </a:lnTo>
                  <a:lnTo>
                    <a:pt x="60536" y="22089"/>
                  </a:lnTo>
                  <a:close/>
                </a:path>
                <a:path w="123825" h="155575">
                  <a:moveTo>
                    <a:pt x="121943" y="0"/>
                  </a:moveTo>
                  <a:lnTo>
                    <a:pt x="109102" y="0"/>
                  </a:lnTo>
                  <a:lnTo>
                    <a:pt x="102205" y="1440"/>
                  </a:lnTo>
                  <a:lnTo>
                    <a:pt x="73651" y="31097"/>
                  </a:lnTo>
                  <a:lnTo>
                    <a:pt x="52870" y="64701"/>
                  </a:lnTo>
                  <a:lnTo>
                    <a:pt x="43500" y="81446"/>
                  </a:lnTo>
                  <a:lnTo>
                    <a:pt x="54847" y="81446"/>
                  </a:lnTo>
                  <a:lnTo>
                    <a:pt x="67154" y="59292"/>
                  </a:lnTo>
                  <a:lnTo>
                    <a:pt x="83658" y="34981"/>
                  </a:lnTo>
                  <a:lnTo>
                    <a:pt x="89174" y="27655"/>
                  </a:lnTo>
                  <a:lnTo>
                    <a:pt x="93257" y="23911"/>
                  </a:lnTo>
                  <a:lnTo>
                    <a:pt x="123711" y="23911"/>
                  </a:lnTo>
                  <a:lnTo>
                    <a:pt x="123816" y="12489"/>
                  </a:lnTo>
                  <a:lnTo>
                    <a:pt x="121943" y="0"/>
                  </a:lnTo>
                  <a:close/>
                </a:path>
                <a:path w="123825" h="155575">
                  <a:moveTo>
                    <a:pt x="123711" y="23911"/>
                  </a:moveTo>
                  <a:lnTo>
                    <a:pt x="100244" y="23911"/>
                  </a:lnTo>
                  <a:lnTo>
                    <a:pt x="102455" y="28736"/>
                  </a:lnTo>
                  <a:lnTo>
                    <a:pt x="104638" y="40157"/>
                  </a:lnTo>
                  <a:lnTo>
                    <a:pt x="105810" y="46063"/>
                  </a:lnTo>
                  <a:lnTo>
                    <a:pt x="111665" y="45724"/>
                  </a:lnTo>
                  <a:lnTo>
                    <a:pt x="116088" y="40157"/>
                  </a:lnTo>
                  <a:lnTo>
                    <a:pt x="120524" y="34252"/>
                  </a:lnTo>
                  <a:lnTo>
                    <a:pt x="123711" y="23911"/>
                  </a:lnTo>
                  <a:close/>
                </a:path>
                <a:path w="123825" h="155575">
                  <a:moveTo>
                    <a:pt x="49016" y="0"/>
                  </a:moveTo>
                  <a:lnTo>
                    <a:pt x="14832" y="21442"/>
                  </a:lnTo>
                  <a:lnTo>
                    <a:pt x="5227" y="39818"/>
                  </a:lnTo>
                  <a:lnTo>
                    <a:pt x="7777" y="42030"/>
                  </a:lnTo>
                  <a:lnTo>
                    <a:pt x="11471" y="41288"/>
                  </a:lnTo>
                  <a:lnTo>
                    <a:pt x="16981" y="34551"/>
                  </a:lnTo>
                  <a:lnTo>
                    <a:pt x="23402" y="28367"/>
                  </a:lnTo>
                  <a:lnTo>
                    <a:pt x="30388" y="23843"/>
                  </a:lnTo>
                  <a:lnTo>
                    <a:pt x="37594" y="22089"/>
                  </a:lnTo>
                  <a:lnTo>
                    <a:pt x="60536" y="22089"/>
                  </a:lnTo>
                  <a:lnTo>
                    <a:pt x="61432" y="13763"/>
                  </a:lnTo>
                  <a:lnTo>
                    <a:pt x="58597" y="4068"/>
                  </a:lnTo>
                  <a:lnTo>
                    <a:pt x="49016" y="0"/>
                  </a:lnTo>
                  <a:close/>
                </a:path>
              </a:pathLst>
            </a:custGeom>
            <a:solidFill>
              <a:srgbClr val="57585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charset="0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8965408" y="4429032"/>
              <a:ext cx="104139" cy="155575"/>
            </a:xfrm>
            <a:custGeom>
              <a:avLst/>
              <a:gdLst/>
              <a:ahLst/>
              <a:cxnLst/>
              <a:rect l="l" t="t" r="r" b="b"/>
              <a:pathLst>
                <a:path w="104140" h="155575">
                  <a:moveTo>
                    <a:pt x="12552" y="121202"/>
                  </a:moveTo>
                  <a:lnTo>
                    <a:pt x="8468" y="121202"/>
                  </a:lnTo>
                  <a:lnTo>
                    <a:pt x="5507" y="123825"/>
                  </a:lnTo>
                  <a:lnTo>
                    <a:pt x="1470" y="128251"/>
                  </a:lnTo>
                  <a:lnTo>
                    <a:pt x="0" y="132284"/>
                  </a:lnTo>
                  <a:lnTo>
                    <a:pt x="0" y="135966"/>
                  </a:lnTo>
                  <a:lnTo>
                    <a:pt x="1542" y="142584"/>
                  </a:lnTo>
                  <a:lnTo>
                    <a:pt x="5987" y="148886"/>
                  </a:lnTo>
                  <a:lnTo>
                    <a:pt x="13061" y="153600"/>
                  </a:lnTo>
                  <a:lnTo>
                    <a:pt x="22491" y="155454"/>
                  </a:lnTo>
                  <a:lnTo>
                    <a:pt x="32849" y="154576"/>
                  </a:lnTo>
                  <a:lnTo>
                    <a:pt x="42733" y="152010"/>
                  </a:lnTo>
                  <a:lnTo>
                    <a:pt x="51798" y="147858"/>
                  </a:lnTo>
                  <a:lnTo>
                    <a:pt x="59696" y="142223"/>
                  </a:lnTo>
                  <a:lnTo>
                    <a:pt x="63218" y="138529"/>
                  </a:lnTo>
                  <a:lnTo>
                    <a:pt x="40886" y="138529"/>
                  </a:lnTo>
                  <a:lnTo>
                    <a:pt x="33568" y="137004"/>
                  </a:lnTo>
                  <a:lnTo>
                    <a:pt x="26410" y="133236"/>
                  </a:lnTo>
                  <a:lnTo>
                    <a:pt x="20144" y="128436"/>
                  </a:lnTo>
                  <a:lnTo>
                    <a:pt x="15505" y="123816"/>
                  </a:lnTo>
                  <a:lnTo>
                    <a:pt x="12552" y="121202"/>
                  </a:lnTo>
                  <a:close/>
                </a:path>
                <a:path w="104140" h="155575">
                  <a:moveTo>
                    <a:pt x="81446" y="0"/>
                  </a:moveTo>
                  <a:lnTo>
                    <a:pt x="44013" y="21925"/>
                  </a:lnTo>
                  <a:lnTo>
                    <a:pt x="32028" y="50825"/>
                  </a:lnTo>
                  <a:lnTo>
                    <a:pt x="32702" y="56667"/>
                  </a:lnTo>
                  <a:lnTo>
                    <a:pt x="34905" y="64526"/>
                  </a:lnTo>
                  <a:lnTo>
                    <a:pt x="38908" y="74098"/>
                  </a:lnTo>
                  <a:lnTo>
                    <a:pt x="44982" y="85078"/>
                  </a:lnTo>
                  <a:lnTo>
                    <a:pt x="50993" y="95495"/>
                  </a:lnTo>
                  <a:lnTo>
                    <a:pt x="55248" y="104487"/>
                  </a:lnTo>
                  <a:lnTo>
                    <a:pt x="57779" y="111882"/>
                  </a:lnTo>
                  <a:lnTo>
                    <a:pt x="58616" y="117508"/>
                  </a:lnTo>
                  <a:lnTo>
                    <a:pt x="57093" y="125775"/>
                  </a:lnTo>
                  <a:lnTo>
                    <a:pt x="53077" y="132448"/>
                  </a:lnTo>
                  <a:lnTo>
                    <a:pt x="47399" y="136906"/>
                  </a:lnTo>
                  <a:lnTo>
                    <a:pt x="40886" y="138529"/>
                  </a:lnTo>
                  <a:lnTo>
                    <a:pt x="63218" y="138529"/>
                  </a:lnTo>
                  <a:lnTo>
                    <a:pt x="68391" y="133104"/>
                  </a:lnTo>
                  <a:lnTo>
                    <a:pt x="74261" y="123816"/>
                  </a:lnTo>
                  <a:lnTo>
                    <a:pt x="77643" y="114899"/>
                  </a:lnTo>
                  <a:lnTo>
                    <a:pt x="78896" y="106840"/>
                  </a:lnTo>
                  <a:lnTo>
                    <a:pt x="78303" y="95797"/>
                  </a:lnTo>
                  <a:lnTo>
                    <a:pt x="75600" y="86131"/>
                  </a:lnTo>
                  <a:lnTo>
                    <a:pt x="71036" y="76595"/>
                  </a:lnTo>
                  <a:lnTo>
                    <a:pt x="64860" y="65941"/>
                  </a:lnTo>
                  <a:lnTo>
                    <a:pt x="58393" y="54169"/>
                  </a:lnTo>
                  <a:lnTo>
                    <a:pt x="54579" y="45308"/>
                  </a:lnTo>
                  <a:lnTo>
                    <a:pt x="52767" y="38385"/>
                  </a:lnTo>
                  <a:lnTo>
                    <a:pt x="52365" y="33171"/>
                  </a:lnTo>
                  <a:lnTo>
                    <a:pt x="52308" y="26864"/>
                  </a:lnTo>
                  <a:lnTo>
                    <a:pt x="56743" y="17716"/>
                  </a:lnTo>
                  <a:lnTo>
                    <a:pt x="102830" y="17716"/>
                  </a:lnTo>
                  <a:lnTo>
                    <a:pt x="102001" y="13845"/>
                  </a:lnTo>
                  <a:lnTo>
                    <a:pt x="97603" y="7055"/>
                  </a:lnTo>
                  <a:lnTo>
                    <a:pt x="90649" y="1989"/>
                  </a:lnTo>
                  <a:lnTo>
                    <a:pt x="81446" y="0"/>
                  </a:lnTo>
                  <a:close/>
                </a:path>
                <a:path w="104140" h="155575">
                  <a:moveTo>
                    <a:pt x="102830" y="17716"/>
                  </a:moveTo>
                  <a:lnTo>
                    <a:pt x="78896" y="17716"/>
                  </a:lnTo>
                  <a:lnTo>
                    <a:pt x="83658" y="23169"/>
                  </a:lnTo>
                  <a:lnTo>
                    <a:pt x="89915" y="29477"/>
                  </a:lnTo>
                  <a:lnTo>
                    <a:pt x="92127" y="32430"/>
                  </a:lnTo>
                  <a:lnTo>
                    <a:pt x="94338" y="33171"/>
                  </a:lnTo>
                  <a:lnTo>
                    <a:pt x="96889" y="32430"/>
                  </a:lnTo>
                  <a:lnTo>
                    <a:pt x="99854" y="30960"/>
                  </a:lnTo>
                  <a:lnTo>
                    <a:pt x="103536" y="26864"/>
                  </a:lnTo>
                  <a:lnTo>
                    <a:pt x="103536" y="21008"/>
                  </a:lnTo>
                  <a:lnTo>
                    <a:pt x="102830" y="17716"/>
                  </a:lnTo>
                  <a:close/>
                </a:path>
              </a:pathLst>
            </a:custGeom>
            <a:solidFill>
              <a:srgbClr val="57585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charset="0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9176535" y="4429027"/>
              <a:ext cx="226060" cy="155575"/>
            </a:xfrm>
            <a:custGeom>
              <a:avLst/>
              <a:gdLst/>
              <a:ahLst/>
              <a:cxnLst/>
              <a:rect l="l" t="t" r="r" b="b"/>
              <a:pathLst>
                <a:path w="226059" h="155575">
                  <a:moveTo>
                    <a:pt x="70123" y="21360"/>
                  </a:moveTo>
                  <a:lnTo>
                    <a:pt x="44920" y="21360"/>
                  </a:lnTo>
                  <a:lnTo>
                    <a:pt x="44178" y="26524"/>
                  </a:lnTo>
                  <a:lnTo>
                    <a:pt x="40886" y="34993"/>
                  </a:lnTo>
                  <a:lnTo>
                    <a:pt x="13231" y="108712"/>
                  </a:lnTo>
                  <a:lnTo>
                    <a:pt x="6986" y="135577"/>
                  </a:lnTo>
                  <a:lnTo>
                    <a:pt x="8469" y="142420"/>
                  </a:lnTo>
                  <a:lnTo>
                    <a:pt x="12506" y="148837"/>
                  </a:lnTo>
                  <a:lnTo>
                    <a:pt x="18483" y="153594"/>
                  </a:lnTo>
                  <a:lnTo>
                    <a:pt x="25783" y="155454"/>
                  </a:lnTo>
                  <a:lnTo>
                    <a:pt x="43599" y="150657"/>
                  </a:lnTo>
                  <a:lnTo>
                    <a:pt x="62556" y="138336"/>
                  </a:lnTo>
                  <a:lnTo>
                    <a:pt x="64734" y="136318"/>
                  </a:lnTo>
                  <a:lnTo>
                    <a:pt x="35320" y="136318"/>
                  </a:lnTo>
                  <a:lnTo>
                    <a:pt x="33448" y="131882"/>
                  </a:lnTo>
                  <a:lnTo>
                    <a:pt x="69623" y="24313"/>
                  </a:lnTo>
                  <a:lnTo>
                    <a:pt x="70123" y="21360"/>
                  </a:lnTo>
                  <a:close/>
                </a:path>
                <a:path w="226059" h="155575">
                  <a:moveTo>
                    <a:pt x="121550" y="97291"/>
                  </a:moveTo>
                  <a:lnTo>
                    <a:pt x="102794" y="97291"/>
                  </a:lnTo>
                  <a:lnTo>
                    <a:pt x="100735" y="103829"/>
                  </a:lnTo>
                  <a:lnTo>
                    <a:pt x="98701" y="110711"/>
                  </a:lnTo>
                  <a:lnTo>
                    <a:pt x="96692" y="118681"/>
                  </a:lnTo>
                  <a:lnTo>
                    <a:pt x="95238" y="126734"/>
                  </a:lnTo>
                  <a:lnTo>
                    <a:pt x="94677" y="134496"/>
                  </a:lnTo>
                  <a:lnTo>
                    <a:pt x="96812" y="142589"/>
                  </a:lnTo>
                  <a:lnTo>
                    <a:pt x="102089" y="149258"/>
                  </a:lnTo>
                  <a:lnTo>
                    <a:pt x="108815" y="153786"/>
                  </a:lnTo>
                  <a:lnTo>
                    <a:pt x="115297" y="155454"/>
                  </a:lnTo>
                  <a:lnTo>
                    <a:pt x="128763" y="152940"/>
                  </a:lnTo>
                  <a:lnTo>
                    <a:pt x="146045" y="145005"/>
                  </a:lnTo>
                  <a:lnTo>
                    <a:pt x="158196" y="136318"/>
                  </a:lnTo>
                  <a:lnTo>
                    <a:pt x="123753" y="136318"/>
                  </a:lnTo>
                  <a:lnTo>
                    <a:pt x="118991" y="131204"/>
                  </a:lnTo>
                  <a:lnTo>
                    <a:pt x="119101" y="118681"/>
                  </a:lnTo>
                  <a:lnTo>
                    <a:pt x="120234" y="103829"/>
                  </a:lnTo>
                  <a:lnTo>
                    <a:pt x="121550" y="97291"/>
                  </a:lnTo>
                  <a:close/>
                </a:path>
                <a:path w="226059" h="155575">
                  <a:moveTo>
                    <a:pt x="149536" y="1482"/>
                  </a:moveTo>
                  <a:lnTo>
                    <a:pt x="140741" y="1482"/>
                  </a:lnTo>
                  <a:lnTo>
                    <a:pt x="135597" y="2879"/>
                  </a:lnTo>
                  <a:lnTo>
                    <a:pt x="130565" y="6865"/>
                  </a:lnTo>
                  <a:lnTo>
                    <a:pt x="126289" y="13128"/>
                  </a:lnTo>
                  <a:lnTo>
                    <a:pt x="123414" y="21360"/>
                  </a:lnTo>
                  <a:lnTo>
                    <a:pt x="120899" y="31257"/>
                  </a:lnTo>
                  <a:lnTo>
                    <a:pt x="116115" y="46022"/>
                  </a:lnTo>
                  <a:lnTo>
                    <a:pt x="99439" y="80315"/>
                  </a:lnTo>
                  <a:lnTo>
                    <a:pt x="71923" y="115644"/>
                  </a:lnTo>
                  <a:lnTo>
                    <a:pt x="41628" y="136318"/>
                  </a:lnTo>
                  <a:lnTo>
                    <a:pt x="64734" y="136318"/>
                  </a:lnTo>
                  <a:lnTo>
                    <a:pt x="80621" y="121598"/>
                  </a:lnTo>
                  <a:lnTo>
                    <a:pt x="95758" y="103548"/>
                  </a:lnTo>
                  <a:lnTo>
                    <a:pt x="100181" y="97643"/>
                  </a:lnTo>
                  <a:lnTo>
                    <a:pt x="102794" y="97291"/>
                  </a:lnTo>
                  <a:lnTo>
                    <a:pt x="121550" y="97291"/>
                  </a:lnTo>
                  <a:lnTo>
                    <a:pt x="123994" y="85212"/>
                  </a:lnTo>
                  <a:lnTo>
                    <a:pt x="130170" y="65409"/>
                  </a:lnTo>
                  <a:lnTo>
                    <a:pt x="138856" y="44932"/>
                  </a:lnTo>
                  <a:lnTo>
                    <a:pt x="144615" y="33078"/>
                  </a:lnTo>
                  <a:lnTo>
                    <a:pt x="148654" y="24313"/>
                  </a:lnTo>
                  <a:lnTo>
                    <a:pt x="150991" y="17663"/>
                  </a:lnTo>
                  <a:lnTo>
                    <a:pt x="151760" y="11823"/>
                  </a:lnTo>
                  <a:lnTo>
                    <a:pt x="151760" y="8468"/>
                  </a:lnTo>
                  <a:lnTo>
                    <a:pt x="149536" y="1482"/>
                  </a:lnTo>
                  <a:close/>
                </a:path>
                <a:path w="226059" h="155575">
                  <a:moveTo>
                    <a:pt x="211444" y="0"/>
                  </a:moveTo>
                  <a:lnTo>
                    <a:pt x="204458" y="0"/>
                  </a:lnTo>
                  <a:lnTo>
                    <a:pt x="198553" y="5516"/>
                  </a:lnTo>
                  <a:lnTo>
                    <a:pt x="197811" y="13231"/>
                  </a:lnTo>
                  <a:lnTo>
                    <a:pt x="199430" y="19670"/>
                  </a:lnTo>
                  <a:lnTo>
                    <a:pt x="200444" y="26196"/>
                  </a:lnTo>
                  <a:lnTo>
                    <a:pt x="200967" y="32785"/>
                  </a:lnTo>
                  <a:lnTo>
                    <a:pt x="201010" y="40416"/>
                  </a:lnTo>
                  <a:lnTo>
                    <a:pt x="199578" y="53895"/>
                  </a:lnTo>
                  <a:lnTo>
                    <a:pt x="178335" y="100935"/>
                  </a:lnTo>
                  <a:lnTo>
                    <a:pt x="142298" y="133848"/>
                  </a:lnTo>
                  <a:lnTo>
                    <a:pt x="132611" y="136318"/>
                  </a:lnTo>
                  <a:lnTo>
                    <a:pt x="158196" y="136318"/>
                  </a:lnTo>
                  <a:lnTo>
                    <a:pt x="203951" y="85212"/>
                  </a:lnTo>
                  <a:lnTo>
                    <a:pt x="223537" y="40416"/>
                  </a:lnTo>
                  <a:lnTo>
                    <a:pt x="225728" y="23528"/>
                  </a:lnTo>
                  <a:lnTo>
                    <a:pt x="225704" y="21360"/>
                  </a:lnTo>
                  <a:lnTo>
                    <a:pt x="225236" y="15383"/>
                  </a:lnTo>
                  <a:lnTo>
                    <a:pt x="223065" y="7966"/>
                  </a:lnTo>
                  <a:lnTo>
                    <a:pt x="218679" y="2273"/>
                  </a:lnTo>
                  <a:lnTo>
                    <a:pt x="211444" y="0"/>
                  </a:lnTo>
                  <a:close/>
                </a:path>
                <a:path w="226059" h="155575">
                  <a:moveTo>
                    <a:pt x="58553" y="0"/>
                  </a:moveTo>
                  <a:lnTo>
                    <a:pt x="11037" y="27511"/>
                  </a:lnTo>
                  <a:lnTo>
                    <a:pt x="0" y="43852"/>
                  </a:lnTo>
                  <a:lnTo>
                    <a:pt x="2550" y="47144"/>
                  </a:lnTo>
                  <a:lnTo>
                    <a:pt x="5842" y="47144"/>
                  </a:lnTo>
                  <a:lnTo>
                    <a:pt x="14778" y="37533"/>
                  </a:lnTo>
                  <a:lnTo>
                    <a:pt x="24184" y="29290"/>
                  </a:lnTo>
                  <a:lnTo>
                    <a:pt x="32898" y="23528"/>
                  </a:lnTo>
                  <a:lnTo>
                    <a:pt x="39755" y="21360"/>
                  </a:lnTo>
                  <a:lnTo>
                    <a:pt x="70123" y="21360"/>
                  </a:lnTo>
                  <a:lnTo>
                    <a:pt x="71241" y="14762"/>
                  </a:lnTo>
                  <a:lnTo>
                    <a:pt x="69181" y="7044"/>
                  </a:lnTo>
                  <a:lnTo>
                    <a:pt x="64574" y="1881"/>
                  </a:lnTo>
                  <a:lnTo>
                    <a:pt x="58553" y="0"/>
                  </a:lnTo>
                  <a:close/>
                </a:path>
              </a:pathLst>
            </a:custGeom>
            <a:solidFill>
              <a:srgbClr val="57585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charset="0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9406913" y="4315881"/>
              <a:ext cx="167005" cy="268605"/>
            </a:xfrm>
            <a:custGeom>
              <a:avLst/>
              <a:gdLst/>
              <a:ahLst/>
              <a:cxnLst/>
              <a:rect l="l" t="t" r="r" b="b"/>
              <a:pathLst>
                <a:path w="167004" h="268604">
                  <a:moveTo>
                    <a:pt x="113814" y="0"/>
                  </a:moveTo>
                  <a:lnTo>
                    <a:pt x="70703" y="8468"/>
                  </a:lnTo>
                  <a:lnTo>
                    <a:pt x="68894" y="9938"/>
                  </a:lnTo>
                  <a:lnTo>
                    <a:pt x="68894" y="11421"/>
                  </a:lnTo>
                  <a:lnTo>
                    <a:pt x="69635" y="13243"/>
                  </a:lnTo>
                  <a:lnTo>
                    <a:pt x="77350" y="18458"/>
                  </a:lnTo>
                  <a:lnTo>
                    <a:pt x="80354" y="21978"/>
                  </a:lnTo>
                  <a:lnTo>
                    <a:pt x="3292" y="259053"/>
                  </a:lnTo>
                  <a:lnTo>
                    <a:pt x="0" y="267510"/>
                  </a:lnTo>
                  <a:lnTo>
                    <a:pt x="9876" y="268603"/>
                  </a:lnTo>
                  <a:lnTo>
                    <a:pt x="17264" y="268603"/>
                  </a:lnTo>
                  <a:lnTo>
                    <a:pt x="19136" y="267170"/>
                  </a:lnTo>
                  <a:lnTo>
                    <a:pt x="20619" y="264218"/>
                  </a:lnTo>
                  <a:lnTo>
                    <a:pt x="29390" y="247244"/>
                  </a:lnTo>
                  <a:lnTo>
                    <a:pt x="40285" y="227121"/>
                  </a:lnTo>
                  <a:lnTo>
                    <a:pt x="52585" y="206207"/>
                  </a:lnTo>
                  <a:lnTo>
                    <a:pt x="64664" y="188337"/>
                  </a:lnTo>
                  <a:lnTo>
                    <a:pt x="51567" y="188337"/>
                  </a:lnTo>
                  <a:lnTo>
                    <a:pt x="51202" y="187948"/>
                  </a:lnTo>
                  <a:lnTo>
                    <a:pt x="50825" y="187948"/>
                  </a:lnTo>
                  <a:lnTo>
                    <a:pt x="50825" y="187546"/>
                  </a:lnTo>
                  <a:lnTo>
                    <a:pt x="50963" y="187546"/>
                  </a:lnTo>
                  <a:lnTo>
                    <a:pt x="88772" y="77413"/>
                  </a:lnTo>
                  <a:lnTo>
                    <a:pt x="109074" y="19737"/>
                  </a:lnTo>
                  <a:lnTo>
                    <a:pt x="115297" y="2224"/>
                  </a:lnTo>
                  <a:lnTo>
                    <a:pt x="113814" y="0"/>
                  </a:lnTo>
                  <a:close/>
                </a:path>
                <a:path w="167004" h="268604">
                  <a:moveTo>
                    <a:pt x="85078" y="246162"/>
                  </a:moveTo>
                  <a:lnTo>
                    <a:pt x="78833" y="246162"/>
                  </a:lnTo>
                  <a:lnTo>
                    <a:pt x="73656" y="251665"/>
                  </a:lnTo>
                  <a:lnTo>
                    <a:pt x="73656" y="260875"/>
                  </a:lnTo>
                  <a:lnTo>
                    <a:pt x="75139" y="268603"/>
                  </a:lnTo>
                  <a:lnTo>
                    <a:pt x="87289" y="268603"/>
                  </a:lnTo>
                  <a:lnTo>
                    <a:pt x="91829" y="268074"/>
                  </a:lnTo>
                  <a:lnTo>
                    <a:pt x="98010" y="265996"/>
                  </a:lnTo>
                  <a:lnTo>
                    <a:pt x="105563" y="261627"/>
                  </a:lnTo>
                  <a:lnTo>
                    <a:pt x="114216" y="254228"/>
                  </a:lnTo>
                  <a:lnTo>
                    <a:pt x="115257" y="253148"/>
                  </a:lnTo>
                  <a:lnTo>
                    <a:pt x="95808" y="253148"/>
                  </a:lnTo>
                  <a:lnTo>
                    <a:pt x="91724" y="250597"/>
                  </a:lnTo>
                  <a:lnTo>
                    <a:pt x="88772" y="248373"/>
                  </a:lnTo>
                  <a:lnTo>
                    <a:pt x="86950" y="246903"/>
                  </a:lnTo>
                  <a:lnTo>
                    <a:pt x="85078" y="246162"/>
                  </a:lnTo>
                  <a:close/>
                </a:path>
                <a:path w="167004" h="268604">
                  <a:moveTo>
                    <a:pt x="165700" y="128590"/>
                  </a:moveTo>
                  <a:lnTo>
                    <a:pt x="137047" y="128590"/>
                  </a:lnTo>
                  <a:lnTo>
                    <a:pt x="139610" y="132687"/>
                  </a:lnTo>
                  <a:lnTo>
                    <a:pt x="139610" y="139673"/>
                  </a:lnTo>
                  <a:lnTo>
                    <a:pt x="130100" y="185821"/>
                  </a:lnTo>
                  <a:lnTo>
                    <a:pt x="113135" y="234740"/>
                  </a:lnTo>
                  <a:lnTo>
                    <a:pt x="103875" y="253148"/>
                  </a:lnTo>
                  <a:lnTo>
                    <a:pt x="115257" y="253148"/>
                  </a:lnTo>
                  <a:lnTo>
                    <a:pt x="148098" y="204220"/>
                  </a:lnTo>
                  <a:lnTo>
                    <a:pt x="164194" y="158716"/>
                  </a:lnTo>
                  <a:lnTo>
                    <a:pt x="166864" y="137851"/>
                  </a:lnTo>
                  <a:lnTo>
                    <a:pt x="165700" y="128590"/>
                  </a:lnTo>
                  <a:close/>
                </a:path>
                <a:path w="167004" h="268604">
                  <a:moveTo>
                    <a:pt x="144774" y="113148"/>
                  </a:moveTo>
                  <a:lnTo>
                    <a:pt x="98707" y="135929"/>
                  </a:lnTo>
                  <a:lnTo>
                    <a:pt x="69672" y="164779"/>
                  </a:lnTo>
                  <a:lnTo>
                    <a:pt x="51567" y="188337"/>
                  </a:lnTo>
                  <a:lnTo>
                    <a:pt x="64664" y="188337"/>
                  </a:lnTo>
                  <a:lnTo>
                    <a:pt x="65200" y="187546"/>
                  </a:lnTo>
                  <a:lnTo>
                    <a:pt x="78432" y="170984"/>
                  </a:lnTo>
                  <a:lnTo>
                    <a:pt x="112004" y="138592"/>
                  </a:lnTo>
                  <a:lnTo>
                    <a:pt x="126768" y="128590"/>
                  </a:lnTo>
                  <a:lnTo>
                    <a:pt x="165700" y="128590"/>
                  </a:lnTo>
                  <a:lnTo>
                    <a:pt x="161907" y="120665"/>
                  </a:lnTo>
                  <a:lnTo>
                    <a:pt x="155074" y="115195"/>
                  </a:lnTo>
                  <a:lnTo>
                    <a:pt x="144774" y="113148"/>
                  </a:lnTo>
                  <a:close/>
                </a:path>
                <a:path w="167004" h="268604">
                  <a:moveTo>
                    <a:pt x="50926" y="187653"/>
                  </a:moveTo>
                  <a:lnTo>
                    <a:pt x="50825" y="187948"/>
                  </a:lnTo>
                  <a:lnTo>
                    <a:pt x="51202" y="187948"/>
                  </a:lnTo>
                  <a:lnTo>
                    <a:pt x="50926" y="187653"/>
                  </a:lnTo>
                  <a:close/>
                </a:path>
                <a:path w="167004" h="268604">
                  <a:moveTo>
                    <a:pt x="50963" y="187546"/>
                  </a:moveTo>
                  <a:lnTo>
                    <a:pt x="50825" y="187546"/>
                  </a:lnTo>
                  <a:lnTo>
                    <a:pt x="50963" y="187546"/>
                  </a:lnTo>
                  <a:close/>
                </a:path>
              </a:pathLst>
            </a:custGeom>
            <a:solidFill>
              <a:srgbClr val="57585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charset="0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9585863" y="4429009"/>
              <a:ext cx="128905" cy="155575"/>
            </a:xfrm>
            <a:custGeom>
              <a:avLst/>
              <a:gdLst/>
              <a:ahLst/>
              <a:cxnLst/>
              <a:rect l="l" t="t" r="r" b="b"/>
              <a:pathLst>
                <a:path w="128904" h="155575">
                  <a:moveTo>
                    <a:pt x="90983" y="0"/>
                  </a:moveTo>
                  <a:lnTo>
                    <a:pt x="54043" y="12462"/>
                  </a:lnTo>
                  <a:lnTo>
                    <a:pt x="23514" y="43765"/>
                  </a:lnTo>
                  <a:lnTo>
                    <a:pt x="3371" y="87333"/>
                  </a:lnTo>
                  <a:lnTo>
                    <a:pt x="0" y="106488"/>
                  </a:lnTo>
                  <a:lnTo>
                    <a:pt x="1505" y="127521"/>
                  </a:lnTo>
                  <a:lnTo>
                    <a:pt x="8753" y="142885"/>
                  </a:lnTo>
                  <a:lnTo>
                    <a:pt x="20837" y="152304"/>
                  </a:lnTo>
                  <a:lnTo>
                    <a:pt x="36853" y="155505"/>
                  </a:lnTo>
                  <a:lnTo>
                    <a:pt x="46062" y="154845"/>
                  </a:lnTo>
                  <a:lnTo>
                    <a:pt x="58350" y="151630"/>
                  </a:lnTo>
                  <a:lnTo>
                    <a:pt x="72144" y="144485"/>
                  </a:lnTo>
                  <a:lnTo>
                    <a:pt x="39806" y="144485"/>
                  </a:lnTo>
                  <a:lnTo>
                    <a:pt x="32840" y="142616"/>
                  </a:lnTo>
                  <a:lnTo>
                    <a:pt x="27968" y="137532"/>
                  </a:lnTo>
                  <a:lnTo>
                    <a:pt x="25223" y="130019"/>
                  </a:lnTo>
                  <a:lnTo>
                    <a:pt x="24640" y="120863"/>
                  </a:lnTo>
                  <a:lnTo>
                    <a:pt x="27879" y="102276"/>
                  </a:lnTo>
                  <a:lnTo>
                    <a:pt x="46921" y="52559"/>
                  </a:lnTo>
                  <a:lnTo>
                    <a:pt x="69227" y="19943"/>
                  </a:lnTo>
                  <a:lnTo>
                    <a:pt x="88432" y="11069"/>
                  </a:lnTo>
                  <a:lnTo>
                    <a:pt x="117601" y="11069"/>
                  </a:lnTo>
                  <a:lnTo>
                    <a:pt x="108134" y="3473"/>
                  </a:lnTo>
                  <a:lnTo>
                    <a:pt x="90983" y="0"/>
                  </a:lnTo>
                  <a:close/>
                </a:path>
                <a:path w="128904" h="155575">
                  <a:moveTo>
                    <a:pt x="117601" y="11069"/>
                  </a:moveTo>
                  <a:lnTo>
                    <a:pt x="88432" y="11069"/>
                  </a:lnTo>
                  <a:lnTo>
                    <a:pt x="96226" y="13264"/>
                  </a:lnTo>
                  <a:lnTo>
                    <a:pt x="100776" y="18948"/>
                  </a:lnTo>
                  <a:lnTo>
                    <a:pt x="102846" y="26771"/>
                  </a:lnTo>
                  <a:lnTo>
                    <a:pt x="103196" y="35383"/>
                  </a:lnTo>
                  <a:lnTo>
                    <a:pt x="99787" y="54615"/>
                  </a:lnTo>
                  <a:lnTo>
                    <a:pt x="80996" y="104815"/>
                  </a:lnTo>
                  <a:lnTo>
                    <a:pt x="52964" y="140833"/>
                  </a:lnTo>
                  <a:lnTo>
                    <a:pt x="39806" y="144485"/>
                  </a:lnTo>
                  <a:lnTo>
                    <a:pt x="72144" y="144485"/>
                  </a:lnTo>
                  <a:lnTo>
                    <a:pt x="107010" y="108079"/>
                  </a:lnTo>
                  <a:lnTo>
                    <a:pt x="125860" y="64127"/>
                  </a:lnTo>
                  <a:lnTo>
                    <a:pt x="128578" y="46465"/>
                  </a:lnTo>
                  <a:lnTo>
                    <a:pt x="127019" y="27845"/>
                  </a:lnTo>
                  <a:lnTo>
                    <a:pt x="120175" y="13135"/>
                  </a:lnTo>
                  <a:lnTo>
                    <a:pt x="117601" y="11069"/>
                  </a:lnTo>
                  <a:close/>
                </a:path>
              </a:pathLst>
            </a:custGeom>
            <a:solidFill>
              <a:srgbClr val="57585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charset="0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9828678" y="4429032"/>
              <a:ext cx="122555" cy="155575"/>
            </a:xfrm>
            <a:custGeom>
              <a:avLst/>
              <a:gdLst/>
              <a:ahLst/>
              <a:cxnLst/>
              <a:rect l="l" t="t" r="r" b="b"/>
              <a:pathLst>
                <a:path w="122554" h="155575">
                  <a:moveTo>
                    <a:pt x="94677" y="0"/>
                  </a:moveTo>
                  <a:lnTo>
                    <a:pt x="58427" y="12150"/>
                  </a:lnTo>
                  <a:lnTo>
                    <a:pt x="25799" y="45132"/>
                  </a:lnTo>
                  <a:lnTo>
                    <a:pt x="2750" y="95560"/>
                  </a:lnTo>
                  <a:lnTo>
                    <a:pt x="0" y="116427"/>
                  </a:lnTo>
                  <a:lnTo>
                    <a:pt x="2291" y="134505"/>
                  </a:lnTo>
                  <a:lnTo>
                    <a:pt x="8412" y="146590"/>
                  </a:lnTo>
                  <a:lnTo>
                    <a:pt x="17227" y="153350"/>
                  </a:lnTo>
                  <a:lnTo>
                    <a:pt x="27605" y="155454"/>
                  </a:lnTo>
                  <a:lnTo>
                    <a:pt x="44884" y="152693"/>
                  </a:lnTo>
                  <a:lnTo>
                    <a:pt x="61336" y="145208"/>
                  </a:lnTo>
                  <a:lnTo>
                    <a:pt x="72217" y="137109"/>
                  </a:lnTo>
                  <a:lnTo>
                    <a:pt x="43789" y="137109"/>
                  </a:lnTo>
                  <a:lnTo>
                    <a:pt x="37501" y="135952"/>
                  </a:lnTo>
                  <a:lnTo>
                    <a:pt x="32311" y="132025"/>
                  </a:lnTo>
                  <a:lnTo>
                    <a:pt x="28911" y="124647"/>
                  </a:lnTo>
                  <a:lnTo>
                    <a:pt x="27994" y="113135"/>
                  </a:lnTo>
                  <a:lnTo>
                    <a:pt x="30594" y="91768"/>
                  </a:lnTo>
                  <a:lnTo>
                    <a:pt x="43821" y="52375"/>
                  </a:lnTo>
                  <a:lnTo>
                    <a:pt x="69404" y="18136"/>
                  </a:lnTo>
                  <a:lnTo>
                    <a:pt x="83607" y="12150"/>
                  </a:lnTo>
                  <a:lnTo>
                    <a:pt x="119258" y="12150"/>
                  </a:lnTo>
                  <a:lnTo>
                    <a:pt x="115209" y="6596"/>
                  </a:lnTo>
                  <a:lnTo>
                    <a:pt x="106698" y="1794"/>
                  </a:lnTo>
                  <a:lnTo>
                    <a:pt x="94677" y="0"/>
                  </a:lnTo>
                  <a:close/>
                </a:path>
                <a:path w="122554" h="155575">
                  <a:moveTo>
                    <a:pt x="87289" y="114216"/>
                  </a:moveTo>
                  <a:lnTo>
                    <a:pt x="83607" y="114618"/>
                  </a:lnTo>
                  <a:lnTo>
                    <a:pt x="73209" y="123544"/>
                  </a:lnTo>
                  <a:lnTo>
                    <a:pt x="63038" y="130675"/>
                  </a:lnTo>
                  <a:lnTo>
                    <a:pt x="53198" y="135399"/>
                  </a:lnTo>
                  <a:lnTo>
                    <a:pt x="43789" y="137109"/>
                  </a:lnTo>
                  <a:lnTo>
                    <a:pt x="72217" y="137109"/>
                  </a:lnTo>
                  <a:lnTo>
                    <a:pt x="76129" y="134198"/>
                  </a:lnTo>
                  <a:lnTo>
                    <a:pt x="88432" y="120863"/>
                  </a:lnTo>
                  <a:lnTo>
                    <a:pt x="89513" y="117169"/>
                  </a:lnTo>
                  <a:lnTo>
                    <a:pt x="87289" y="114216"/>
                  </a:lnTo>
                  <a:close/>
                </a:path>
                <a:path w="122554" h="155575">
                  <a:moveTo>
                    <a:pt x="119258" y="12150"/>
                  </a:moveTo>
                  <a:lnTo>
                    <a:pt x="95808" y="12150"/>
                  </a:lnTo>
                  <a:lnTo>
                    <a:pt x="95079" y="23169"/>
                  </a:lnTo>
                  <a:lnTo>
                    <a:pt x="96499" y="32430"/>
                  </a:lnTo>
                  <a:lnTo>
                    <a:pt x="96889" y="36853"/>
                  </a:lnTo>
                  <a:lnTo>
                    <a:pt x="100181" y="39077"/>
                  </a:lnTo>
                  <a:lnTo>
                    <a:pt x="107569" y="39077"/>
                  </a:lnTo>
                  <a:lnTo>
                    <a:pt x="121943" y="36463"/>
                  </a:lnTo>
                  <a:lnTo>
                    <a:pt x="121864" y="21360"/>
                  </a:lnTo>
                  <a:lnTo>
                    <a:pt x="120270" y="13538"/>
                  </a:lnTo>
                  <a:lnTo>
                    <a:pt x="119258" y="12150"/>
                  </a:lnTo>
                  <a:close/>
                </a:path>
              </a:pathLst>
            </a:custGeom>
            <a:solidFill>
              <a:srgbClr val="57585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charset="0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9944971" y="4417631"/>
              <a:ext cx="159385" cy="167005"/>
            </a:xfrm>
            <a:custGeom>
              <a:avLst/>
              <a:gdLst/>
              <a:ahLst/>
              <a:cxnLst/>
              <a:rect l="l" t="t" r="r" b="b"/>
              <a:pathLst>
                <a:path w="159384" h="167004">
                  <a:moveTo>
                    <a:pt x="118288" y="16535"/>
                  </a:moveTo>
                  <a:lnTo>
                    <a:pt x="114205" y="16535"/>
                  </a:lnTo>
                  <a:lnTo>
                    <a:pt x="106993" y="17069"/>
                  </a:lnTo>
                  <a:lnTo>
                    <a:pt x="69550" y="34834"/>
                  </a:lnTo>
                  <a:lnTo>
                    <a:pt x="32419" y="74799"/>
                  </a:lnTo>
                  <a:lnTo>
                    <a:pt x="7067" y="119919"/>
                  </a:lnTo>
                  <a:lnTo>
                    <a:pt x="0" y="146335"/>
                  </a:lnTo>
                  <a:lnTo>
                    <a:pt x="1073" y="153836"/>
                  </a:lnTo>
                  <a:lnTo>
                    <a:pt x="4234" y="160440"/>
                  </a:lnTo>
                  <a:lnTo>
                    <a:pt x="9334" y="165107"/>
                  </a:lnTo>
                  <a:lnTo>
                    <a:pt x="16235" y="166876"/>
                  </a:lnTo>
                  <a:lnTo>
                    <a:pt x="32520" y="162402"/>
                  </a:lnTo>
                  <a:lnTo>
                    <a:pt x="53431" y="150125"/>
                  </a:lnTo>
                  <a:lnTo>
                    <a:pt x="56797" y="147388"/>
                  </a:lnTo>
                  <a:lnTo>
                    <a:pt x="32758" y="147388"/>
                  </a:lnTo>
                  <a:lnTo>
                    <a:pt x="30597" y="144774"/>
                  </a:lnTo>
                  <a:lnTo>
                    <a:pt x="44764" y="90719"/>
                  </a:lnTo>
                  <a:lnTo>
                    <a:pt x="76610" y="44932"/>
                  </a:lnTo>
                  <a:lnTo>
                    <a:pt x="102796" y="30558"/>
                  </a:lnTo>
                  <a:lnTo>
                    <a:pt x="150028" y="30558"/>
                  </a:lnTo>
                  <a:lnTo>
                    <a:pt x="151622" y="26524"/>
                  </a:lnTo>
                  <a:lnTo>
                    <a:pt x="130451" y="26524"/>
                  </a:lnTo>
                  <a:lnTo>
                    <a:pt x="128579" y="22780"/>
                  </a:lnTo>
                  <a:lnTo>
                    <a:pt x="124546" y="19488"/>
                  </a:lnTo>
                  <a:lnTo>
                    <a:pt x="123013" y="18797"/>
                  </a:lnTo>
                  <a:lnTo>
                    <a:pt x="120852" y="17666"/>
                  </a:lnTo>
                  <a:lnTo>
                    <a:pt x="118288" y="16535"/>
                  </a:lnTo>
                  <a:close/>
                </a:path>
                <a:path w="159384" h="167004">
                  <a:moveTo>
                    <a:pt x="119733" y="109052"/>
                  </a:moveTo>
                  <a:lnTo>
                    <a:pt x="97280" y="109052"/>
                  </a:lnTo>
                  <a:lnTo>
                    <a:pt x="98360" y="109391"/>
                  </a:lnTo>
                  <a:lnTo>
                    <a:pt x="86203" y="142583"/>
                  </a:lnTo>
                  <a:lnTo>
                    <a:pt x="83257" y="151082"/>
                  </a:lnTo>
                  <a:lnTo>
                    <a:pt x="82637" y="153836"/>
                  </a:lnTo>
                  <a:lnTo>
                    <a:pt x="82516" y="159877"/>
                  </a:lnTo>
                  <a:lnTo>
                    <a:pt x="84727" y="166876"/>
                  </a:lnTo>
                  <a:lnTo>
                    <a:pt x="93246" y="166876"/>
                  </a:lnTo>
                  <a:lnTo>
                    <a:pt x="109267" y="163332"/>
                  </a:lnTo>
                  <a:lnTo>
                    <a:pt x="125961" y="153989"/>
                  </a:lnTo>
                  <a:lnTo>
                    <a:pt x="136097" y="145515"/>
                  </a:lnTo>
                  <a:lnTo>
                    <a:pt x="109041" y="145515"/>
                  </a:lnTo>
                  <a:lnTo>
                    <a:pt x="107219" y="143304"/>
                  </a:lnTo>
                  <a:lnTo>
                    <a:pt x="109430" y="137047"/>
                  </a:lnTo>
                  <a:lnTo>
                    <a:pt x="119733" y="109052"/>
                  </a:lnTo>
                  <a:close/>
                </a:path>
                <a:path w="159384" h="167004">
                  <a:moveTo>
                    <a:pt x="150028" y="30558"/>
                  </a:moveTo>
                  <a:lnTo>
                    <a:pt x="112383" y="30558"/>
                  </a:lnTo>
                  <a:lnTo>
                    <a:pt x="118640" y="36803"/>
                  </a:lnTo>
                  <a:lnTo>
                    <a:pt x="121191" y="43852"/>
                  </a:lnTo>
                  <a:lnTo>
                    <a:pt x="104820" y="81957"/>
                  </a:lnTo>
                  <a:lnTo>
                    <a:pt x="71835" y="123426"/>
                  </a:lnTo>
                  <a:lnTo>
                    <a:pt x="40306" y="146335"/>
                  </a:lnTo>
                  <a:lnTo>
                    <a:pt x="36113" y="147388"/>
                  </a:lnTo>
                  <a:lnTo>
                    <a:pt x="56797" y="147388"/>
                  </a:lnTo>
                  <a:lnTo>
                    <a:pt x="76004" y="131768"/>
                  </a:lnTo>
                  <a:lnTo>
                    <a:pt x="97280" y="109052"/>
                  </a:lnTo>
                  <a:lnTo>
                    <a:pt x="119733" y="109052"/>
                  </a:lnTo>
                  <a:lnTo>
                    <a:pt x="121330" y="104715"/>
                  </a:lnTo>
                  <a:lnTo>
                    <a:pt x="136554" y="65029"/>
                  </a:lnTo>
                  <a:lnTo>
                    <a:pt x="150028" y="30558"/>
                  </a:lnTo>
                  <a:close/>
                </a:path>
                <a:path w="159384" h="167004">
                  <a:moveTo>
                    <a:pt x="152541" y="120813"/>
                  </a:moveTo>
                  <a:lnTo>
                    <a:pt x="149990" y="120813"/>
                  </a:lnTo>
                  <a:lnTo>
                    <a:pt x="136049" y="132459"/>
                  </a:lnTo>
                  <a:lnTo>
                    <a:pt x="125450" y="140086"/>
                  </a:lnTo>
                  <a:lnTo>
                    <a:pt x="117623" y="144251"/>
                  </a:lnTo>
                  <a:lnTo>
                    <a:pt x="111993" y="145515"/>
                  </a:lnTo>
                  <a:lnTo>
                    <a:pt x="136097" y="145515"/>
                  </a:lnTo>
                  <a:lnTo>
                    <a:pt x="141762" y="140780"/>
                  </a:lnTo>
                  <a:lnTo>
                    <a:pt x="155104" y="125638"/>
                  </a:lnTo>
                  <a:lnTo>
                    <a:pt x="155104" y="122685"/>
                  </a:lnTo>
                  <a:lnTo>
                    <a:pt x="152541" y="120813"/>
                  </a:lnTo>
                  <a:close/>
                </a:path>
                <a:path w="159384" h="167004">
                  <a:moveTo>
                    <a:pt x="147037" y="0"/>
                  </a:moveTo>
                  <a:lnTo>
                    <a:pt x="140730" y="2952"/>
                  </a:lnTo>
                  <a:lnTo>
                    <a:pt x="130451" y="26524"/>
                  </a:lnTo>
                  <a:lnTo>
                    <a:pt x="151622" y="26524"/>
                  </a:lnTo>
                  <a:lnTo>
                    <a:pt x="158786" y="8468"/>
                  </a:lnTo>
                  <a:lnTo>
                    <a:pt x="156574" y="3631"/>
                  </a:lnTo>
                  <a:lnTo>
                    <a:pt x="147037" y="0"/>
                  </a:lnTo>
                  <a:close/>
                </a:path>
              </a:pathLst>
            </a:custGeom>
            <a:solidFill>
              <a:srgbClr val="57585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charset="0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0123034" y="4429032"/>
              <a:ext cx="123825" cy="155575"/>
            </a:xfrm>
            <a:custGeom>
              <a:avLst/>
              <a:gdLst/>
              <a:ahLst/>
              <a:cxnLst/>
              <a:rect l="l" t="t" r="r" b="b"/>
              <a:pathLst>
                <a:path w="123825" h="155575">
                  <a:moveTo>
                    <a:pt x="60519" y="22089"/>
                  </a:moveTo>
                  <a:lnTo>
                    <a:pt x="40899" y="22089"/>
                  </a:lnTo>
                  <a:lnTo>
                    <a:pt x="41628" y="25783"/>
                  </a:lnTo>
                  <a:lnTo>
                    <a:pt x="40547" y="29816"/>
                  </a:lnTo>
                  <a:lnTo>
                    <a:pt x="31076" y="61128"/>
                  </a:lnTo>
                  <a:lnTo>
                    <a:pt x="19617" y="95894"/>
                  </a:lnTo>
                  <a:lnTo>
                    <a:pt x="2550" y="145905"/>
                  </a:lnTo>
                  <a:lnTo>
                    <a:pt x="0" y="154035"/>
                  </a:lnTo>
                  <a:lnTo>
                    <a:pt x="10680" y="155454"/>
                  </a:lnTo>
                  <a:lnTo>
                    <a:pt x="17716" y="155454"/>
                  </a:lnTo>
                  <a:lnTo>
                    <a:pt x="19538" y="154035"/>
                  </a:lnTo>
                  <a:lnTo>
                    <a:pt x="21021" y="151082"/>
                  </a:lnTo>
                  <a:lnTo>
                    <a:pt x="35883" y="119109"/>
                  </a:lnTo>
                  <a:lnTo>
                    <a:pt x="51227" y="87924"/>
                  </a:lnTo>
                  <a:lnTo>
                    <a:pt x="54824" y="81446"/>
                  </a:lnTo>
                  <a:lnTo>
                    <a:pt x="41628" y="81446"/>
                  </a:lnTo>
                  <a:lnTo>
                    <a:pt x="57485" y="34981"/>
                  </a:lnTo>
                  <a:lnTo>
                    <a:pt x="60167" y="25322"/>
                  </a:lnTo>
                  <a:lnTo>
                    <a:pt x="60519" y="22089"/>
                  </a:lnTo>
                  <a:close/>
                </a:path>
                <a:path w="123825" h="155575">
                  <a:moveTo>
                    <a:pt x="121943" y="0"/>
                  </a:moveTo>
                  <a:lnTo>
                    <a:pt x="109102" y="0"/>
                  </a:lnTo>
                  <a:lnTo>
                    <a:pt x="102184" y="1440"/>
                  </a:lnTo>
                  <a:lnTo>
                    <a:pt x="73644" y="31097"/>
                  </a:lnTo>
                  <a:lnTo>
                    <a:pt x="52854" y="64701"/>
                  </a:lnTo>
                  <a:lnTo>
                    <a:pt x="43512" y="81446"/>
                  </a:lnTo>
                  <a:lnTo>
                    <a:pt x="54824" y="81446"/>
                  </a:lnTo>
                  <a:lnTo>
                    <a:pt x="67128" y="59292"/>
                  </a:lnTo>
                  <a:lnTo>
                    <a:pt x="83658" y="34981"/>
                  </a:lnTo>
                  <a:lnTo>
                    <a:pt x="89174" y="27655"/>
                  </a:lnTo>
                  <a:lnTo>
                    <a:pt x="93207" y="23911"/>
                  </a:lnTo>
                  <a:lnTo>
                    <a:pt x="123709" y="23911"/>
                  </a:lnTo>
                  <a:lnTo>
                    <a:pt x="123816" y="12489"/>
                  </a:lnTo>
                  <a:lnTo>
                    <a:pt x="121943" y="0"/>
                  </a:lnTo>
                  <a:close/>
                </a:path>
                <a:path w="123825" h="155575">
                  <a:moveTo>
                    <a:pt x="123709" y="23911"/>
                  </a:moveTo>
                  <a:lnTo>
                    <a:pt x="100244" y="23911"/>
                  </a:lnTo>
                  <a:lnTo>
                    <a:pt x="102455" y="28736"/>
                  </a:lnTo>
                  <a:lnTo>
                    <a:pt x="105760" y="46063"/>
                  </a:lnTo>
                  <a:lnTo>
                    <a:pt x="111665" y="45724"/>
                  </a:lnTo>
                  <a:lnTo>
                    <a:pt x="116088" y="40157"/>
                  </a:lnTo>
                  <a:lnTo>
                    <a:pt x="120473" y="34252"/>
                  </a:lnTo>
                  <a:lnTo>
                    <a:pt x="123709" y="23911"/>
                  </a:lnTo>
                  <a:close/>
                </a:path>
                <a:path w="123825" h="155575">
                  <a:moveTo>
                    <a:pt x="49016" y="0"/>
                  </a:moveTo>
                  <a:lnTo>
                    <a:pt x="14799" y="21442"/>
                  </a:lnTo>
                  <a:lnTo>
                    <a:pt x="5164" y="39818"/>
                  </a:lnTo>
                  <a:lnTo>
                    <a:pt x="7727" y="42030"/>
                  </a:lnTo>
                  <a:lnTo>
                    <a:pt x="11421" y="41288"/>
                  </a:lnTo>
                  <a:lnTo>
                    <a:pt x="16960" y="34551"/>
                  </a:lnTo>
                  <a:lnTo>
                    <a:pt x="23396" y="28367"/>
                  </a:lnTo>
                  <a:lnTo>
                    <a:pt x="30388" y="23843"/>
                  </a:lnTo>
                  <a:lnTo>
                    <a:pt x="37594" y="22089"/>
                  </a:lnTo>
                  <a:lnTo>
                    <a:pt x="60519" y="22089"/>
                  </a:lnTo>
                  <a:lnTo>
                    <a:pt x="61425" y="13763"/>
                  </a:lnTo>
                  <a:lnTo>
                    <a:pt x="58596" y="4068"/>
                  </a:lnTo>
                  <a:lnTo>
                    <a:pt x="49016" y="0"/>
                  </a:lnTo>
                  <a:close/>
                </a:path>
              </a:pathLst>
            </a:custGeom>
            <a:solidFill>
              <a:srgbClr val="57585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charset="0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0237818" y="4429014"/>
              <a:ext cx="122555" cy="155575"/>
            </a:xfrm>
            <a:custGeom>
              <a:avLst/>
              <a:gdLst/>
              <a:ahLst/>
              <a:cxnLst/>
              <a:rect l="l" t="t" r="r" b="b"/>
              <a:pathLst>
                <a:path w="122554" h="155575">
                  <a:moveTo>
                    <a:pt x="99113" y="0"/>
                  </a:moveTo>
                  <a:lnTo>
                    <a:pt x="54871" y="17716"/>
                  </a:lnTo>
                  <a:lnTo>
                    <a:pt x="12376" y="70171"/>
                  </a:lnTo>
                  <a:lnTo>
                    <a:pt x="0" y="116829"/>
                  </a:lnTo>
                  <a:lnTo>
                    <a:pt x="1552" y="130490"/>
                  </a:lnTo>
                  <a:lnTo>
                    <a:pt x="6624" y="142938"/>
                  </a:lnTo>
                  <a:lnTo>
                    <a:pt x="15839" y="152001"/>
                  </a:lnTo>
                  <a:lnTo>
                    <a:pt x="29816" y="155505"/>
                  </a:lnTo>
                  <a:lnTo>
                    <a:pt x="42385" y="154151"/>
                  </a:lnTo>
                  <a:lnTo>
                    <a:pt x="56655" y="149101"/>
                  </a:lnTo>
                  <a:lnTo>
                    <a:pt x="72245" y="138876"/>
                  </a:lnTo>
                  <a:lnTo>
                    <a:pt x="73974" y="137109"/>
                  </a:lnTo>
                  <a:lnTo>
                    <a:pt x="45271" y="137109"/>
                  </a:lnTo>
                  <a:lnTo>
                    <a:pt x="38318" y="135582"/>
                  </a:lnTo>
                  <a:lnTo>
                    <a:pt x="32711" y="131281"/>
                  </a:lnTo>
                  <a:lnTo>
                    <a:pt x="28968" y="124626"/>
                  </a:lnTo>
                  <a:lnTo>
                    <a:pt x="27731" y="116829"/>
                  </a:lnTo>
                  <a:lnTo>
                    <a:pt x="27620" y="115699"/>
                  </a:lnTo>
                  <a:lnTo>
                    <a:pt x="28053" y="105595"/>
                  </a:lnTo>
                  <a:lnTo>
                    <a:pt x="29231" y="96496"/>
                  </a:lnTo>
                  <a:lnTo>
                    <a:pt x="30886" y="88975"/>
                  </a:lnTo>
                  <a:lnTo>
                    <a:pt x="32769" y="83268"/>
                  </a:lnTo>
                  <a:lnTo>
                    <a:pt x="66650" y="72249"/>
                  </a:lnTo>
                  <a:lnTo>
                    <a:pt x="36463" y="72249"/>
                  </a:lnTo>
                  <a:lnTo>
                    <a:pt x="63729" y="29138"/>
                  </a:lnTo>
                  <a:lnTo>
                    <a:pt x="91724" y="11421"/>
                  </a:lnTo>
                  <a:lnTo>
                    <a:pt x="118714" y="11421"/>
                  </a:lnTo>
                  <a:lnTo>
                    <a:pt x="116215" y="7468"/>
                  </a:lnTo>
                  <a:lnTo>
                    <a:pt x="108940" y="2110"/>
                  </a:lnTo>
                  <a:lnTo>
                    <a:pt x="99113" y="0"/>
                  </a:lnTo>
                  <a:close/>
                </a:path>
                <a:path w="122554" h="155575">
                  <a:moveTo>
                    <a:pt x="87302" y="115699"/>
                  </a:moveTo>
                  <a:lnTo>
                    <a:pt x="84010" y="115699"/>
                  </a:lnTo>
                  <a:lnTo>
                    <a:pt x="72993" y="124960"/>
                  </a:lnTo>
                  <a:lnTo>
                    <a:pt x="63552" y="131663"/>
                  </a:lnTo>
                  <a:lnTo>
                    <a:pt x="54655" y="135736"/>
                  </a:lnTo>
                  <a:lnTo>
                    <a:pt x="45271" y="137109"/>
                  </a:lnTo>
                  <a:lnTo>
                    <a:pt x="73974" y="137109"/>
                  </a:lnTo>
                  <a:lnTo>
                    <a:pt x="88772" y="121994"/>
                  </a:lnTo>
                  <a:lnTo>
                    <a:pt x="89513" y="118651"/>
                  </a:lnTo>
                  <a:lnTo>
                    <a:pt x="87302" y="115699"/>
                  </a:lnTo>
                  <a:close/>
                </a:path>
                <a:path w="122554" h="155575">
                  <a:moveTo>
                    <a:pt x="118714" y="11421"/>
                  </a:moveTo>
                  <a:lnTo>
                    <a:pt x="98371" y="11421"/>
                  </a:lnTo>
                  <a:lnTo>
                    <a:pt x="100193" y="16246"/>
                  </a:lnTo>
                  <a:lnTo>
                    <a:pt x="100132" y="20305"/>
                  </a:lnTo>
                  <a:lnTo>
                    <a:pt x="75775" y="53643"/>
                  </a:lnTo>
                  <a:lnTo>
                    <a:pt x="36463" y="72249"/>
                  </a:lnTo>
                  <a:lnTo>
                    <a:pt x="66650" y="72249"/>
                  </a:lnTo>
                  <a:lnTo>
                    <a:pt x="69136" y="71440"/>
                  </a:lnTo>
                  <a:lnTo>
                    <a:pt x="97420" y="57664"/>
                  </a:lnTo>
                  <a:lnTo>
                    <a:pt x="115756" y="41395"/>
                  </a:lnTo>
                  <a:lnTo>
                    <a:pt x="122283" y="22089"/>
                  </a:lnTo>
                  <a:lnTo>
                    <a:pt x="120731" y="14614"/>
                  </a:lnTo>
                  <a:lnTo>
                    <a:pt x="118714" y="11421"/>
                  </a:lnTo>
                  <a:close/>
                </a:path>
              </a:pathLst>
            </a:custGeom>
            <a:solidFill>
              <a:srgbClr val="57585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charset="0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7654024" y="2990290"/>
              <a:ext cx="4785392" cy="1046185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Arial" charset="0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1613069" y="3174150"/>
              <a:ext cx="209550" cy="252729"/>
            </a:xfrm>
            <a:custGeom>
              <a:avLst/>
              <a:gdLst/>
              <a:ahLst/>
              <a:cxnLst/>
              <a:rect l="l" t="t" r="r" b="b"/>
              <a:pathLst>
                <a:path w="209550" h="252729">
                  <a:moveTo>
                    <a:pt x="147903" y="0"/>
                  </a:moveTo>
                  <a:lnTo>
                    <a:pt x="109083" y="8226"/>
                  </a:lnTo>
                  <a:lnTo>
                    <a:pt x="65325" y="38901"/>
                  </a:lnTo>
                  <a:lnTo>
                    <a:pt x="38277" y="71056"/>
                  </a:lnTo>
                  <a:lnTo>
                    <a:pt x="18305" y="106638"/>
                  </a:lnTo>
                  <a:lnTo>
                    <a:pt x="0" y="173008"/>
                  </a:lnTo>
                  <a:lnTo>
                    <a:pt x="2487" y="207178"/>
                  </a:lnTo>
                  <a:lnTo>
                    <a:pt x="14266" y="232134"/>
                  </a:lnTo>
                  <a:lnTo>
                    <a:pt x="33892" y="247434"/>
                  </a:lnTo>
                  <a:lnTo>
                    <a:pt x="59922" y="252633"/>
                  </a:lnTo>
                  <a:lnTo>
                    <a:pt x="74879" y="251572"/>
                  </a:lnTo>
                  <a:lnTo>
                    <a:pt x="94841" y="246364"/>
                  </a:lnTo>
                  <a:lnTo>
                    <a:pt x="117374" y="234677"/>
                  </a:lnTo>
                  <a:lnTo>
                    <a:pt x="64697" y="234677"/>
                  </a:lnTo>
                  <a:lnTo>
                    <a:pt x="53364" y="231634"/>
                  </a:lnTo>
                  <a:lnTo>
                    <a:pt x="45463" y="223369"/>
                  </a:lnTo>
                  <a:lnTo>
                    <a:pt x="41044" y="211173"/>
                  </a:lnTo>
                  <a:lnTo>
                    <a:pt x="40157" y="196341"/>
                  </a:lnTo>
                  <a:lnTo>
                    <a:pt x="45374" y="166154"/>
                  </a:lnTo>
                  <a:lnTo>
                    <a:pt x="57738" y="127138"/>
                  </a:lnTo>
                  <a:lnTo>
                    <a:pt x="76276" y="85311"/>
                  </a:lnTo>
                  <a:lnTo>
                    <a:pt x="100017" y="46691"/>
                  </a:lnTo>
                  <a:lnTo>
                    <a:pt x="134311" y="19151"/>
                  </a:lnTo>
                  <a:lnTo>
                    <a:pt x="143756" y="17942"/>
                  </a:lnTo>
                  <a:lnTo>
                    <a:pt x="191070" y="17942"/>
                  </a:lnTo>
                  <a:lnTo>
                    <a:pt x="175730" y="5643"/>
                  </a:lnTo>
                  <a:lnTo>
                    <a:pt x="147903" y="0"/>
                  </a:lnTo>
                  <a:close/>
                </a:path>
                <a:path w="209550" h="252729">
                  <a:moveTo>
                    <a:pt x="191070" y="17942"/>
                  </a:moveTo>
                  <a:lnTo>
                    <a:pt x="143756" y="17942"/>
                  </a:lnTo>
                  <a:lnTo>
                    <a:pt x="156423" y="21508"/>
                  </a:lnTo>
                  <a:lnTo>
                    <a:pt x="163807" y="30745"/>
                  </a:lnTo>
                  <a:lnTo>
                    <a:pt x="167144" y="43466"/>
                  </a:lnTo>
                  <a:lnTo>
                    <a:pt x="167668" y="57485"/>
                  </a:lnTo>
                  <a:lnTo>
                    <a:pt x="162174" y="88731"/>
                  </a:lnTo>
                  <a:lnTo>
                    <a:pt x="149274" y="129176"/>
                  </a:lnTo>
                  <a:lnTo>
                    <a:pt x="131655" y="170293"/>
                  </a:lnTo>
                  <a:lnTo>
                    <a:pt x="112004" y="203554"/>
                  </a:lnTo>
                  <a:lnTo>
                    <a:pt x="74950" y="233433"/>
                  </a:lnTo>
                  <a:lnTo>
                    <a:pt x="64697" y="234677"/>
                  </a:lnTo>
                  <a:lnTo>
                    <a:pt x="117374" y="234677"/>
                  </a:lnTo>
                  <a:lnTo>
                    <a:pt x="173873" y="175544"/>
                  </a:lnTo>
                  <a:lnTo>
                    <a:pt x="193198" y="138674"/>
                  </a:lnTo>
                  <a:lnTo>
                    <a:pt x="209019" y="75428"/>
                  </a:lnTo>
                  <a:lnTo>
                    <a:pt x="206453" y="45216"/>
                  </a:lnTo>
                  <a:lnTo>
                    <a:pt x="195301" y="21335"/>
                  </a:lnTo>
                  <a:lnTo>
                    <a:pt x="191070" y="17942"/>
                  </a:lnTo>
                  <a:close/>
                </a:path>
              </a:pathLst>
            </a:custGeom>
            <a:solidFill>
              <a:srgbClr val="57585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charset="0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11725600" y="2990319"/>
              <a:ext cx="403860" cy="589280"/>
            </a:xfrm>
            <a:custGeom>
              <a:avLst/>
              <a:gdLst/>
              <a:ahLst/>
              <a:cxnLst/>
              <a:rect l="l" t="t" r="r" b="b"/>
              <a:pathLst>
                <a:path w="403859" h="589279">
                  <a:moveTo>
                    <a:pt x="16888" y="533795"/>
                  </a:moveTo>
                  <a:lnTo>
                    <a:pt x="11295" y="537068"/>
                  </a:lnTo>
                  <a:lnTo>
                    <a:pt x="7149" y="540071"/>
                  </a:lnTo>
                  <a:lnTo>
                    <a:pt x="0" y="545474"/>
                  </a:lnTo>
                  <a:lnTo>
                    <a:pt x="11" y="558689"/>
                  </a:lnTo>
                  <a:lnTo>
                    <a:pt x="2196" y="567703"/>
                  </a:lnTo>
                  <a:lnTo>
                    <a:pt x="9098" y="577713"/>
                  </a:lnTo>
                  <a:lnTo>
                    <a:pt x="21177" y="585815"/>
                  </a:lnTo>
                  <a:lnTo>
                    <a:pt x="38901" y="589150"/>
                  </a:lnTo>
                  <a:lnTo>
                    <a:pt x="63432" y="585390"/>
                  </a:lnTo>
                  <a:lnTo>
                    <a:pt x="83549" y="576582"/>
                  </a:lnTo>
                  <a:lnTo>
                    <a:pt x="98396" y="566431"/>
                  </a:lnTo>
                  <a:lnTo>
                    <a:pt x="100434" y="564611"/>
                  </a:lnTo>
                  <a:lnTo>
                    <a:pt x="64634" y="564611"/>
                  </a:lnTo>
                  <a:lnTo>
                    <a:pt x="55141" y="563082"/>
                  </a:lnTo>
                  <a:lnTo>
                    <a:pt x="45319" y="558689"/>
                  </a:lnTo>
                  <a:lnTo>
                    <a:pt x="36179" y="551719"/>
                  </a:lnTo>
                  <a:lnTo>
                    <a:pt x="28736" y="542458"/>
                  </a:lnTo>
                  <a:lnTo>
                    <a:pt x="25157" y="537328"/>
                  </a:lnTo>
                  <a:lnTo>
                    <a:pt x="21359" y="534161"/>
                  </a:lnTo>
                  <a:lnTo>
                    <a:pt x="16888" y="533795"/>
                  </a:lnTo>
                  <a:close/>
                </a:path>
                <a:path w="403859" h="589279">
                  <a:moveTo>
                    <a:pt x="224512" y="214347"/>
                  </a:moveTo>
                  <a:lnTo>
                    <a:pt x="181401" y="214347"/>
                  </a:lnTo>
                  <a:lnTo>
                    <a:pt x="167689" y="263548"/>
                  </a:lnTo>
                  <a:lnTo>
                    <a:pt x="154923" y="313415"/>
                  </a:lnTo>
                  <a:lnTo>
                    <a:pt x="142555" y="363717"/>
                  </a:lnTo>
                  <a:lnTo>
                    <a:pt x="130034" y="414223"/>
                  </a:lnTo>
                  <a:lnTo>
                    <a:pt x="116813" y="464699"/>
                  </a:lnTo>
                  <a:lnTo>
                    <a:pt x="102342" y="514916"/>
                  </a:lnTo>
                  <a:lnTo>
                    <a:pt x="82828" y="555034"/>
                  </a:lnTo>
                  <a:lnTo>
                    <a:pt x="64634" y="564611"/>
                  </a:lnTo>
                  <a:lnTo>
                    <a:pt x="100434" y="564611"/>
                  </a:lnTo>
                  <a:lnTo>
                    <a:pt x="129215" y="525456"/>
                  </a:lnTo>
                  <a:lnTo>
                    <a:pt x="154424" y="460446"/>
                  </a:lnTo>
                  <a:lnTo>
                    <a:pt x="168865" y="410938"/>
                  </a:lnTo>
                  <a:lnTo>
                    <a:pt x="182801" y="361269"/>
                  </a:lnTo>
                  <a:lnTo>
                    <a:pt x="196621" y="311493"/>
                  </a:lnTo>
                  <a:lnTo>
                    <a:pt x="210716" y="261667"/>
                  </a:lnTo>
                  <a:lnTo>
                    <a:pt x="214642" y="248128"/>
                  </a:lnTo>
                  <a:lnTo>
                    <a:pt x="218292" y="235086"/>
                  </a:lnTo>
                  <a:lnTo>
                    <a:pt x="221604" y="223504"/>
                  </a:lnTo>
                  <a:lnTo>
                    <a:pt x="224512" y="214347"/>
                  </a:lnTo>
                  <a:close/>
                </a:path>
                <a:path w="403859" h="589279">
                  <a:moveTo>
                    <a:pt x="304715" y="192195"/>
                  </a:moveTo>
                  <a:lnTo>
                    <a:pt x="135916" y="192195"/>
                  </a:lnTo>
                  <a:lnTo>
                    <a:pt x="131125" y="197177"/>
                  </a:lnTo>
                  <a:lnTo>
                    <a:pt x="128633" y="203276"/>
                  </a:lnTo>
                  <a:lnTo>
                    <a:pt x="128730" y="209371"/>
                  </a:lnTo>
                  <a:lnTo>
                    <a:pt x="131706" y="214347"/>
                  </a:lnTo>
                  <a:lnTo>
                    <a:pt x="298746" y="214347"/>
                  </a:lnTo>
                  <a:lnTo>
                    <a:pt x="304054" y="209036"/>
                  </a:lnTo>
                  <a:lnTo>
                    <a:pt x="306669" y="203276"/>
                  </a:lnTo>
                  <a:lnTo>
                    <a:pt x="306814" y="197513"/>
                  </a:lnTo>
                  <a:lnTo>
                    <a:pt x="304715" y="192195"/>
                  </a:lnTo>
                  <a:close/>
                </a:path>
                <a:path w="403859" h="589279">
                  <a:moveTo>
                    <a:pt x="354410" y="0"/>
                  </a:moveTo>
                  <a:lnTo>
                    <a:pt x="302092" y="11602"/>
                  </a:lnTo>
                  <a:lnTo>
                    <a:pt x="253826" y="49694"/>
                  </a:lnTo>
                  <a:lnTo>
                    <a:pt x="230726" y="82065"/>
                  </a:lnTo>
                  <a:lnTo>
                    <a:pt x="213186" y="116454"/>
                  </a:lnTo>
                  <a:lnTo>
                    <a:pt x="199353" y="153088"/>
                  </a:lnTo>
                  <a:lnTo>
                    <a:pt x="187370" y="192195"/>
                  </a:lnTo>
                  <a:lnTo>
                    <a:pt x="229852" y="192195"/>
                  </a:lnTo>
                  <a:lnTo>
                    <a:pt x="241521" y="154570"/>
                  </a:lnTo>
                  <a:lnTo>
                    <a:pt x="253522" y="118405"/>
                  </a:lnTo>
                  <a:lnTo>
                    <a:pt x="286144" y="52710"/>
                  </a:lnTo>
                  <a:lnTo>
                    <a:pt x="320265" y="22521"/>
                  </a:lnTo>
                  <a:lnTo>
                    <a:pt x="332886" y="20330"/>
                  </a:lnTo>
                  <a:lnTo>
                    <a:pt x="396835" y="20330"/>
                  </a:lnTo>
                  <a:lnTo>
                    <a:pt x="388408" y="10774"/>
                  </a:lnTo>
                  <a:lnTo>
                    <a:pt x="372698" y="2805"/>
                  </a:lnTo>
                  <a:lnTo>
                    <a:pt x="354410" y="0"/>
                  </a:lnTo>
                  <a:close/>
                </a:path>
                <a:path w="403859" h="589279">
                  <a:moveTo>
                    <a:pt x="396835" y="20330"/>
                  </a:moveTo>
                  <a:lnTo>
                    <a:pt x="332886" y="20330"/>
                  </a:lnTo>
                  <a:lnTo>
                    <a:pt x="344906" y="22578"/>
                  </a:lnTo>
                  <a:lnTo>
                    <a:pt x="356316" y="30220"/>
                  </a:lnTo>
                  <a:lnTo>
                    <a:pt x="365140" y="44603"/>
                  </a:lnTo>
                  <a:lnTo>
                    <a:pt x="369400" y="67072"/>
                  </a:lnTo>
                  <a:lnTo>
                    <a:pt x="370028" y="71218"/>
                  </a:lnTo>
                  <a:lnTo>
                    <a:pt x="372353" y="76621"/>
                  </a:lnTo>
                  <a:lnTo>
                    <a:pt x="377806" y="76621"/>
                  </a:lnTo>
                  <a:lnTo>
                    <a:pt x="385855" y="73437"/>
                  </a:lnTo>
                  <a:lnTo>
                    <a:pt x="394253" y="65039"/>
                  </a:lnTo>
                  <a:lnTo>
                    <a:pt x="400861" y="53160"/>
                  </a:lnTo>
                  <a:lnTo>
                    <a:pt x="403539" y="39529"/>
                  </a:lnTo>
                  <a:lnTo>
                    <a:pt x="399400" y="23239"/>
                  </a:lnTo>
                  <a:lnTo>
                    <a:pt x="396835" y="20330"/>
                  </a:lnTo>
                  <a:close/>
                </a:path>
              </a:pathLst>
            </a:custGeom>
            <a:solidFill>
              <a:srgbClr val="57585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charset="0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0429208" y="4275114"/>
              <a:ext cx="154305" cy="153035"/>
            </a:xfrm>
            <a:custGeom>
              <a:avLst/>
              <a:gdLst/>
              <a:ahLst/>
              <a:cxnLst/>
              <a:rect l="l" t="t" r="r" b="b"/>
              <a:pathLst>
                <a:path w="154304" h="153035">
                  <a:moveTo>
                    <a:pt x="77140" y="0"/>
                  </a:moveTo>
                  <a:lnTo>
                    <a:pt x="21932" y="22362"/>
                  </a:lnTo>
                  <a:lnTo>
                    <a:pt x="86" y="75654"/>
                  </a:lnTo>
                  <a:lnTo>
                    <a:pt x="0" y="76571"/>
                  </a:lnTo>
                  <a:lnTo>
                    <a:pt x="5783" y="106040"/>
                  </a:lnTo>
                  <a:lnTo>
                    <a:pt x="21932" y="130309"/>
                  </a:lnTo>
                  <a:lnTo>
                    <a:pt x="46388" y="146675"/>
                  </a:lnTo>
                  <a:lnTo>
                    <a:pt x="77140" y="152678"/>
                  </a:lnTo>
                  <a:lnTo>
                    <a:pt x="107912" y="146675"/>
                  </a:lnTo>
                  <a:lnTo>
                    <a:pt x="111842" y="144045"/>
                  </a:lnTo>
                  <a:lnTo>
                    <a:pt x="77140" y="144045"/>
                  </a:lnTo>
                  <a:lnTo>
                    <a:pt x="51589" y="138798"/>
                  </a:lnTo>
                  <a:lnTo>
                    <a:pt x="31087" y="124390"/>
                  </a:lnTo>
                  <a:lnTo>
                    <a:pt x="17454" y="102826"/>
                  </a:lnTo>
                  <a:lnTo>
                    <a:pt x="12591" y="76571"/>
                  </a:lnTo>
                  <a:lnTo>
                    <a:pt x="12589" y="75654"/>
                  </a:lnTo>
                  <a:lnTo>
                    <a:pt x="17454" y="49552"/>
                  </a:lnTo>
                  <a:lnTo>
                    <a:pt x="31087" y="28119"/>
                  </a:lnTo>
                  <a:lnTo>
                    <a:pt x="51589" y="13798"/>
                  </a:lnTo>
                  <a:lnTo>
                    <a:pt x="77140" y="8581"/>
                  </a:lnTo>
                  <a:lnTo>
                    <a:pt x="111770" y="8581"/>
                  </a:lnTo>
                  <a:lnTo>
                    <a:pt x="107912" y="6000"/>
                  </a:lnTo>
                  <a:lnTo>
                    <a:pt x="77140" y="0"/>
                  </a:lnTo>
                  <a:close/>
                </a:path>
                <a:path w="154304" h="153035">
                  <a:moveTo>
                    <a:pt x="111770" y="8581"/>
                  </a:moveTo>
                  <a:lnTo>
                    <a:pt x="77140" y="8581"/>
                  </a:lnTo>
                  <a:lnTo>
                    <a:pt x="102696" y="13798"/>
                  </a:lnTo>
                  <a:lnTo>
                    <a:pt x="123197" y="28119"/>
                  </a:lnTo>
                  <a:lnTo>
                    <a:pt x="136828" y="49552"/>
                  </a:lnTo>
                  <a:lnTo>
                    <a:pt x="141690" y="75654"/>
                  </a:lnTo>
                  <a:lnTo>
                    <a:pt x="141688" y="76571"/>
                  </a:lnTo>
                  <a:lnTo>
                    <a:pt x="136828" y="102826"/>
                  </a:lnTo>
                  <a:lnTo>
                    <a:pt x="123197" y="124390"/>
                  </a:lnTo>
                  <a:lnTo>
                    <a:pt x="102696" y="138798"/>
                  </a:lnTo>
                  <a:lnTo>
                    <a:pt x="77140" y="144045"/>
                  </a:lnTo>
                  <a:lnTo>
                    <a:pt x="111842" y="144045"/>
                  </a:lnTo>
                  <a:lnTo>
                    <a:pt x="132366" y="130309"/>
                  </a:lnTo>
                  <a:lnTo>
                    <a:pt x="148504" y="106040"/>
                  </a:lnTo>
                  <a:lnTo>
                    <a:pt x="154280" y="76571"/>
                  </a:lnTo>
                  <a:lnTo>
                    <a:pt x="154194" y="75654"/>
                  </a:lnTo>
                  <a:lnTo>
                    <a:pt x="148504" y="46626"/>
                  </a:lnTo>
                  <a:lnTo>
                    <a:pt x="132366" y="22362"/>
                  </a:lnTo>
                  <a:lnTo>
                    <a:pt x="111770" y="8581"/>
                  </a:lnTo>
                  <a:close/>
                </a:path>
                <a:path w="154304" h="153035">
                  <a:moveTo>
                    <a:pt x="91360" y="81848"/>
                  </a:moveTo>
                  <a:lnTo>
                    <a:pt x="73848" y="81848"/>
                  </a:lnTo>
                  <a:lnTo>
                    <a:pt x="76512" y="82477"/>
                  </a:lnTo>
                  <a:lnTo>
                    <a:pt x="77592" y="84236"/>
                  </a:lnTo>
                  <a:lnTo>
                    <a:pt x="81739" y="90254"/>
                  </a:lnTo>
                  <a:lnTo>
                    <a:pt x="86626" y="99452"/>
                  </a:lnTo>
                  <a:lnTo>
                    <a:pt x="89692" y="103887"/>
                  </a:lnTo>
                  <a:lnTo>
                    <a:pt x="95699" y="111532"/>
                  </a:lnTo>
                  <a:lnTo>
                    <a:pt x="101372" y="116504"/>
                  </a:lnTo>
                  <a:lnTo>
                    <a:pt x="107609" y="119198"/>
                  </a:lnTo>
                  <a:lnTo>
                    <a:pt x="115312" y="120008"/>
                  </a:lnTo>
                  <a:lnTo>
                    <a:pt x="118152" y="120008"/>
                  </a:lnTo>
                  <a:lnTo>
                    <a:pt x="120816" y="119556"/>
                  </a:lnTo>
                  <a:lnTo>
                    <a:pt x="121959" y="119330"/>
                  </a:lnTo>
                  <a:lnTo>
                    <a:pt x="122575" y="118714"/>
                  </a:lnTo>
                  <a:lnTo>
                    <a:pt x="122575" y="117345"/>
                  </a:lnTo>
                  <a:lnTo>
                    <a:pt x="121959" y="116716"/>
                  </a:lnTo>
                  <a:lnTo>
                    <a:pt x="120200" y="116716"/>
                  </a:lnTo>
                  <a:lnTo>
                    <a:pt x="117298" y="116490"/>
                  </a:lnTo>
                  <a:lnTo>
                    <a:pt x="114232" y="113600"/>
                  </a:lnTo>
                  <a:lnTo>
                    <a:pt x="108703" y="107774"/>
                  </a:lnTo>
                  <a:lnTo>
                    <a:pt x="103107" y="100369"/>
                  </a:lnTo>
                  <a:lnTo>
                    <a:pt x="97052" y="91146"/>
                  </a:lnTo>
                  <a:lnTo>
                    <a:pt x="91360" y="81848"/>
                  </a:lnTo>
                  <a:close/>
                </a:path>
                <a:path w="154304" h="153035">
                  <a:moveTo>
                    <a:pt x="75155" y="33347"/>
                  </a:moveTo>
                  <a:lnTo>
                    <a:pt x="40337" y="35043"/>
                  </a:lnTo>
                  <a:lnTo>
                    <a:pt x="40337" y="37029"/>
                  </a:lnTo>
                  <a:lnTo>
                    <a:pt x="41417" y="38172"/>
                  </a:lnTo>
                  <a:lnTo>
                    <a:pt x="52487" y="39479"/>
                  </a:lnTo>
                  <a:lnTo>
                    <a:pt x="52487" y="113374"/>
                  </a:lnTo>
                  <a:lnTo>
                    <a:pt x="41417" y="114957"/>
                  </a:lnTo>
                  <a:lnTo>
                    <a:pt x="40337" y="115812"/>
                  </a:lnTo>
                  <a:lnTo>
                    <a:pt x="40513" y="118475"/>
                  </a:lnTo>
                  <a:lnTo>
                    <a:pt x="41870" y="119104"/>
                  </a:lnTo>
                  <a:lnTo>
                    <a:pt x="47386" y="118878"/>
                  </a:lnTo>
                  <a:lnTo>
                    <a:pt x="52889" y="118714"/>
                  </a:lnTo>
                  <a:lnTo>
                    <a:pt x="77903" y="118714"/>
                  </a:lnTo>
                  <a:lnTo>
                    <a:pt x="78509" y="118475"/>
                  </a:lnTo>
                  <a:lnTo>
                    <a:pt x="78509" y="115812"/>
                  </a:lnTo>
                  <a:lnTo>
                    <a:pt x="77140" y="114957"/>
                  </a:lnTo>
                  <a:lnTo>
                    <a:pt x="66120" y="113826"/>
                  </a:lnTo>
                  <a:lnTo>
                    <a:pt x="65273" y="111532"/>
                  </a:lnTo>
                  <a:lnTo>
                    <a:pt x="65216" y="82301"/>
                  </a:lnTo>
                  <a:lnTo>
                    <a:pt x="65668" y="81848"/>
                  </a:lnTo>
                  <a:lnTo>
                    <a:pt x="91360" y="81848"/>
                  </a:lnTo>
                  <a:lnTo>
                    <a:pt x="90145" y="79863"/>
                  </a:lnTo>
                  <a:lnTo>
                    <a:pt x="89303" y="78782"/>
                  </a:lnTo>
                  <a:lnTo>
                    <a:pt x="89064" y="77652"/>
                  </a:lnTo>
                  <a:lnTo>
                    <a:pt x="89303" y="76571"/>
                  </a:lnTo>
                  <a:lnTo>
                    <a:pt x="90597" y="75880"/>
                  </a:lnTo>
                  <a:lnTo>
                    <a:pt x="66120" y="75880"/>
                  </a:lnTo>
                  <a:lnTo>
                    <a:pt x="65216" y="75654"/>
                  </a:lnTo>
                  <a:lnTo>
                    <a:pt x="65216" y="39303"/>
                  </a:lnTo>
                  <a:lnTo>
                    <a:pt x="97503" y="39303"/>
                  </a:lnTo>
                  <a:lnTo>
                    <a:pt x="95226" y="37195"/>
                  </a:lnTo>
                  <a:lnTo>
                    <a:pt x="85458" y="34094"/>
                  </a:lnTo>
                  <a:lnTo>
                    <a:pt x="75155" y="33347"/>
                  </a:lnTo>
                  <a:close/>
                </a:path>
                <a:path w="154304" h="153035">
                  <a:moveTo>
                    <a:pt x="77903" y="118714"/>
                  </a:moveTo>
                  <a:lnTo>
                    <a:pt x="66346" y="118714"/>
                  </a:lnTo>
                  <a:lnTo>
                    <a:pt x="76914" y="119104"/>
                  </a:lnTo>
                  <a:lnTo>
                    <a:pt x="77903" y="118714"/>
                  </a:lnTo>
                  <a:close/>
                </a:path>
                <a:path w="154304" h="153035">
                  <a:moveTo>
                    <a:pt x="97503" y="39303"/>
                  </a:moveTo>
                  <a:lnTo>
                    <a:pt x="73169" y="39303"/>
                  </a:lnTo>
                  <a:lnTo>
                    <a:pt x="81056" y="40852"/>
                  </a:lnTo>
                  <a:lnTo>
                    <a:pt x="86782" y="44921"/>
                  </a:lnTo>
                  <a:lnTo>
                    <a:pt x="90272" y="50642"/>
                  </a:lnTo>
                  <a:lnTo>
                    <a:pt x="91451" y="57145"/>
                  </a:lnTo>
                  <a:lnTo>
                    <a:pt x="90441" y="64722"/>
                  </a:lnTo>
                  <a:lnTo>
                    <a:pt x="87291" y="70645"/>
                  </a:lnTo>
                  <a:lnTo>
                    <a:pt x="81820" y="74502"/>
                  </a:lnTo>
                  <a:lnTo>
                    <a:pt x="73848" y="75880"/>
                  </a:lnTo>
                  <a:lnTo>
                    <a:pt x="90597" y="75880"/>
                  </a:lnTo>
                  <a:lnTo>
                    <a:pt x="94592" y="73747"/>
                  </a:lnTo>
                  <a:lnTo>
                    <a:pt x="99807" y="69301"/>
                  </a:lnTo>
                  <a:lnTo>
                    <a:pt x="103788" y="63250"/>
                  </a:lnTo>
                  <a:lnTo>
                    <a:pt x="105374" y="55612"/>
                  </a:lnTo>
                  <a:lnTo>
                    <a:pt x="102512" y="43938"/>
                  </a:lnTo>
                  <a:lnTo>
                    <a:pt x="97503" y="39303"/>
                  </a:lnTo>
                  <a:close/>
                </a:path>
              </a:pathLst>
            </a:custGeom>
            <a:solidFill>
              <a:srgbClr val="57585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charset="0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4988194" y="3553666"/>
            <a:ext cx="11769456" cy="2039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5340"/>
              </a:lnSpc>
              <a:tabLst>
                <a:tab pos="1260475" algn="l"/>
                <a:tab pos="1758314" algn="l"/>
                <a:tab pos="1995170" algn="l"/>
                <a:tab pos="3178175" algn="l"/>
                <a:tab pos="3746500" algn="l"/>
                <a:tab pos="4779010" algn="l"/>
                <a:tab pos="4838700" algn="l"/>
                <a:tab pos="5445125" algn="l"/>
                <a:tab pos="5573395" algn="l"/>
                <a:tab pos="7134859" algn="l"/>
                <a:tab pos="9091295" algn="l"/>
              </a:tabLst>
            </a:pPr>
            <a:r>
              <a:rPr sz="4000" dirty="0">
                <a:solidFill>
                  <a:srgbClr val="2F9C9A"/>
                </a:solidFill>
              </a:rPr>
              <a:t>Just	as	</a:t>
            </a:r>
            <a:r>
              <a:rPr sz="4000" spc="-10" dirty="0" smtClean="0">
                <a:solidFill>
                  <a:srgbClr val="2F9C9A"/>
                </a:solidFill>
              </a:rPr>
              <a:t>important</a:t>
            </a:r>
            <a:r>
              <a:rPr lang="en-US" sz="4000" spc="-1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as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spc="-10" dirty="0" smtClean="0">
                <a:solidFill>
                  <a:srgbClr val="2F9C9A"/>
                </a:solidFill>
              </a:rPr>
              <a:t>generational</a:t>
            </a:r>
            <a:r>
              <a:rPr lang="en-US" sz="4000" spc="-1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di</a:t>
            </a:r>
            <a:r>
              <a:rPr sz="4000" spc="-100" dirty="0" smtClean="0">
                <a:solidFill>
                  <a:srgbClr val="2F9C9A"/>
                </a:solidFill>
              </a:rPr>
              <a:t>f</a:t>
            </a:r>
            <a:r>
              <a:rPr sz="4000" dirty="0" smtClean="0">
                <a:solidFill>
                  <a:srgbClr val="2F9C9A"/>
                </a:solidFill>
              </a:rPr>
              <a:t>fe</a:t>
            </a:r>
            <a:r>
              <a:rPr sz="4000" spc="-85" dirty="0" smtClean="0">
                <a:solidFill>
                  <a:srgbClr val="2F9C9A"/>
                </a:solidFill>
              </a:rPr>
              <a:t>r</a:t>
            </a:r>
            <a:r>
              <a:rPr sz="4000" dirty="0" smtClean="0">
                <a:solidFill>
                  <a:srgbClr val="2F9C9A"/>
                </a:solidFill>
              </a:rPr>
              <a:t>ences</a:t>
            </a:r>
            <a:r>
              <a:rPr lang="en-US" sz="4000" dirty="0" smtClean="0">
                <a:solidFill>
                  <a:srgbClr val="2F9C9A"/>
                </a:solidFill>
              </a:rPr>
              <a:t/>
            </a:r>
            <a:br>
              <a:rPr lang="en-US" sz="4000" dirty="0" smtClean="0">
                <a:solidFill>
                  <a:srgbClr val="2F9C9A"/>
                </a:solidFill>
              </a:rPr>
            </a:br>
            <a:r>
              <a:rPr sz="4000" dirty="0" smtClean="0">
                <a:solidFill>
                  <a:srgbClr val="2F9C9A"/>
                </a:solidFill>
              </a:rPr>
              <a:t>is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the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eve</a:t>
            </a:r>
            <a:r>
              <a:rPr sz="4000" spc="-95" dirty="0" smtClean="0">
                <a:solidFill>
                  <a:srgbClr val="2F9C9A"/>
                </a:solidFill>
              </a:rPr>
              <a:t>r</a:t>
            </a:r>
            <a:r>
              <a:rPr sz="4000" dirty="0" smtClean="0">
                <a:solidFill>
                  <a:srgbClr val="2F9C9A"/>
                </a:solidFill>
              </a:rPr>
              <a:t>-inc</a:t>
            </a:r>
            <a:r>
              <a:rPr sz="4000" spc="-85" dirty="0" smtClean="0">
                <a:solidFill>
                  <a:srgbClr val="2F9C9A"/>
                </a:solidFill>
              </a:rPr>
              <a:t>r</a:t>
            </a:r>
            <a:r>
              <a:rPr sz="4000" spc="-30" dirty="0" smtClean="0">
                <a:solidFill>
                  <a:srgbClr val="2F9C9A"/>
                </a:solidFill>
              </a:rPr>
              <a:t>e</a:t>
            </a:r>
            <a:r>
              <a:rPr sz="4000" dirty="0" smtClean="0">
                <a:solidFill>
                  <a:srgbClr val="2F9C9A"/>
                </a:solidFill>
              </a:rPr>
              <a:t>asing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diversity</a:t>
            </a:r>
            <a:r>
              <a:rPr lang="en-US" sz="400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of</a:t>
            </a:r>
            <a:r>
              <a:rPr sz="4000" spc="11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the</a:t>
            </a:r>
            <a:r>
              <a:rPr lang="en-US" sz="4000" dirty="0" smtClean="0">
                <a:solidFill>
                  <a:srgbClr val="2F9C9A"/>
                </a:solidFill>
              </a:rPr>
              <a:t> </a:t>
            </a:r>
            <a:r>
              <a:rPr sz="4000" spc="-10" dirty="0" smtClean="0">
                <a:solidFill>
                  <a:srgbClr val="2F9C9A"/>
                </a:solidFill>
              </a:rPr>
              <a:t>workforce</a:t>
            </a:r>
            <a:r>
              <a:rPr sz="4000" spc="-10" dirty="0">
                <a:solidFill>
                  <a:srgbClr val="2F9C9A"/>
                </a:solidFill>
              </a:rPr>
              <a:t>,</a:t>
            </a:r>
            <a:r>
              <a:rPr sz="4000" spc="-135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in</a:t>
            </a:r>
            <a:r>
              <a:rPr lang="en-US" sz="400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terms</a:t>
            </a:r>
            <a:r>
              <a:rPr lang="en-US" sz="400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of</a:t>
            </a:r>
            <a:r>
              <a:rPr sz="4000" dirty="0">
                <a:solidFill>
                  <a:srgbClr val="2F9C9A"/>
                </a:solidFill>
              </a:rPr>
              <a:t>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25438" y="5788025"/>
            <a:ext cx="2143125" cy="20694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0550" indent="-577850">
              <a:lnSpc>
                <a:spcPct val="100000"/>
              </a:lnSpc>
              <a:buClr>
                <a:srgbClr val="407CC9"/>
              </a:buClr>
              <a:buChar char="•"/>
              <a:tabLst>
                <a:tab pos="589915" algn="l"/>
                <a:tab pos="591185" algn="l"/>
              </a:tabLst>
            </a:pPr>
            <a:r>
              <a:rPr sz="3450" spc="5" dirty="0">
                <a:latin typeface="Arial Regular" charset="0"/>
                <a:cs typeface="Arial Regular" charset="0"/>
              </a:rPr>
              <a:t>Gender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590550" indent="-577850">
              <a:lnSpc>
                <a:spcPct val="100000"/>
              </a:lnSpc>
              <a:spcBef>
                <a:spcPts val="1595"/>
              </a:spcBef>
              <a:buClr>
                <a:srgbClr val="407CC9"/>
              </a:buClr>
              <a:buChar char="•"/>
              <a:tabLst>
                <a:tab pos="589915" algn="l"/>
                <a:tab pos="591185" algn="l"/>
              </a:tabLst>
            </a:pPr>
            <a:r>
              <a:rPr sz="3450" spc="-5" dirty="0">
                <a:latin typeface="Arial Regular" charset="0"/>
                <a:cs typeface="Arial Regular" charset="0"/>
              </a:rPr>
              <a:t>Culture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590550" indent="-577850">
              <a:lnSpc>
                <a:spcPct val="100000"/>
              </a:lnSpc>
              <a:spcBef>
                <a:spcPts val="1595"/>
              </a:spcBef>
              <a:buClr>
                <a:srgbClr val="407CC9"/>
              </a:buClr>
              <a:buChar char="•"/>
              <a:tabLst>
                <a:tab pos="589915" algn="l"/>
                <a:tab pos="591185" algn="l"/>
              </a:tabLst>
            </a:pPr>
            <a:r>
              <a:rPr sz="3450" spc="-5" dirty="0">
                <a:latin typeface="Arial Regular" charset="0"/>
                <a:cs typeface="Arial Regular" charset="0"/>
              </a:rPr>
              <a:t>Race</a:t>
            </a:r>
            <a:endParaRPr sz="3450" dirty="0">
              <a:latin typeface="Arial Regular" charset="0"/>
              <a:cs typeface="Arial Regular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23250" y="5788025"/>
            <a:ext cx="3701415" cy="1843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0550" indent="-577850">
              <a:lnSpc>
                <a:spcPct val="100000"/>
              </a:lnSpc>
              <a:buClr>
                <a:srgbClr val="407CC9"/>
              </a:buClr>
              <a:buChar char="•"/>
              <a:tabLst>
                <a:tab pos="589915" algn="l"/>
                <a:tab pos="591185" algn="l"/>
              </a:tabLst>
            </a:pPr>
            <a:r>
              <a:rPr sz="3450" spc="5" dirty="0">
                <a:latin typeface="Arial Regular" charset="0"/>
                <a:cs typeface="Arial Regular" charset="0"/>
              </a:rPr>
              <a:t>Ethnicity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590550" marR="5080" indent="-577850">
              <a:lnSpc>
                <a:spcPts val="3960"/>
              </a:lnSpc>
              <a:spcBef>
                <a:spcPts val="1880"/>
              </a:spcBef>
              <a:buClr>
                <a:srgbClr val="407CC9"/>
              </a:buClr>
              <a:buChar char="•"/>
              <a:tabLst>
                <a:tab pos="589915" algn="l"/>
                <a:tab pos="591185" algn="l"/>
              </a:tabLst>
            </a:pPr>
            <a:r>
              <a:rPr sz="3450" spc="5" dirty="0">
                <a:latin typeface="Arial Regular" charset="0"/>
                <a:cs typeface="Arial Regular" charset="0"/>
              </a:rPr>
              <a:t>Socioeconomic  factors</a:t>
            </a:r>
            <a:endParaRPr sz="3450" dirty="0">
              <a:latin typeface="Arial Regular" charset="0"/>
              <a:cs typeface="Arial Regular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39061" y="9215542"/>
            <a:ext cx="4785589" cy="29110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61400"/>
              </a:lnSpc>
            </a:pP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PREDICT THEIR </a:t>
            </a:r>
            <a:r>
              <a:rPr sz="2350" spc="-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HOSPITAL</a:t>
            </a:r>
            <a:r>
              <a:rPr sz="2350" spc="-24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WILL  </a:t>
            </a:r>
            <a:r>
              <a:rPr sz="2350" spc="-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ESTABLISH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A </a:t>
            </a:r>
            <a:r>
              <a:rPr sz="2350" spc="-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STRATEGIC</a:t>
            </a:r>
            <a:r>
              <a:rPr sz="2350" spc="-10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GOAL  </a:t>
            </a:r>
            <a:r>
              <a:rPr sz="2350" spc="-2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TO </a:t>
            </a:r>
            <a:r>
              <a:rPr sz="2350" spc="-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HAVE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ITS WORKFORCE  REFLECT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THE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DIVERSITY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OF  THE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COMMUNITIES IT</a:t>
            </a:r>
            <a:r>
              <a:rPr sz="2350" spc="-10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SERVES.</a:t>
            </a:r>
            <a:endParaRPr sz="2350" dirty="0">
              <a:latin typeface="Arial Regular" charset="0"/>
              <a:cs typeface="Arial Regular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535869" y="9183732"/>
            <a:ext cx="1341755" cy="1405255"/>
          </a:xfrm>
          <a:custGeom>
            <a:avLst/>
            <a:gdLst/>
            <a:ahLst/>
            <a:cxnLst/>
            <a:rect l="l" t="t" r="r" b="b"/>
            <a:pathLst>
              <a:path w="1341754" h="1405254">
                <a:moveTo>
                  <a:pt x="1341760" y="0"/>
                </a:moveTo>
                <a:lnTo>
                  <a:pt x="1291438" y="830"/>
                </a:lnTo>
                <a:lnTo>
                  <a:pt x="1241572" y="3307"/>
                </a:lnTo>
                <a:lnTo>
                  <a:pt x="1192189" y="7411"/>
                </a:lnTo>
                <a:lnTo>
                  <a:pt x="1143317" y="13121"/>
                </a:lnTo>
                <a:lnTo>
                  <a:pt x="1094984" y="20418"/>
                </a:lnTo>
                <a:lnTo>
                  <a:pt x="1047218" y="29281"/>
                </a:lnTo>
                <a:lnTo>
                  <a:pt x="1000047" y="39690"/>
                </a:lnTo>
                <a:lnTo>
                  <a:pt x="953499" y="51624"/>
                </a:lnTo>
                <a:lnTo>
                  <a:pt x="907602" y="65064"/>
                </a:lnTo>
                <a:lnTo>
                  <a:pt x="862383" y="79990"/>
                </a:lnTo>
                <a:lnTo>
                  <a:pt x="817871" y="96381"/>
                </a:lnTo>
                <a:lnTo>
                  <a:pt x="774094" y="114217"/>
                </a:lnTo>
                <a:lnTo>
                  <a:pt x="731079" y="133477"/>
                </a:lnTo>
                <a:lnTo>
                  <a:pt x="688854" y="154142"/>
                </a:lnTo>
                <a:lnTo>
                  <a:pt x="647447" y="176192"/>
                </a:lnTo>
                <a:lnTo>
                  <a:pt x="606886" y="199605"/>
                </a:lnTo>
                <a:lnTo>
                  <a:pt x="567200" y="224363"/>
                </a:lnTo>
                <a:lnTo>
                  <a:pt x="528415" y="250445"/>
                </a:lnTo>
                <a:lnTo>
                  <a:pt x="490560" y="277830"/>
                </a:lnTo>
                <a:lnTo>
                  <a:pt x="453663" y="306499"/>
                </a:lnTo>
                <a:lnTo>
                  <a:pt x="417752" y="336431"/>
                </a:lnTo>
                <a:lnTo>
                  <a:pt x="382854" y="367606"/>
                </a:lnTo>
                <a:lnTo>
                  <a:pt x="348998" y="400003"/>
                </a:lnTo>
                <a:lnTo>
                  <a:pt x="316212" y="433604"/>
                </a:lnTo>
                <a:lnTo>
                  <a:pt x="284522" y="468387"/>
                </a:lnTo>
                <a:lnTo>
                  <a:pt x="253958" y="504332"/>
                </a:lnTo>
                <a:lnTo>
                  <a:pt x="224547" y="541419"/>
                </a:lnTo>
                <a:lnTo>
                  <a:pt x="196317" y="579628"/>
                </a:lnTo>
                <a:lnTo>
                  <a:pt x="169296" y="618939"/>
                </a:lnTo>
                <a:lnTo>
                  <a:pt x="143511" y="659331"/>
                </a:lnTo>
                <a:lnTo>
                  <a:pt x="118992" y="700785"/>
                </a:lnTo>
                <a:lnTo>
                  <a:pt x="95765" y="743280"/>
                </a:lnTo>
                <a:lnTo>
                  <a:pt x="73859" y="786795"/>
                </a:lnTo>
                <a:lnTo>
                  <a:pt x="53302" y="831312"/>
                </a:lnTo>
                <a:lnTo>
                  <a:pt x="34121" y="876809"/>
                </a:lnTo>
                <a:lnTo>
                  <a:pt x="16344" y="923266"/>
                </a:lnTo>
                <a:lnTo>
                  <a:pt x="0" y="970663"/>
                </a:lnTo>
                <a:lnTo>
                  <a:pt x="1341760" y="1404773"/>
                </a:lnTo>
                <a:lnTo>
                  <a:pt x="1341760" y="0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455519" y="9197702"/>
            <a:ext cx="2846777" cy="2822188"/>
          </a:xfrm>
          <a:custGeom>
            <a:avLst/>
            <a:gdLst/>
            <a:ahLst/>
            <a:cxnLst/>
            <a:rect l="l" t="t" r="r" b="b"/>
            <a:pathLst>
              <a:path w="2833369" h="2809875">
                <a:moveTo>
                  <a:pt x="391572" y="431798"/>
                </a:moveTo>
                <a:lnTo>
                  <a:pt x="360948" y="456377"/>
                </a:lnTo>
                <a:lnTo>
                  <a:pt x="330916" y="484805"/>
                </a:lnTo>
                <a:lnTo>
                  <a:pt x="301574" y="516785"/>
                </a:lnTo>
                <a:lnTo>
                  <a:pt x="273015" y="552021"/>
                </a:lnTo>
                <a:lnTo>
                  <a:pt x="245336" y="590215"/>
                </a:lnTo>
                <a:lnTo>
                  <a:pt x="218633" y="631073"/>
                </a:lnTo>
                <a:lnTo>
                  <a:pt x="192999" y="674295"/>
                </a:lnTo>
                <a:lnTo>
                  <a:pt x="168532" y="719587"/>
                </a:lnTo>
                <a:lnTo>
                  <a:pt x="145327" y="766651"/>
                </a:lnTo>
                <a:lnTo>
                  <a:pt x="123478" y="815191"/>
                </a:lnTo>
                <a:lnTo>
                  <a:pt x="103082" y="864909"/>
                </a:lnTo>
                <a:lnTo>
                  <a:pt x="84233" y="915510"/>
                </a:lnTo>
                <a:lnTo>
                  <a:pt x="67028" y="966696"/>
                </a:lnTo>
                <a:lnTo>
                  <a:pt x="51561" y="1018172"/>
                </a:lnTo>
                <a:lnTo>
                  <a:pt x="37929" y="1069639"/>
                </a:lnTo>
                <a:lnTo>
                  <a:pt x="26227" y="1120802"/>
                </a:lnTo>
                <a:lnTo>
                  <a:pt x="16549" y="1171364"/>
                </a:lnTo>
                <a:lnTo>
                  <a:pt x="8992" y="1221028"/>
                </a:lnTo>
                <a:lnTo>
                  <a:pt x="3651" y="1269498"/>
                </a:lnTo>
                <a:lnTo>
                  <a:pt x="622" y="1316477"/>
                </a:lnTo>
                <a:lnTo>
                  <a:pt x="0" y="1361667"/>
                </a:lnTo>
                <a:lnTo>
                  <a:pt x="1879" y="1404773"/>
                </a:lnTo>
                <a:lnTo>
                  <a:pt x="6565" y="1457724"/>
                </a:lnTo>
                <a:lnTo>
                  <a:pt x="12567" y="1509874"/>
                </a:lnTo>
                <a:lnTo>
                  <a:pt x="19871" y="1561210"/>
                </a:lnTo>
                <a:lnTo>
                  <a:pt x="28458" y="1611717"/>
                </a:lnTo>
                <a:lnTo>
                  <a:pt x="38313" y="1661384"/>
                </a:lnTo>
                <a:lnTo>
                  <a:pt x="49418" y="1710196"/>
                </a:lnTo>
                <a:lnTo>
                  <a:pt x="61756" y="1758139"/>
                </a:lnTo>
                <a:lnTo>
                  <a:pt x="75311" y="1805200"/>
                </a:lnTo>
                <a:lnTo>
                  <a:pt x="90066" y="1851367"/>
                </a:lnTo>
                <a:lnTo>
                  <a:pt x="106004" y="1896624"/>
                </a:lnTo>
                <a:lnTo>
                  <a:pt x="123108" y="1940959"/>
                </a:lnTo>
                <a:lnTo>
                  <a:pt x="141361" y="1984359"/>
                </a:lnTo>
                <a:lnTo>
                  <a:pt x="160748" y="2026809"/>
                </a:lnTo>
                <a:lnTo>
                  <a:pt x="181249" y="2068296"/>
                </a:lnTo>
                <a:lnTo>
                  <a:pt x="202850" y="2108806"/>
                </a:lnTo>
                <a:lnTo>
                  <a:pt x="225533" y="2148327"/>
                </a:lnTo>
                <a:lnTo>
                  <a:pt x="249281" y="2186845"/>
                </a:lnTo>
                <a:lnTo>
                  <a:pt x="274078" y="2224346"/>
                </a:lnTo>
                <a:lnTo>
                  <a:pt x="299906" y="2260816"/>
                </a:lnTo>
                <a:lnTo>
                  <a:pt x="326749" y="2296242"/>
                </a:lnTo>
                <a:lnTo>
                  <a:pt x="354590" y="2330612"/>
                </a:lnTo>
                <a:lnTo>
                  <a:pt x="383413" y="2363910"/>
                </a:lnTo>
                <a:lnTo>
                  <a:pt x="413200" y="2396124"/>
                </a:lnTo>
                <a:lnTo>
                  <a:pt x="443934" y="2427240"/>
                </a:lnTo>
                <a:lnTo>
                  <a:pt x="475599" y="2457244"/>
                </a:lnTo>
                <a:lnTo>
                  <a:pt x="508178" y="2486124"/>
                </a:lnTo>
                <a:lnTo>
                  <a:pt x="541655" y="2513865"/>
                </a:lnTo>
                <a:lnTo>
                  <a:pt x="576011" y="2540455"/>
                </a:lnTo>
                <a:lnTo>
                  <a:pt x="611231" y="2565879"/>
                </a:lnTo>
                <a:lnTo>
                  <a:pt x="647298" y="2590124"/>
                </a:lnTo>
                <a:lnTo>
                  <a:pt x="684194" y="2613177"/>
                </a:lnTo>
                <a:lnTo>
                  <a:pt x="721904" y="2635023"/>
                </a:lnTo>
                <a:lnTo>
                  <a:pt x="760410" y="2655651"/>
                </a:lnTo>
                <a:lnTo>
                  <a:pt x="799695" y="2675045"/>
                </a:lnTo>
                <a:lnTo>
                  <a:pt x="839743" y="2693193"/>
                </a:lnTo>
                <a:lnTo>
                  <a:pt x="880537" y="2710081"/>
                </a:lnTo>
                <a:lnTo>
                  <a:pt x="922059" y="2725696"/>
                </a:lnTo>
                <a:lnTo>
                  <a:pt x="964294" y="2740024"/>
                </a:lnTo>
                <a:lnTo>
                  <a:pt x="1007224" y="2753051"/>
                </a:lnTo>
                <a:lnTo>
                  <a:pt x="1050832" y="2764764"/>
                </a:lnTo>
                <a:lnTo>
                  <a:pt x="1095103" y="2775150"/>
                </a:lnTo>
                <a:lnTo>
                  <a:pt x="1140018" y="2784195"/>
                </a:lnTo>
                <a:lnTo>
                  <a:pt x="1185561" y="2791885"/>
                </a:lnTo>
                <a:lnTo>
                  <a:pt x="1231715" y="2798208"/>
                </a:lnTo>
                <a:lnTo>
                  <a:pt x="1278464" y="2803149"/>
                </a:lnTo>
                <a:lnTo>
                  <a:pt x="1325790" y="2806694"/>
                </a:lnTo>
                <a:lnTo>
                  <a:pt x="1373677" y="2808832"/>
                </a:lnTo>
                <a:lnTo>
                  <a:pt x="1422108" y="2809547"/>
                </a:lnTo>
                <a:lnTo>
                  <a:pt x="1470608" y="2808733"/>
                </a:lnTo>
                <a:lnTo>
                  <a:pt x="1518697" y="2806307"/>
                </a:lnTo>
                <a:lnTo>
                  <a:pt x="1566349" y="2802295"/>
                </a:lnTo>
                <a:lnTo>
                  <a:pt x="1613539" y="2796723"/>
                </a:lnTo>
                <a:lnTo>
                  <a:pt x="1660239" y="2789619"/>
                </a:lnTo>
                <a:lnTo>
                  <a:pt x="1706424" y="2781007"/>
                </a:lnTo>
                <a:lnTo>
                  <a:pt x="1752067" y="2770914"/>
                </a:lnTo>
                <a:lnTo>
                  <a:pt x="1797143" y="2759366"/>
                </a:lnTo>
                <a:lnTo>
                  <a:pt x="1841623" y="2746390"/>
                </a:lnTo>
                <a:lnTo>
                  <a:pt x="1885484" y="2732011"/>
                </a:lnTo>
                <a:lnTo>
                  <a:pt x="1928698" y="2716256"/>
                </a:lnTo>
                <a:lnTo>
                  <a:pt x="1971238" y="2699151"/>
                </a:lnTo>
                <a:lnTo>
                  <a:pt x="2013080" y="2680721"/>
                </a:lnTo>
                <a:lnTo>
                  <a:pt x="2054195" y="2660994"/>
                </a:lnTo>
                <a:lnTo>
                  <a:pt x="2094559" y="2639995"/>
                </a:lnTo>
                <a:lnTo>
                  <a:pt x="2134145" y="2617751"/>
                </a:lnTo>
                <a:lnTo>
                  <a:pt x="2172926" y="2594287"/>
                </a:lnTo>
                <a:lnTo>
                  <a:pt x="2210877" y="2569629"/>
                </a:lnTo>
                <a:lnTo>
                  <a:pt x="2247971" y="2543805"/>
                </a:lnTo>
                <a:lnTo>
                  <a:pt x="2284182" y="2516840"/>
                </a:lnTo>
                <a:lnTo>
                  <a:pt x="2319483" y="2488760"/>
                </a:lnTo>
                <a:lnTo>
                  <a:pt x="2353849" y="2459591"/>
                </a:lnTo>
                <a:lnTo>
                  <a:pt x="2387252" y="2429360"/>
                </a:lnTo>
                <a:lnTo>
                  <a:pt x="2419668" y="2398092"/>
                </a:lnTo>
                <a:lnTo>
                  <a:pt x="2451068" y="2365814"/>
                </a:lnTo>
                <a:lnTo>
                  <a:pt x="2481429" y="2332552"/>
                </a:lnTo>
                <a:lnTo>
                  <a:pt x="2510722" y="2298333"/>
                </a:lnTo>
                <a:lnTo>
                  <a:pt x="2538922" y="2263181"/>
                </a:lnTo>
                <a:lnTo>
                  <a:pt x="2566002" y="2227124"/>
                </a:lnTo>
                <a:lnTo>
                  <a:pt x="2591936" y="2190188"/>
                </a:lnTo>
                <a:lnTo>
                  <a:pt x="2616698" y="2152398"/>
                </a:lnTo>
                <a:lnTo>
                  <a:pt x="2640262" y="2113782"/>
                </a:lnTo>
                <a:lnTo>
                  <a:pt x="2662602" y="2074364"/>
                </a:lnTo>
                <a:lnTo>
                  <a:pt x="2683690" y="2034172"/>
                </a:lnTo>
                <a:lnTo>
                  <a:pt x="2703501" y="1993231"/>
                </a:lnTo>
                <a:lnTo>
                  <a:pt x="2722009" y="1951567"/>
                </a:lnTo>
                <a:lnTo>
                  <a:pt x="2739187" y="1909208"/>
                </a:lnTo>
                <a:lnTo>
                  <a:pt x="2755010" y="1866178"/>
                </a:lnTo>
                <a:lnTo>
                  <a:pt x="2769450" y="1822504"/>
                </a:lnTo>
                <a:lnTo>
                  <a:pt x="2782481" y="1778212"/>
                </a:lnTo>
                <a:lnTo>
                  <a:pt x="2794078" y="1733328"/>
                </a:lnTo>
                <a:lnTo>
                  <a:pt x="2804214" y="1687879"/>
                </a:lnTo>
                <a:lnTo>
                  <a:pt x="2812862" y="1641891"/>
                </a:lnTo>
                <a:lnTo>
                  <a:pt x="2819997" y="1595389"/>
                </a:lnTo>
                <a:lnTo>
                  <a:pt x="2825592" y="1548400"/>
                </a:lnTo>
                <a:lnTo>
                  <a:pt x="2829621" y="1500951"/>
                </a:lnTo>
                <a:lnTo>
                  <a:pt x="2832058" y="1453066"/>
                </a:lnTo>
                <a:lnTo>
                  <a:pt x="2832876" y="1404773"/>
                </a:lnTo>
                <a:lnTo>
                  <a:pt x="1422108" y="1404773"/>
                </a:lnTo>
                <a:lnTo>
                  <a:pt x="391572" y="431798"/>
                </a:lnTo>
                <a:close/>
              </a:path>
              <a:path w="2833369" h="2809875">
                <a:moveTo>
                  <a:pt x="1422108" y="0"/>
                </a:moveTo>
                <a:lnTo>
                  <a:pt x="1422108" y="1404773"/>
                </a:lnTo>
                <a:lnTo>
                  <a:pt x="2832876" y="1404773"/>
                </a:lnTo>
                <a:lnTo>
                  <a:pt x="2832058" y="1356480"/>
                </a:lnTo>
                <a:lnTo>
                  <a:pt x="2829621" y="1308596"/>
                </a:lnTo>
                <a:lnTo>
                  <a:pt x="2825592" y="1261146"/>
                </a:lnTo>
                <a:lnTo>
                  <a:pt x="2819997" y="1214158"/>
                </a:lnTo>
                <a:lnTo>
                  <a:pt x="2812862" y="1167656"/>
                </a:lnTo>
                <a:lnTo>
                  <a:pt x="2804214" y="1121668"/>
                </a:lnTo>
                <a:lnTo>
                  <a:pt x="2794078" y="1076219"/>
                </a:lnTo>
                <a:lnTo>
                  <a:pt x="2782481" y="1031335"/>
                </a:lnTo>
                <a:lnTo>
                  <a:pt x="2769450" y="987043"/>
                </a:lnTo>
                <a:lnTo>
                  <a:pt x="2755010" y="943369"/>
                </a:lnTo>
                <a:lnTo>
                  <a:pt x="2739187" y="900339"/>
                </a:lnTo>
                <a:lnTo>
                  <a:pt x="2722009" y="857980"/>
                </a:lnTo>
                <a:lnTo>
                  <a:pt x="2703501" y="816316"/>
                </a:lnTo>
                <a:lnTo>
                  <a:pt x="2683690" y="775375"/>
                </a:lnTo>
                <a:lnTo>
                  <a:pt x="2662602" y="735183"/>
                </a:lnTo>
                <a:lnTo>
                  <a:pt x="2640262" y="695765"/>
                </a:lnTo>
                <a:lnTo>
                  <a:pt x="2616698" y="657148"/>
                </a:lnTo>
                <a:lnTo>
                  <a:pt x="2591936" y="619359"/>
                </a:lnTo>
                <a:lnTo>
                  <a:pt x="2566002" y="582423"/>
                </a:lnTo>
                <a:lnTo>
                  <a:pt x="2538922" y="546366"/>
                </a:lnTo>
                <a:lnTo>
                  <a:pt x="2510722" y="511214"/>
                </a:lnTo>
                <a:lnTo>
                  <a:pt x="2481429" y="476995"/>
                </a:lnTo>
                <a:lnTo>
                  <a:pt x="2451068" y="443733"/>
                </a:lnTo>
                <a:lnTo>
                  <a:pt x="2419668" y="411455"/>
                </a:lnTo>
                <a:lnTo>
                  <a:pt x="2387252" y="380187"/>
                </a:lnTo>
                <a:lnTo>
                  <a:pt x="2353849" y="349956"/>
                </a:lnTo>
                <a:lnTo>
                  <a:pt x="2319483" y="320787"/>
                </a:lnTo>
                <a:lnTo>
                  <a:pt x="2284182" y="292707"/>
                </a:lnTo>
                <a:lnTo>
                  <a:pt x="2247971" y="265742"/>
                </a:lnTo>
                <a:lnTo>
                  <a:pt x="2210877" y="239918"/>
                </a:lnTo>
                <a:lnTo>
                  <a:pt x="2172926" y="215260"/>
                </a:lnTo>
                <a:lnTo>
                  <a:pt x="2134145" y="191796"/>
                </a:lnTo>
                <a:lnTo>
                  <a:pt x="2094559" y="169552"/>
                </a:lnTo>
                <a:lnTo>
                  <a:pt x="2054195" y="148553"/>
                </a:lnTo>
                <a:lnTo>
                  <a:pt x="2013080" y="128826"/>
                </a:lnTo>
                <a:lnTo>
                  <a:pt x="1971238" y="110396"/>
                </a:lnTo>
                <a:lnTo>
                  <a:pt x="1928698" y="93291"/>
                </a:lnTo>
                <a:lnTo>
                  <a:pt x="1885484" y="77536"/>
                </a:lnTo>
                <a:lnTo>
                  <a:pt x="1841623" y="63157"/>
                </a:lnTo>
                <a:lnTo>
                  <a:pt x="1797143" y="50181"/>
                </a:lnTo>
                <a:lnTo>
                  <a:pt x="1752067" y="38633"/>
                </a:lnTo>
                <a:lnTo>
                  <a:pt x="1706424" y="28540"/>
                </a:lnTo>
                <a:lnTo>
                  <a:pt x="1660239" y="19928"/>
                </a:lnTo>
                <a:lnTo>
                  <a:pt x="1613539" y="12824"/>
                </a:lnTo>
                <a:lnTo>
                  <a:pt x="1566349" y="7252"/>
                </a:lnTo>
                <a:lnTo>
                  <a:pt x="1518697" y="3240"/>
                </a:lnTo>
                <a:lnTo>
                  <a:pt x="1470608" y="814"/>
                </a:lnTo>
                <a:lnTo>
                  <a:pt x="1422108" y="0"/>
                </a:lnTo>
                <a:close/>
              </a:path>
            </a:pathLst>
          </a:custGeom>
          <a:solidFill>
            <a:srgbClr val="F79223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847768" y="9563060"/>
            <a:ext cx="2059939" cy="2051050"/>
          </a:xfrm>
          <a:custGeom>
            <a:avLst/>
            <a:gdLst/>
            <a:ahLst/>
            <a:cxnLst/>
            <a:rect l="l" t="t" r="r" b="b"/>
            <a:pathLst>
              <a:path w="2059940" h="2051050">
                <a:moveTo>
                  <a:pt x="1029832" y="0"/>
                </a:moveTo>
                <a:lnTo>
                  <a:pt x="981353" y="1116"/>
                </a:lnTo>
                <a:lnTo>
                  <a:pt x="933452" y="4431"/>
                </a:lnTo>
                <a:lnTo>
                  <a:pt x="886176" y="9897"/>
                </a:lnTo>
                <a:lnTo>
                  <a:pt x="839576" y="17464"/>
                </a:lnTo>
                <a:lnTo>
                  <a:pt x="793702" y="27082"/>
                </a:lnTo>
                <a:lnTo>
                  <a:pt x="748602" y="38703"/>
                </a:lnTo>
                <a:lnTo>
                  <a:pt x="704327" y="52277"/>
                </a:lnTo>
                <a:lnTo>
                  <a:pt x="660925" y="67755"/>
                </a:lnTo>
                <a:lnTo>
                  <a:pt x="618446" y="85088"/>
                </a:lnTo>
                <a:lnTo>
                  <a:pt x="576939" y="104226"/>
                </a:lnTo>
                <a:lnTo>
                  <a:pt x="536455" y="125121"/>
                </a:lnTo>
                <a:lnTo>
                  <a:pt x="497042" y="147722"/>
                </a:lnTo>
                <a:lnTo>
                  <a:pt x="458750" y="171982"/>
                </a:lnTo>
                <a:lnTo>
                  <a:pt x="421628" y="197850"/>
                </a:lnTo>
                <a:lnTo>
                  <a:pt x="385726" y="225277"/>
                </a:lnTo>
                <a:lnTo>
                  <a:pt x="351093" y="254214"/>
                </a:lnTo>
                <a:lnTo>
                  <a:pt x="317779" y="284612"/>
                </a:lnTo>
                <a:lnTo>
                  <a:pt x="285833" y="316422"/>
                </a:lnTo>
                <a:lnTo>
                  <a:pt x="255304" y="349594"/>
                </a:lnTo>
                <a:lnTo>
                  <a:pt x="226243" y="384079"/>
                </a:lnTo>
                <a:lnTo>
                  <a:pt x="198698" y="419828"/>
                </a:lnTo>
                <a:lnTo>
                  <a:pt x="172720" y="456792"/>
                </a:lnTo>
                <a:lnTo>
                  <a:pt x="148356" y="494921"/>
                </a:lnTo>
                <a:lnTo>
                  <a:pt x="125658" y="534166"/>
                </a:lnTo>
                <a:lnTo>
                  <a:pt x="104673" y="574478"/>
                </a:lnTo>
                <a:lnTo>
                  <a:pt x="85453" y="615808"/>
                </a:lnTo>
                <a:lnTo>
                  <a:pt x="68046" y="658106"/>
                </a:lnTo>
                <a:lnTo>
                  <a:pt x="52501" y="701324"/>
                </a:lnTo>
                <a:lnTo>
                  <a:pt x="38869" y="745411"/>
                </a:lnTo>
                <a:lnTo>
                  <a:pt x="27198" y="790319"/>
                </a:lnTo>
                <a:lnTo>
                  <a:pt x="17539" y="835999"/>
                </a:lnTo>
                <a:lnTo>
                  <a:pt x="9939" y="882401"/>
                </a:lnTo>
                <a:lnTo>
                  <a:pt x="4450" y="929475"/>
                </a:lnTo>
                <a:lnTo>
                  <a:pt x="1120" y="977174"/>
                </a:lnTo>
                <a:lnTo>
                  <a:pt x="0" y="1025447"/>
                </a:lnTo>
                <a:lnTo>
                  <a:pt x="1120" y="1073719"/>
                </a:lnTo>
                <a:lnTo>
                  <a:pt x="4450" y="1121416"/>
                </a:lnTo>
                <a:lnTo>
                  <a:pt x="9939" y="1168490"/>
                </a:lnTo>
                <a:lnTo>
                  <a:pt x="17539" y="1214891"/>
                </a:lnTo>
                <a:lnTo>
                  <a:pt x="27198" y="1260570"/>
                </a:lnTo>
                <a:lnTo>
                  <a:pt x="38869" y="1305478"/>
                </a:lnTo>
                <a:lnTo>
                  <a:pt x="52501" y="1349565"/>
                </a:lnTo>
                <a:lnTo>
                  <a:pt x="68046" y="1392782"/>
                </a:lnTo>
                <a:lnTo>
                  <a:pt x="85453" y="1435080"/>
                </a:lnTo>
                <a:lnTo>
                  <a:pt x="104673" y="1476410"/>
                </a:lnTo>
                <a:lnTo>
                  <a:pt x="125658" y="1516722"/>
                </a:lnTo>
                <a:lnTo>
                  <a:pt x="148356" y="1555967"/>
                </a:lnTo>
                <a:lnTo>
                  <a:pt x="172720" y="1594096"/>
                </a:lnTo>
                <a:lnTo>
                  <a:pt x="198698" y="1631060"/>
                </a:lnTo>
                <a:lnTo>
                  <a:pt x="226243" y="1666809"/>
                </a:lnTo>
                <a:lnTo>
                  <a:pt x="255304" y="1701294"/>
                </a:lnTo>
                <a:lnTo>
                  <a:pt x="285833" y="1734467"/>
                </a:lnTo>
                <a:lnTo>
                  <a:pt x="317779" y="1766277"/>
                </a:lnTo>
                <a:lnTo>
                  <a:pt x="351093" y="1796675"/>
                </a:lnTo>
                <a:lnTo>
                  <a:pt x="385726" y="1825613"/>
                </a:lnTo>
                <a:lnTo>
                  <a:pt x="421628" y="1853040"/>
                </a:lnTo>
                <a:lnTo>
                  <a:pt x="458750" y="1878909"/>
                </a:lnTo>
                <a:lnTo>
                  <a:pt x="497042" y="1903168"/>
                </a:lnTo>
                <a:lnTo>
                  <a:pt x="536455" y="1925770"/>
                </a:lnTo>
                <a:lnTo>
                  <a:pt x="576939" y="1946665"/>
                </a:lnTo>
                <a:lnTo>
                  <a:pt x="618446" y="1965804"/>
                </a:lnTo>
                <a:lnTo>
                  <a:pt x="660925" y="1983137"/>
                </a:lnTo>
                <a:lnTo>
                  <a:pt x="704327" y="1998616"/>
                </a:lnTo>
                <a:lnTo>
                  <a:pt x="748602" y="2012190"/>
                </a:lnTo>
                <a:lnTo>
                  <a:pt x="793702" y="2023811"/>
                </a:lnTo>
                <a:lnTo>
                  <a:pt x="839576" y="2033430"/>
                </a:lnTo>
                <a:lnTo>
                  <a:pt x="886176" y="2040996"/>
                </a:lnTo>
                <a:lnTo>
                  <a:pt x="933452" y="2046462"/>
                </a:lnTo>
                <a:lnTo>
                  <a:pt x="981353" y="2049778"/>
                </a:lnTo>
                <a:lnTo>
                  <a:pt x="1029832" y="2050894"/>
                </a:lnTo>
                <a:lnTo>
                  <a:pt x="1078312" y="2049778"/>
                </a:lnTo>
                <a:lnTo>
                  <a:pt x="1126215" y="2046462"/>
                </a:lnTo>
                <a:lnTo>
                  <a:pt x="1173491" y="2040996"/>
                </a:lnTo>
                <a:lnTo>
                  <a:pt x="1220092" y="2033430"/>
                </a:lnTo>
                <a:lnTo>
                  <a:pt x="1265967" y="2023811"/>
                </a:lnTo>
                <a:lnTo>
                  <a:pt x="1311067" y="2012190"/>
                </a:lnTo>
                <a:lnTo>
                  <a:pt x="1355344" y="1998616"/>
                </a:lnTo>
                <a:lnTo>
                  <a:pt x="1398746" y="1983137"/>
                </a:lnTo>
                <a:lnTo>
                  <a:pt x="1441226" y="1965804"/>
                </a:lnTo>
                <a:lnTo>
                  <a:pt x="1482733" y="1946665"/>
                </a:lnTo>
                <a:lnTo>
                  <a:pt x="1523218" y="1925770"/>
                </a:lnTo>
                <a:lnTo>
                  <a:pt x="1562631" y="1903168"/>
                </a:lnTo>
                <a:lnTo>
                  <a:pt x="1600924" y="1878909"/>
                </a:lnTo>
                <a:lnTo>
                  <a:pt x="1638046" y="1853040"/>
                </a:lnTo>
                <a:lnTo>
                  <a:pt x="1673949" y="1825613"/>
                </a:lnTo>
                <a:lnTo>
                  <a:pt x="1708582" y="1796675"/>
                </a:lnTo>
                <a:lnTo>
                  <a:pt x="1741896" y="1766277"/>
                </a:lnTo>
                <a:lnTo>
                  <a:pt x="1773842" y="1734467"/>
                </a:lnTo>
                <a:lnTo>
                  <a:pt x="1804371" y="1701294"/>
                </a:lnTo>
                <a:lnTo>
                  <a:pt x="1833432" y="1666809"/>
                </a:lnTo>
                <a:lnTo>
                  <a:pt x="1860977" y="1631060"/>
                </a:lnTo>
                <a:lnTo>
                  <a:pt x="1886956" y="1594096"/>
                </a:lnTo>
                <a:lnTo>
                  <a:pt x="1911320" y="1555967"/>
                </a:lnTo>
                <a:lnTo>
                  <a:pt x="1934019" y="1516722"/>
                </a:lnTo>
                <a:lnTo>
                  <a:pt x="1955003" y="1476410"/>
                </a:lnTo>
                <a:lnTo>
                  <a:pt x="1974223" y="1435080"/>
                </a:lnTo>
                <a:lnTo>
                  <a:pt x="1991631" y="1392782"/>
                </a:lnTo>
                <a:lnTo>
                  <a:pt x="2007175" y="1349565"/>
                </a:lnTo>
                <a:lnTo>
                  <a:pt x="2020808" y="1305478"/>
                </a:lnTo>
                <a:lnTo>
                  <a:pt x="2032478" y="1260570"/>
                </a:lnTo>
                <a:lnTo>
                  <a:pt x="2042138" y="1214891"/>
                </a:lnTo>
                <a:lnTo>
                  <a:pt x="2049737" y="1168490"/>
                </a:lnTo>
                <a:lnTo>
                  <a:pt x="2055226" y="1121416"/>
                </a:lnTo>
                <a:lnTo>
                  <a:pt x="2058556" y="1073719"/>
                </a:lnTo>
                <a:lnTo>
                  <a:pt x="2059677" y="1025447"/>
                </a:lnTo>
                <a:lnTo>
                  <a:pt x="2058556" y="977174"/>
                </a:lnTo>
                <a:lnTo>
                  <a:pt x="2055226" y="929475"/>
                </a:lnTo>
                <a:lnTo>
                  <a:pt x="2049737" y="882401"/>
                </a:lnTo>
                <a:lnTo>
                  <a:pt x="2042138" y="835999"/>
                </a:lnTo>
                <a:lnTo>
                  <a:pt x="2032478" y="790319"/>
                </a:lnTo>
                <a:lnTo>
                  <a:pt x="2020808" y="745411"/>
                </a:lnTo>
                <a:lnTo>
                  <a:pt x="2007175" y="701324"/>
                </a:lnTo>
                <a:lnTo>
                  <a:pt x="1991631" y="658106"/>
                </a:lnTo>
                <a:lnTo>
                  <a:pt x="1974223" y="615808"/>
                </a:lnTo>
                <a:lnTo>
                  <a:pt x="1955003" y="574478"/>
                </a:lnTo>
                <a:lnTo>
                  <a:pt x="1934019" y="534166"/>
                </a:lnTo>
                <a:lnTo>
                  <a:pt x="1911320" y="494921"/>
                </a:lnTo>
                <a:lnTo>
                  <a:pt x="1886956" y="456792"/>
                </a:lnTo>
                <a:lnTo>
                  <a:pt x="1860977" y="419828"/>
                </a:lnTo>
                <a:lnTo>
                  <a:pt x="1833432" y="384079"/>
                </a:lnTo>
                <a:lnTo>
                  <a:pt x="1804371" y="349594"/>
                </a:lnTo>
                <a:lnTo>
                  <a:pt x="1773842" y="316422"/>
                </a:lnTo>
                <a:lnTo>
                  <a:pt x="1741896" y="284612"/>
                </a:lnTo>
                <a:lnTo>
                  <a:pt x="1708582" y="254214"/>
                </a:lnTo>
                <a:lnTo>
                  <a:pt x="1673949" y="225277"/>
                </a:lnTo>
                <a:lnTo>
                  <a:pt x="1638046" y="197850"/>
                </a:lnTo>
                <a:lnTo>
                  <a:pt x="1600924" y="171982"/>
                </a:lnTo>
                <a:lnTo>
                  <a:pt x="1562631" y="147722"/>
                </a:lnTo>
                <a:lnTo>
                  <a:pt x="1523218" y="125121"/>
                </a:lnTo>
                <a:lnTo>
                  <a:pt x="1482733" y="104226"/>
                </a:lnTo>
                <a:lnTo>
                  <a:pt x="1441226" y="85088"/>
                </a:lnTo>
                <a:lnTo>
                  <a:pt x="1398746" y="67755"/>
                </a:lnTo>
                <a:lnTo>
                  <a:pt x="1355344" y="52277"/>
                </a:lnTo>
                <a:lnTo>
                  <a:pt x="1311067" y="38703"/>
                </a:lnTo>
                <a:lnTo>
                  <a:pt x="1265967" y="27082"/>
                </a:lnTo>
                <a:lnTo>
                  <a:pt x="1220092" y="17464"/>
                </a:lnTo>
                <a:lnTo>
                  <a:pt x="1173491" y="9897"/>
                </a:lnTo>
                <a:lnTo>
                  <a:pt x="1126215" y="4431"/>
                </a:lnTo>
                <a:lnTo>
                  <a:pt x="1078312" y="1116"/>
                </a:lnTo>
                <a:lnTo>
                  <a:pt x="1029832" y="0"/>
                </a:lnTo>
                <a:close/>
              </a:path>
            </a:pathLst>
          </a:custGeom>
          <a:solidFill>
            <a:srgbClr val="FFFFFF"/>
          </a:solidFill>
          <a:effectLst>
            <a:innerShdw blurRad="63500" dist="101600" dir="14760000">
              <a:prstClr val="black">
                <a:alpha val="50000"/>
              </a:prstClr>
            </a:inn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453052" y="9171280"/>
            <a:ext cx="2849245" cy="2834640"/>
          </a:xfrm>
          <a:custGeom>
            <a:avLst/>
            <a:gdLst/>
            <a:ahLst/>
            <a:cxnLst/>
            <a:rect l="l" t="t" r="r" b="b"/>
            <a:pathLst>
              <a:path w="2849244" h="2834640">
                <a:moveTo>
                  <a:pt x="2849127" y="1417225"/>
                </a:moveTo>
                <a:lnTo>
                  <a:pt x="2848335" y="1464957"/>
                </a:lnTo>
                <a:lnTo>
                  <a:pt x="2845973" y="1512293"/>
                </a:lnTo>
                <a:lnTo>
                  <a:pt x="2842067" y="1559209"/>
                </a:lnTo>
                <a:lnTo>
                  <a:pt x="2836643" y="1605681"/>
                </a:lnTo>
                <a:lnTo>
                  <a:pt x="2829724" y="1651683"/>
                </a:lnTo>
                <a:lnTo>
                  <a:pt x="2821336" y="1697191"/>
                </a:lnTo>
                <a:lnTo>
                  <a:pt x="2811504" y="1742179"/>
                </a:lnTo>
                <a:lnTo>
                  <a:pt x="2800253" y="1786624"/>
                </a:lnTo>
                <a:lnTo>
                  <a:pt x="2787607" y="1830500"/>
                </a:lnTo>
                <a:lnTo>
                  <a:pt x="2773592" y="1873783"/>
                </a:lnTo>
                <a:lnTo>
                  <a:pt x="2758232" y="1916447"/>
                </a:lnTo>
                <a:lnTo>
                  <a:pt x="2741552" y="1958468"/>
                </a:lnTo>
                <a:lnTo>
                  <a:pt x="2723578" y="1999821"/>
                </a:lnTo>
                <a:lnTo>
                  <a:pt x="2704334" y="2040481"/>
                </a:lnTo>
                <a:lnTo>
                  <a:pt x="2683846" y="2080424"/>
                </a:lnTo>
                <a:lnTo>
                  <a:pt x="2662137" y="2119625"/>
                </a:lnTo>
                <a:lnTo>
                  <a:pt x="2639234" y="2158058"/>
                </a:lnTo>
                <a:lnTo>
                  <a:pt x="2615160" y="2195700"/>
                </a:lnTo>
                <a:lnTo>
                  <a:pt x="2589941" y="2232524"/>
                </a:lnTo>
                <a:lnTo>
                  <a:pt x="2563603" y="2268507"/>
                </a:lnTo>
                <a:lnTo>
                  <a:pt x="2536169" y="2303624"/>
                </a:lnTo>
                <a:lnTo>
                  <a:pt x="2507664" y="2337850"/>
                </a:lnTo>
                <a:lnTo>
                  <a:pt x="2478114" y="2371159"/>
                </a:lnTo>
                <a:lnTo>
                  <a:pt x="2447544" y="2403528"/>
                </a:lnTo>
                <a:lnTo>
                  <a:pt x="2415978" y="2434931"/>
                </a:lnTo>
                <a:lnTo>
                  <a:pt x="2383442" y="2465344"/>
                </a:lnTo>
                <a:lnTo>
                  <a:pt x="2349960" y="2494742"/>
                </a:lnTo>
                <a:lnTo>
                  <a:pt x="2315557" y="2523100"/>
                </a:lnTo>
                <a:lnTo>
                  <a:pt x="2280258" y="2550393"/>
                </a:lnTo>
                <a:lnTo>
                  <a:pt x="2244089" y="2576596"/>
                </a:lnTo>
                <a:lnTo>
                  <a:pt x="2207073" y="2601685"/>
                </a:lnTo>
                <a:lnTo>
                  <a:pt x="2169237" y="2625635"/>
                </a:lnTo>
                <a:lnTo>
                  <a:pt x="2130604" y="2648421"/>
                </a:lnTo>
                <a:lnTo>
                  <a:pt x="2091200" y="2670018"/>
                </a:lnTo>
                <a:lnTo>
                  <a:pt x="2051050" y="2690401"/>
                </a:lnTo>
                <a:lnTo>
                  <a:pt x="2010179" y="2709546"/>
                </a:lnTo>
                <a:lnTo>
                  <a:pt x="1968611" y="2727428"/>
                </a:lnTo>
                <a:lnTo>
                  <a:pt x="1926371" y="2744022"/>
                </a:lnTo>
                <a:lnTo>
                  <a:pt x="1883485" y="2759303"/>
                </a:lnTo>
                <a:lnTo>
                  <a:pt x="1839978" y="2773246"/>
                </a:lnTo>
                <a:lnTo>
                  <a:pt x="1795874" y="2785827"/>
                </a:lnTo>
                <a:lnTo>
                  <a:pt x="1751198" y="2797021"/>
                </a:lnTo>
                <a:lnTo>
                  <a:pt x="1705975" y="2806803"/>
                </a:lnTo>
                <a:lnTo>
                  <a:pt x="1660230" y="2815148"/>
                </a:lnTo>
                <a:lnTo>
                  <a:pt x="1613989" y="2822031"/>
                </a:lnTo>
                <a:lnTo>
                  <a:pt x="1567275" y="2827428"/>
                </a:lnTo>
                <a:lnTo>
                  <a:pt x="1520114" y="2831313"/>
                </a:lnTo>
                <a:lnTo>
                  <a:pt x="1472531" y="2833663"/>
                </a:lnTo>
                <a:lnTo>
                  <a:pt x="1424551" y="2834451"/>
                </a:lnTo>
                <a:lnTo>
                  <a:pt x="1376572" y="2833663"/>
                </a:lnTo>
                <a:lnTo>
                  <a:pt x="1328991" y="2831313"/>
                </a:lnTo>
                <a:lnTo>
                  <a:pt x="1281831" y="2827428"/>
                </a:lnTo>
                <a:lnTo>
                  <a:pt x="1235119" y="2822031"/>
                </a:lnTo>
                <a:lnTo>
                  <a:pt x="1188878" y="2815148"/>
                </a:lnTo>
                <a:lnTo>
                  <a:pt x="1143135" y="2806803"/>
                </a:lnTo>
                <a:lnTo>
                  <a:pt x="1097913" y="2797021"/>
                </a:lnTo>
                <a:lnTo>
                  <a:pt x="1053238" y="2785827"/>
                </a:lnTo>
                <a:lnTo>
                  <a:pt x="1009135" y="2773246"/>
                </a:lnTo>
                <a:lnTo>
                  <a:pt x="965629" y="2759303"/>
                </a:lnTo>
                <a:lnTo>
                  <a:pt x="922744" y="2744022"/>
                </a:lnTo>
                <a:lnTo>
                  <a:pt x="880505" y="2727428"/>
                </a:lnTo>
                <a:lnTo>
                  <a:pt x="838938" y="2709546"/>
                </a:lnTo>
                <a:lnTo>
                  <a:pt x="798068" y="2690401"/>
                </a:lnTo>
                <a:lnTo>
                  <a:pt x="757918" y="2670018"/>
                </a:lnTo>
                <a:lnTo>
                  <a:pt x="718515" y="2648421"/>
                </a:lnTo>
                <a:lnTo>
                  <a:pt x="679883" y="2625635"/>
                </a:lnTo>
                <a:lnTo>
                  <a:pt x="642047" y="2601685"/>
                </a:lnTo>
                <a:lnTo>
                  <a:pt x="605032" y="2576596"/>
                </a:lnTo>
                <a:lnTo>
                  <a:pt x="568863" y="2550393"/>
                </a:lnTo>
                <a:lnTo>
                  <a:pt x="533565" y="2523100"/>
                </a:lnTo>
                <a:lnTo>
                  <a:pt x="499163" y="2494742"/>
                </a:lnTo>
                <a:lnTo>
                  <a:pt x="465681" y="2465344"/>
                </a:lnTo>
                <a:lnTo>
                  <a:pt x="433145" y="2434931"/>
                </a:lnTo>
                <a:lnTo>
                  <a:pt x="401580" y="2403528"/>
                </a:lnTo>
                <a:lnTo>
                  <a:pt x="371010" y="2371159"/>
                </a:lnTo>
                <a:lnTo>
                  <a:pt x="341460" y="2337850"/>
                </a:lnTo>
                <a:lnTo>
                  <a:pt x="312956" y="2303624"/>
                </a:lnTo>
                <a:lnTo>
                  <a:pt x="285523" y="2268507"/>
                </a:lnTo>
                <a:lnTo>
                  <a:pt x="259184" y="2232524"/>
                </a:lnTo>
                <a:lnTo>
                  <a:pt x="233966" y="2195700"/>
                </a:lnTo>
                <a:lnTo>
                  <a:pt x="209892" y="2158058"/>
                </a:lnTo>
                <a:lnTo>
                  <a:pt x="186989" y="2119625"/>
                </a:lnTo>
                <a:lnTo>
                  <a:pt x="165280" y="2080424"/>
                </a:lnTo>
                <a:lnTo>
                  <a:pt x="144792" y="2040481"/>
                </a:lnTo>
                <a:lnTo>
                  <a:pt x="125548" y="1999821"/>
                </a:lnTo>
                <a:lnTo>
                  <a:pt x="107574" y="1958468"/>
                </a:lnTo>
                <a:lnTo>
                  <a:pt x="90895" y="1916447"/>
                </a:lnTo>
                <a:lnTo>
                  <a:pt x="75535" y="1873783"/>
                </a:lnTo>
                <a:lnTo>
                  <a:pt x="61520" y="1830500"/>
                </a:lnTo>
                <a:lnTo>
                  <a:pt x="48874" y="1786624"/>
                </a:lnTo>
                <a:lnTo>
                  <a:pt x="37623" y="1742179"/>
                </a:lnTo>
                <a:lnTo>
                  <a:pt x="27791" y="1697191"/>
                </a:lnTo>
                <a:lnTo>
                  <a:pt x="19403" y="1651683"/>
                </a:lnTo>
                <a:lnTo>
                  <a:pt x="12484" y="1605681"/>
                </a:lnTo>
                <a:lnTo>
                  <a:pt x="7059" y="1559209"/>
                </a:lnTo>
                <a:lnTo>
                  <a:pt x="3154" y="1512293"/>
                </a:lnTo>
                <a:lnTo>
                  <a:pt x="792" y="1464957"/>
                </a:lnTo>
                <a:lnTo>
                  <a:pt x="0" y="1417225"/>
                </a:lnTo>
                <a:lnTo>
                  <a:pt x="792" y="1369494"/>
                </a:lnTo>
                <a:lnTo>
                  <a:pt x="3154" y="1322158"/>
                </a:lnTo>
                <a:lnTo>
                  <a:pt x="7059" y="1275242"/>
                </a:lnTo>
                <a:lnTo>
                  <a:pt x="12484" y="1228770"/>
                </a:lnTo>
                <a:lnTo>
                  <a:pt x="19403" y="1182768"/>
                </a:lnTo>
                <a:lnTo>
                  <a:pt x="27791" y="1137260"/>
                </a:lnTo>
                <a:lnTo>
                  <a:pt x="37623" y="1092272"/>
                </a:lnTo>
                <a:lnTo>
                  <a:pt x="48874" y="1047827"/>
                </a:lnTo>
                <a:lnTo>
                  <a:pt x="61520" y="1003951"/>
                </a:lnTo>
                <a:lnTo>
                  <a:pt x="75535" y="960668"/>
                </a:lnTo>
                <a:lnTo>
                  <a:pt x="90895" y="918004"/>
                </a:lnTo>
                <a:lnTo>
                  <a:pt x="107574" y="875983"/>
                </a:lnTo>
                <a:lnTo>
                  <a:pt x="125548" y="834630"/>
                </a:lnTo>
                <a:lnTo>
                  <a:pt x="144792" y="793969"/>
                </a:lnTo>
                <a:lnTo>
                  <a:pt x="165280" y="754027"/>
                </a:lnTo>
                <a:lnTo>
                  <a:pt x="186989" y="714826"/>
                </a:lnTo>
                <a:lnTo>
                  <a:pt x="209892" y="676393"/>
                </a:lnTo>
                <a:lnTo>
                  <a:pt x="233966" y="638751"/>
                </a:lnTo>
                <a:lnTo>
                  <a:pt x="259184" y="601927"/>
                </a:lnTo>
                <a:lnTo>
                  <a:pt x="285523" y="565944"/>
                </a:lnTo>
                <a:lnTo>
                  <a:pt x="312956" y="530827"/>
                </a:lnTo>
                <a:lnTo>
                  <a:pt x="341460" y="496601"/>
                </a:lnTo>
                <a:lnTo>
                  <a:pt x="371010" y="463292"/>
                </a:lnTo>
                <a:lnTo>
                  <a:pt x="401580" y="430923"/>
                </a:lnTo>
                <a:lnTo>
                  <a:pt x="433145" y="399520"/>
                </a:lnTo>
                <a:lnTo>
                  <a:pt x="465681" y="369107"/>
                </a:lnTo>
                <a:lnTo>
                  <a:pt x="499163" y="339709"/>
                </a:lnTo>
                <a:lnTo>
                  <a:pt x="533565" y="311351"/>
                </a:lnTo>
                <a:lnTo>
                  <a:pt x="568863" y="284058"/>
                </a:lnTo>
                <a:lnTo>
                  <a:pt x="605032" y="257855"/>
                </a:lnTo>
                <a:lnTo>
                  <a:pt x="642047" y="232766"/>
                </a:lnTo>
                <a:lnTo>
                  <a:pt x="679883" y="208816"/>
                </a:lnTo>
                <a:lnTo>
                  <a:pt x="718515" y="186030"/>
                </a:lnTo>
                <a:lnTo>
                  <a:pt x="757918" y="164433"/>
                </a:lnTo>
                <a:lnTo>
                  <a:pt x="798068" y="144050"/>
                </a:lnTo>
                <a:lnTo>
                  <a:pt x="838938" y="124905"/>
                </a:lnTo>
                <a:lnTo>
                  <a:pt x="880505" y="107023"/>
                </a:lnTo>
                <a:lnTo>
                  <a:pt x="922744" y="90429"/>
                </a:lnTo>
                <a:lnTo>
                  <a:pt x="965629" y="75148"/>
                </a:lnTo>
                <a:lnTo>
                  <a:pt x="1009135" y="61205"/>
                </a:lnTo>
                <a:lnTo>
                  <a:pt x="1053238" y="48624"/>
                </a:lnTo>
                <a:lnTo>
                  <a:pt x="1097913" y="37430"/>
                </a:lnTo>
                <a:lnTo>
                  <a:pt x="1143135" y="27648"/>
                </a:lnTo>
                <a:lnTo>
                  <a:pt x="1188878" y="19303"/>
                </a:lnTo>
                <a:lnTo>
                  <a:pt x="1235119" y="12420"/>
                </a:lnTo>
                <a:lnTo>
                  <a:pt x="1281831" y="7023"/>
                </a:lnTo>
                <a:lnTo>
                  <a:pt x="1328991" y="3138"/>
                </a:lnTo>
                <a:lnTo>
                  <a:pt x="1376572" y="788"/>
                </a:lnTo>
                <a:lnTo>
                  <a:pt x="1424551" y="0"/>
                </a:lnTo>
                <a:lnTo>
                  <a:pt x="1472531" y="788"/>
                </a:lnTo>
                <a:lnTo>
                  <a:pt x="1520114" y="3138"/>
                </a:lnTo>
                <a:lnTo>
                  <a:pt x="1567275" y="7023"/>
                </a:lnTo>
                <a:lnTo>
                  <a:pt x="1613989" y="12420"/>
                </a:lnTo>
                <a:lnTo>
                  <a:pt x="1660230" y="19303"/>
                </a:lnTo>
                <a:lnTo>
                  <a:pt x="1705975" y="27648"/>
                </a:lnTo>
                <a:lnTo>
                  <a:pt x="1751198" y="37430"/>
                </a:lnTo>
                <a:lnTo>
                  <a:pt x="1795874" y="48624"/>
                </a:lnTo>
                <a:lnTo>
                  <a:pt x="1839978" y="61205"/>
                </a:lnTo>
                <a:lnTo>
                  <a:pt x="1883485" y="75148"/>
                </a:lnTo>
                <a:lnTo>
                  <a:pt x="1926371" y="90429"/>
                </a:lnTo>
                <a:lnTo>
                  <a:pt x="1968611" y="107023"/>
                </a:lnTo>
                <a:lnTo>
                  <a:pt x="2010179" y="124905"/>
                </a:lnTo>
                <a:lnTo>
                  <a:pt x="2051050" y="144050"/>
                </a:lnTo>
                <a:lnTo>
                  <a:pt x="2091200" y="164433"/>
                </a:lnTo>
                <a:lnTo>
                  <a:pt x="2130604" y="186030"/>
                </a:lnTo>
                <a:lnTo>
                  <a:pt x="2169237" y="208816"/>
                </a:lnTo>
                <a:lnTo>
                  <a:pt x="2207073" y="232766"/>
                </a:lnTo>
                <a:lnTo>
                  <a:pt x="2244089" y="257855"/>
                </a:lnTo>
                <a:lnTo>
                  <a:pt x="2280258" y="284058"/>
                </a:lnTo>
                <a:lnTo>
                  <a:pt x="2315557" y="311351"/>
                </a:lnTo>
                <a:lnTo>
                  <a:pt x="2349960" y="339709"/>
                </a:lnTo>
                <a:lnTo>
                  <a:pt x="2383442" y="369107"/>
                </a:lnTo>
                <a:lnTo>
                  <a:pt x="2415978" y="399520"/>
                </a:lnTo>
                <a:lnTo>
                  <a:pt x="2447544" y="430923"/>
                </a:lnTo>
                <a:lnTo>
                  <a:pt x="2478114" y="463292"/>
                </a:lnTo>
                <a:lnTo>
                  <a:pt x="2507664" y="496601"/>
                </a:lnTo>
                <a:lnTo>
                  <a:pt x="2536169" y="530827"/>
                </a:lnTo>
                <a:lnTo>
                  <a:pt x="2563603" y="565944"/>
                </a:lnTo>
                <a:lnTo>
                  <a:pt x="2589941" y="601927"/>
                </a:lnTo>
                <a:lnTo>
                  <a:pt x="2615160" y="638751"/>
                </a:lnTo>
                <a:lnTo>
                  <a:pt x="2639234" y="676393"/>
                </a:lnTo>
                <a:lnTo>
                  <a:pt x="2662137" y="714826"/>
                </a:lnTo>
                <a:lnTo>
                  <a:pt x="2683846" y="754027"/>
                </a:lnTo>
                <a:lnTo>
                  <a:pt x="2704334" y="793969"/>
                </a:lnTo>
                <a:lnTo>
                  <a:pt x="2723578" y="834630"/>
                </a:lnTo>
                <a:lnTo>
                  <a:pt x="2741552" y="875983"/>
                </a:lnTo>
                <a:lnTo>
                  <a:pt x="2758232" y="918004"/>
                </a:lnTo>
                <a:lnTo>
                  <a:pt x="2773592" y="960668"/>
                </a:lnTo>
                <a:lnTo>
                  <a:pt x="2787607" y="1003951"/>
                </a:lnTo>
                <a:lnTo>
                  <a:pt x="2800253" y="1047827"/>
                </a:lnTo>
                <a:lnTo>
                  <a:pt x="2811504" y="1092272"/>
                </a:lnTo>
                <a:lnTo>
                  <a:pt x="2821336" y="1137260"/>
                </a:lnTo>
                <a:lnTo>
                  <a:pt x="2829724" y="1182768"/>
                </a:lnTo>
                <a:lnTo>
                  <a:pt x="2836643" y="1228770"/>
                </a:lnTo>
                <a:lnTo>
                  <a:pt x="2842067" y="1275242"/>
                </a:lnTo>
                <a:lnTo>
                  <a:pt x="2845973" y="1322158"/>
                </a:lnTo>
                <a:lnTo>
                  <a:pt x="2848335" y="1369494"/>
                </a:lnTo>
                <a:lnTo>
                  <a:pt x="2849127" y="1417225"/>
                </a:lnTo>
                <a:close/>
              </a:path>
            </a:pathLst>
          </a:custGeom>
          <a:ln w="376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6" name="object 12"/>
          <p:cNvSpPr/>
          <p:nvPr/>
        </p:nvSpPr>
        <p:spPr>
          <a:xfrm>
            <a:off x="11271250" y="8302625"/>
            <a:ext cx="8832850" cy="547370"/>
          </a:xfrm>
          <a:custGeom>
            <a:avLst/>
            <a:gdLst/>
            <a:ahLst/>
            <a:cxnLst/>
            <a:rect l="l" t="t" r="r" b="b"/>
            <a:pathLst>
              <a:path w="8334375" h="547370">
                <a:moveTo>
                  <a:pt x="0" y="547321"/>
                </a:moveTo>
                <a:lnTo>
                  <a:pt x="8334343" y="547321"/>
                </a:lnTo>
                <a:lnTo>
                  <a:pt x="8334343" y="0"/>
                </a:lnTo>
                <a:lnTo>
                  <a:pt x="0" y="0"/>
                </a:lnTo>
                <a:lnTo>
                  <a:pt x="0" y="547321"/>
                </a:lnTo>
                <a:close/>
              </a:path>
            </a:pathLst>
          </a:custGeom>
          <a:solidFill>
            <a:srgbClr val="878787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455181" y="8445436"/>
            <a:ext cx="7227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300" baseline="30000" dirty="0" smtClean="0">
                <a:solidFill>
                  <a:schemeClr val="bg1"/>
                </a:solidFill>
                <a:latin typeface="Arial Narrow Bold" charset="0"/>
                <a:ea typeface="Arial Narrow Bold" charset="0"/>
                <a:cs typeface="Arial Narrow Bold" charset="0"/>
              </a:rPr>
              <a:t>WHAT HEALTHCARE LEADERS PREDICT BY 2022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204704" y="9992995"/>
            <a:ext cx="1733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84</a:t>
            </a:r>
            <a:r>
              <a:rPr lang="en-US" sz="7200" b="1" spc="-3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%</a:t>
            </a:r>
            <a:endParaRPr lang="en-US" sz="7200" b="1" spc="-3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 Narrow Bold" charset="0"/>
              <a:ea typeface="Arial Narrow Bold" charset="0"/>
              <a:cs typeface="Arial Narrow Bold" charset="0"/>
            </a:endParaRPr>
          </a:p>
        </p:txBody>
      </p:sp>
      <p:sp>
        <p:nvSpPr>
          <p:cNvPr id="15" name="object 34"/>
          <p:cNvSpPr/>
          <p:nvPr/>
        </p:nvSpPr>
        <p:spPr>
          <a:xfrm>
            <a:off x="0" y="474981"/>
            <a:ext cx="4146550" cy="817244"/>
          </a:xfrm>
          <a:custGeom>
            <a:avLst/>
            <a:gdLst/>
            <a:ahLst/>
            <a:cxnLst/>
            <a:rect l="l" t="t" r="r" b="b"/>
            <a:pathLst>
              <a:path w="4146550" h="817244">
                <a:moveTo>
                  <a:pt x="0" y="816741"/>
                </a:moveTo>
                <a:lnTo>
                  <a:pt x="4146470" y="816741"/>
                </a:lnTo>
                <a:lnTo>
                  <a:pt x="4146470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8" name="object 35"/>
          <p:cNvSpPr txBox="1"/>
          <p:nvPr/>
        </p:nvSpPr>
        <p:spPr>
          <a:xfrm>
            <a:off x="1507672" y="683260"/>
            <a:ext cx="2309495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11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WORKFORCE</a:t>
            </a:r>
            <a:endParaRPr sz="2550" b="1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4988194" y="3553666"/>
            <a:ext cx="11071225" cy="2035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lnSpc>
                <a:spcPts val="5340"/>
              </a:lnSpc>
            </a:pPr>
            <a:r>
              <a:rPr sz="4000" spc="-20" dirty="0">
                <a:solidFill>
                  <a:srgbClr val="2F9C9A"/>
                </a:solidFill>
              </a:rPr>
              <a:t>These </a:t>
            </a:r>
            <a:r>
              <a:rPr sz="4000" dirty="0">
                <a:solidFill>
                  <a:srgbClr val="2F9C9A"/>
                </a:solidFill>
              </a:rPr>
              <a:t>dynamics </a:t>
            </a:r>
            <a:r>
              <a:rPr sz="4000" spc="-25" dirty="0">
                <a:solidFill>
                  <a:srgbClr val="2F9C9A"/>
                </a:solidFill>
              </a:rPr>
              <a:t>require </a:t>
            </a:r>
            <a:r>
              <a:rPr sz="4000" dirty="0">
                <a:solidFill>
                  <a:srgbClr val="2F9C9A"/>
                </a:solidFill>
              </a:rPr>
              <a:t>new capabilities  </a:t>
            </a:r>
            <a:r>
              <a:rPr lang="en-US" sz="4000" dirty="0" smtClean="0">
                <a:solidFill>
                  <a:srgbClr val="2F9C9A"/>
                </a:solidFill>
              </a:rPr>
              <a:t/>
            </a:r>
            <a:br>
              <a:rPr lang="en-US" sz="4000" dirty="0" smtClean="0">
                <a:solidFill>
                  <a:srgbClr val="2F9C9A"/>
                </a:solidFill>
              </a:rPr>
            </a:br>
            <a:r>
              <a:rPr sz="4000" dirty="0" smtClean="0">
                <a:solidFill>
                  <a:srgbClr val="2F9C9A"/>
                </a:solidFill>
              </a:rPr>
              <a:t>and </a:t>
            </a:r>
            <a:r>
              <a:rPr sz="4000" spc="-15" dirty="0">
                <a:solidFill>
                  <a:srgbClr val="2F9C9A"/>
                </a:solidFill>
              </a:rPr>
              <a:t>strategies </a:t>
            </a:r>
            <a:r>
              <a:rPr sz="4000" dirty="0">
                <a:solidFill>
                  <a:srgbClr val="2F9C9A"/>
                </a:solidFill>
              </a:rPr>
              <a:t>to </a:t>
            </a:r>
            <a:r>
              <a:rPr sz="4000" spc="-10" dirty="0">
                <a:solidFill>
                  <a:srgbClr val="2F9C9A"/>
                </a:solidFill>
              </a:rPr>
              <a:t>lead </a:t>
            </a:r>
            <a:r>
              <a:rPr sz="4000" dirty="0">
                <a:solidFill>
                  <a:srgbClr val="2F9C9A"/>
                </a:solidFill>
              </a:rPr>
              <a:t>the </a:t>
            </a:r>
            <a:r>
              <a:rPr sz="4000" spc="-10" dirty="0">
                <a:solidFill>
                  <a:srgbClr val="2F9C9A"/>
                </a:solidFill>
              </a:rPr>
              <a:t>workforce</a:t>
            </a:r>
            <a:r>
              <a:rPr sz="4000" spc="-25" dirty="0">
                <a:solidFill>
                  <a:srgbClr val="2F9C9A"/>
                </a:solidFill>
              </a:rPr>
              <a:t> </a:t>
            </a:r>
            <a:r>
              <a:rPr sz="4000" dirty="0">
                <a:solidFill>
                  <a:srgbClr val="2F9C9A"/>
                </a:solidFill>
              </a:rPr>
              <a:t>into  </a:t>
            </a:r>
            <a:r>
              <a:rPr lang="en-US" sz="4000" dirty="0" smtClean="0">
                <a:solidFill>
                  <a:srgbClr val="2F9C9A"/>
                </a:solidFill>
              </a:rPr>
              <a:t/>
            </a:r>
            <a:br>
              <a:rPr lang="en-US" sz="4000" dirty="0" smtClean="0">
                <a:solidFill>
                  <a:srgbClr val="2F9C9A"/>
                </a:solidFill>
              </a:rPr>
            </a:br>
            <a:r>
              <a:rPr sz="4000" dirty="0" smtClean="0">
                <a:solidFill>
                  <a:srgbClr val="2F9C9A"/>
                </a:solidFill>
              </a:rPr>
              <a:t>the </a:t>
            </a:r>
            <a:r>
              <a:rPr sz="4000" spc="-15" dirty="0">
                <a:solidFill>
                  <a:srgbClr val="2F9C9A"/>
                </a:solidFill>
              </a:rPr>
              <a:t>future, </a:t>
            </a:r>
            <a:r>
              <a:rPr sz="4000" dirty="0">
                <a:solidFill>
                  <a:srgbClr val="2F9C9A"/>
                </a:solidFill>
              </a:rPr>
              <a:t>including the ability</a:t>
            </a:r>
            <a:r>
              <a:rPr sz="4000" spc="-204" dirty="0">
                <a:solidFill>
                  <a:srgbClr val="2F9C9A"/>
                </a:solidFill>
              </a:rPr>
              <a:t> </a:t>
            </a:r>
            <a:r>
              <a:rPr sz="4000" dirty="0">
                <a:solidFill>
                  <a:srgbClr val="2F9C9A"/>
                </a:solidFill>
              </a:rPr>
              <a:t>to: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987743" y="5930179"/>
            <a:ext cx="11704320" cy="5012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0550" marR="5080" indent="-577850">
              <a:lnSpc>
                <a:spcPct val="102800"/>
              </a:lnSpc>
              <a:buClr>
                <a:srgbClr val="407CC9"/>
              </a:buClr>
              <a:buChar char="•"/>
              <a:tabLst>
                <a:tab pos="589915" algn="l"/>
                <a:tab pos="591185" algn="l"/>
              </a:tabLst>
            </a:pPr>
            <a:r>
              <a:rPr sz="3450" spc="-5" dirty="0">
                <a:latin typeface="Arial Regular" charset="0"/>
                <a:cs typeface="Arial Regular" charset="0"/>
              </a:rPr>
              <a:t>Approach </a:t>
            </a:r>
            <a:r>
              <a:rPr sz="3450" spc="5" dirty="0">
                <a:latin typeface="Arial Regular" charset="0"/>
                <a:cs typeface="Arial Regular" charset="0"/>
              </a:rPr>
              <a:t>challenges as </a:t>
            </a:r>
            <a:r>
              <a:rPr sz="3450" dirty="0">
                <a:latin typeface="Arial Regular" charset="0"/>
                <a:cs typeface="Arial Regular" charset="0"/>
              </a:rPr>
              <a:t>opportunities </a:t>
            </a:r>
            <a:r>
              <a:rPr sz="3450" spc="5" dirty="0">
                <a:latin typeface="Arial Regular" charset="0"/>
                <a:cs typeface="Arial Regular" charset="0"/>
              </a:rPr>
              <a:t>for </a:t>
            </a:r>
            <a:r>
              <a:rPr sz="3450" dirty="0">
                <a:latin typeface="Arial Regular" charset="0"/>
                <a:cs typeface="Arial Regular" charset="0"/>
              </a:rPr>
              <a:t>improvement  </a:t>
            </a:r>
            <a:r>
              <a:rPr sz="3450" spc="5" dirty="0">
                <a:latin typeface="Arial Regular" charset="0"/>
                <a:cs typeface="Arial Regular" charset="0"/>
              </a:rPr>
              <a:t>and</a:t>
            </a:r>
            <a:r>
              <a:rPr sz="3450" spc="-65" dirty="0">
                <a:latin typeface="Arial Regular" charset="0"/>
                <a:cs typeface="Arial Regular" charset="0"/>
              </a:rPr>
              <a:t> </a:t>
            </a:r>
            <a:r>
              <a:rPr sz="3450" dirty="0">
                <a:latin typeface="Arial Regular" charset="0"/>
                <a:cs typeface="Arial Regular" charset="0"/>
              </a:rPr>
              <a:t>innovation.</a:t>
            </a:r>
          </a:p>
          <a:p>
            <a:pPr marL="590550" marR="817244" indent="-577850">
              <a:lnSpc>
                <a:spcPct val="102800"/>
              </a:lnSpc>
              <a:spcBef>
                <a:spcPts val="1480"/>
              </a:spcBef>
              <a:buClr>
                <a:srgbClr val="407CC9"/>
              </a:buClr>
              <a:buChar char="•"/>
              <a:tabLst>
                <a:tab pos="589915" algn="l"/>
                <a:tab pos="591185" algn="l"/>
              </a:tabLst>
            </a:pPr>
            <a:r>
              <a:rPr sz="3450" spc="5" dirty="0">
                <a:latin typeface="Arial Regular" charset="0"/>
                <a:cs typeface="Arial Regular" charset="0"/>
              </a:rPr>
              <a:t>Understand the evolving </a:t>
            </a:r>
            <a:r>
              <a:rPr sz="3450" dirty="0">
                <a:latin typeface="Arial Regular" charset="0"/>
                <a:cs typeface="Arial Regular" charset="0"/>
              </a:rPr>
              <a:t>expectations </a:t>
            </a:r>
            <a:r>
              <a:rPr sz="3450" spc="5" dirty="0">
                <a:latin typeface="Arial Regular" charset="0"/>
                <a:cs typeface="Arial Regular" charset="0"/>
              </a:rPr>
              <a:t>of </a:t>
            </a:r>
            <a:r>
              <a:rPr sz="3450" spc="-5" dirty="0">
                <a:latin typeface="Arial Regular" charset="0"/>
                <a:cs typeface="Arial Regular" charset="0"/>
              </a:rPr>
              <a:t>caregivers  </a:t>
            </a:r>
            <a:r>
              <a:rPr sz="3450" spc="5" dirty="0">
                <a:latin typeface="Arial Regular" charset="0"/>
                <a:cs typeface="Arial Regular" charset="0"/>
              </a:rPr>
              <a:t>and</a:t>
            </a:r>
            <a:r>
              <a:rPr sz="3450" spc="-70" dirty="0">
                <a:latin typeface="Arial Regular" charset="0"/>
                <a:cs typeface="Arial Regular" charset="0"/>
              </a:rPr>
              <a:t> </a:t>
            </a:r>
            <a:r>
              <a:rPr sz="3450" spc="-10" dirty="0">
                <a:latin typeface="Arial Regular" charset="0"/>
                <a:cs typeface="Arial Regular" charset="0"/>
              </a:rPr>
              <a:t>staff.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590550" marR="698500" indent="-577850">
              <a:lnSpc>
                <a:spcPct val="102800"/>
              </a:lnSpc>
              <a:spcBef>
                <a:spcPts val="1480"/>
              </a:spcBef>
              <a:buClr>
                <a:srgbClr val="407CC9"/>
              </a:buClr>
              <a:buChar char="•"/>
              <a:tabLst>
                <a:tab pos="589915" algn="l"/>
                <a:tab pos="591185" algn="l"/>
              </a:tabLst>
            </a:pPr>
            <a:r>
              <a:rPr sz="3450" dirty="0">
                <a:latin typeface="Arial Regular" charset="0"/>
                <a:cs typeface="Arial Regular" charset="0"/>
              </a:rPr>
              <a:t>Recognize </a:t>
            </a:r>
            <a:r>
              <a:rPr sz="3450" spc="-5" dirty="0">
                <a:latin typeface="Arial Regular" charset="0"/>
                <a:cs typeface="Arial Regular" charset="0"/>
              </a:rPr>
              <a:t>that </a:t>
            </a:r>
            <a:r>
              <a:rPr sz="3450" dirty="0">
                <a:latin typeface="Arial Regular" charset="0"/>
                <a:cs typeface="Arial Regular" charset="0"/>
              </a:rPr>
              <a:t>all </a:t>
            </a:r>
            <a:r>
              <a:rPr sz="3450" spc="5" dirty="0">
                <a:latin typeface="Arial Regular" charset="0"/>
                <a:cs typeface="Arial Regular" charset="0"/>
              </a:rPr>
              <a:t>employees have unique </a:t>
            </a:r>
            <a:r>
              <a:rPr sz="3450" spc="-5" dirty="0">
                <a:latin typeface="Arial Regular" charset="0"/>
                <a:cs typeface="Arial Regular" charset="0"/>
              </a:rPr>
              <a:t>strengths  </a:t>
            </a:r>
            <a:r>
              <a:rPr sz="3450" spc="5" dirty="0">
                <a:latin typeface="Arial Regular" charset="0"/>
                <a:cs typeface="Arial Regular" charset="0"/>
              </a:rPr>
              <a:t>to be</a:t>
            </a:r>
            <a:r>
              <a:rPr sz="3450" spc="-80" dirty="0">
                <a:latin typeface="Arial Regular" charset="0"/>
                <a:cs typeface="Arial Regular" charset="0"/>
              </a:rPr>
              <a:t> </a:t>
            </a:r>
            <a:r>
              <a:rPr sz="3450" dirty="0">
                <a:latin typeface="Arial Regular" charset="0"/>
                <a:cs typeface="Arial Regular" charset="0"/>
              </a:rPr>
              <a:t>leveraged.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5300" dirty="0">
              <a:latin typeface="Arial" charset="0"/>
              <a:cs typeface="Arial" charset="0"/>
            </a:endParaRPr>
          </a:p>
          <a:p>
            <a:pPr marL="12700">
              <a:lnSpc>
                <a:spcPct val="100000"/>
              </a:lnSpc>
            </a:pPr>
            <a:r>
              <a:rPr sz="3450" i="1" dirty="0">
                <a:latin typeface="Arial Regular" charset="0"/>
                <a:cs typeface="Arial Regular" charset="0"/>
              </a:rPr>
              <a:t>Continued…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474981"/>
            <a:ext cx="6760209" cy="817244"/>
          </a:xfrm>
          <a:custGeom>
            <a:avLst/>
            <a:gdLst/>
            <a:ahLst/>
            <a:cxnLst/>
            <a:rect l="l" t="t" r="r" b="b"/>
            <a:pathLst>
              <a:path w="6760209" h="817244">
                <a:moveTo>
                  <a:pt x="0" y="816741"/>
                </a:moveTo>
                <a:lnTo>
                  <a:pt x="6760003" y="816741"/>
                </a:lnTo>
                <a:lnTo>
                  <a:pt x="6760003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07672" y="683260"/>
            <a:ext cx="4946015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1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WORKFORCE:</a:t>
            </a:r>
            <a:r>
              <a:rPr sz="2550" b="1" spc="16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2550" spc="95" dirty="0">
                <a:solidFill>
                  <a:srgbClr val="FF9E15"/>
                </a:solidFill>
                <a:latin typeface="Arial Regular" charset="0"/>
                <a:cs typeface="Arial Regular" charset="0"/>
              </a:rPr>
              <a:t>IMPLICATIONS</a:t>
            </a:r>
            <a:endParaRPr sz="2550" dirty="0">
              <a:latin typeface="Arial Regular" charset="0"/>
              <a:cs typeface="Arial Regular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8962" y="0"/>
            <a:ext cx="19196050" cy="1508125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108055" y="3654425"/>
            <a:ext cx="7935595" cy="4246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0550" marR="860425" indent="-577850">
              <a:lnSpc>
                <a:spcPct val="102800"/>
              </a:lnSpc>
              <a:buClr>
                <a:srgbClr val="407CC9"/>
              </a:buClr>
              <a:buChar char="•"/>
              <a:tabLst>
                <a:tab pos="591185" algn="l"/>
              </a:tabLst>
            </a:pPr>
            <a:r>
              <a:rPr sz="3450" spc="5" dirty="0">
                <a:latin typeface="Arial Regular" charset="0"/>
                <a:cs typeface="Arial Regular" charset="0"/>
              </a:rPr>
              <a:t>Build diverse,</a:t>
            </a:r>
            <a:r>
              <a:rPr sz="3450" spc="-175" dirty="0">
                <a:latin typeface="Arial Regular" charset="0"/>
                <a:cs typeface="Arial Regular" charset="0"/>
              </a:rPr>
              <a:t> </a:t>
            </a:r>
            <a:r>
              <a:rPr sz="3450" dirty="0">
                <a:latin typeface="Arial Regular" charset="0"/>
                <a:cs typeface="Arial Regular" charset="0"/>
              </a:rPr>
              <a:t>multigenerational,  </a:t>
            </a:r>
            <a:r>
              <a:rPr sz="3450" spc="5" dirty="0">
                <a:latin typeface="Arial Regular" charset="0"/>
                <a:cs typeface="Arial Regular" charset="0"/>
              </a:rPr>
              <a:t>and multidisciplinary </a:t>
            </a:r>
            <a:r>
              <a:rPr sz="3450" dirty="0">
                <a:latin typeface="Arial Regular" charset="0"/>
                <a:cs typeface="Arial Regular" charset="0"/>
              </a:rPr>
              <a:t>teams </a:t>
            </a:r>
            <a:r>
              <a:rPr lang="en-US" sz="3450" dirty="0" smtClean="0">
                <a:latin typeface="Arial Regular" charset="0"/>
                <a:cs typeface="Arial Regular" charset="0"/>
              </a:rPr>
              <a:t/>
            </a:r>
            <a:br>
              <a:rPr lang="en-US" sz="3450" dirty="0" smtClean="0">
                <a:latin typeface="Arial Regular" charset="0"/>
                <a:cs typeface="Arial Regular" charset="0"/>
              </a:rPr>
            </a:br>
            <a:r>
              <a:rPr sz="3450" spc="-5" dirty="0" smtClean="0">
                <a:latin typeface="Arial Regular" charset="0"/>
                <a:cs typeface="Arial Regular" charset="0"/>
              </a:rPr>
              <a:t>that</a:t>
            </a:r>
            <a:r>
              <a:rPr lang="en-US" sz="3450" spc="-5" dirty="0" smtClean="0">
                <a:latin typeface="Arial Regular" charset="0"/>
                <a:cs typeface="Arial Regular" charset="0"/>
              </a:rPr>
              <a:t> </a:t>
            </a:r>
            <a:r>
              <a:rPr sz="3450" spc="5" dirty="0" smtClean="0">
                <a:latin typeface="Arial Regular" charset="0"/>
                <a:cs typeface="Arial Regular" charset="0"/>
              </a:rPr>
              <a:t>work </a:t>
            </a:r>
            <a:r>
              <a:rPr sz="3450" spc="-5" dirty="0">
                <a:latin typeface="Arial Regular" charset="0"/>
                <a:cs typeface="Arial Regular" charset="0"/>
              </a:rPr>
              <a:t>effectively</a:t>
            </a:r>
            <a:r>
              <a:rPr sz="3450" spc="-30" dirty="0">
                <a:latin typeface="Arial Regular" charset="0"/>
                <a:cs typeface="Arial Regular" charset="0"/>
              </a:rPr>
              <a:t> </a:t>
            </a:r>
            <a:r>
              <a:rPr sz="3450" spc="-15" dirty="0">
                <a:latin typeface="Arial Regular" charset="0"/>
                <a:cs typeface="Arial Regular" charset="0"/>
              </a:rPr>
              <a:t>together.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590550" marR="791845" indent="-577850">
              <a:lnSpc>
                <a:spcPct val="102800"/>
              </a:lnSpc>
              <a:spcBef>
                <a:spcPts val="1480"/>
              </a:spcBef>
              <a:buClr>
                <a:srgbClr val="407CC9"/>
              </a:buClr>
              <a:buChar char="•"/>
              <a:tabLst>
                <a:tab pos="589915" algn="l"/>
                <a:tab pos="591185" algn="l"/>
              </a:tabLst>
            </a:pPr>
            <a:r>
              <a:rPr sz="3450" spc="-20" dirty="0">
                <a:latin typeface="Arial Regular" charset="0"/>
                <a:cs typeface="Arial Regular" charset="0"/>
              </a:rPr>
              <a:t>Keep </a:t>
            </a:r>
            <a:r>
              <a:rPr sz="3450" spc="5" dirty="0">
                <a:latin typeface="Arial Regular" charset="0"/>
                <a:cs typeface="Arial Regular" charset="0"/>
              </a:rPr>
              <a:t>the </a:t>
            </a:r>
            <a:r>
              <a:rPr sz="3450" spc="-5" dirty="0">
                <a:latin typeface="Arial Regular" charset="0"/>
                <a:cs typeface="Arial Regular" charset="0"/>
              </a:rPr>
              <a:t>workforce </a:t>
            </a:r>
            <a:r>
              <a:rPr sz="3450" dirty="0">
                <a:latin typeface="Arial Regular" charset="0"/>
                <a:cs typeface="Arial Regular" charset="0"/>
              </a:rPr>
              <a:t>vital,</a:t>
            </a:r>
            <a:r>
              <a:rPr sz="3450" spc="-75" dirty="0">
                <a:latin typeface="Arial Regular" charset="0"/>
                <a:cs typeface="Arial Regular" charset="0"/>
              </a:rPr>
              <a:t> </a:t>
            </a:r>
            <a:r>
              <a:rPr sz="3450" spc="-5" dirty="0">
                <a:latin typeface="Arial Regular" charset="0"/>
                <a:cs typeface="Arial Regular" charset="0"/>
              </a:rPr>
              <a:t>vibrant,  </a:t>
            </a:r>
            <a:r>
              <a:rPr sz="3450" spc="5" dirty="0">
                <a:latin typeface="Arial Regular" charset="0"/>
                <a:cs typeface="Arial Regular" charset="0"/>
              </a:rPr>
              <a:t>and</a:t>
            </a:r>
            <a:r>
              <a:rPr sz="3450" spc="-80" dirty="0">
                <a:latin typeface="Arial Regular" charset="0"/>
                <a:cs typeface="Arial Regular" charset="0"/>
              </a:rPr>
              <a:t> </a:t>
            </a:r>
            <a:r>
              <a:rPr sz="3450" spc="-15" dirty="0">
                <a:latin typeface="Arial Regular" charset="0"/>
                <a:cs typeface="Arial Regular" charset="0"/>
              </a:rPr>
              <a:t>healthy.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590550" marR="5080" indent="-577850">
              <a:lnSpc>
                <a:spcPct val="102800"/>
              </a:lnSpc>
              <a:spcBef>
                <a:spcPts val="1480"/>
              </a:spcBef>
              <a:buClr>
                <a:srgbClr val="407CC9"/>
              </a:buClr>
              <a:buChar char="•"/>
              <a:tabLst>
                <a:tab pos="589915" algn="l"/>
                <a:tab pos="591185" algn="l"/>
              </a:tabLst>
            </a:pPr>
            <a:r>
              <a:rPr sz="3450" spc="5" dirty="0">
                <a:latin typeface="Arial Regular" charset="0"/>
                <a:cs typeface="Arial Regular" charset="0"/>
              </a:rPr>
              <a:t>Develop </a:t>
            </a:r>
            <a:r>
              <a:rPr sz="3450" spc="-5" dirty="0">
                <a:latin typeface="Arial Regular" charset="0"/>
                <a:cs typeface="Arial Regular" charset="0"/>
              </a:rPr>
              <a:t>strategies </a:t>
            </a:r>
            <a:r>
              <a:rPr sz="3450" spc="5" dirty="0">
                <a:latin typeface="Arial Regular" charset="0"/>
                <a:cs typeface="Arial Regular" charset="0"/>
              </a:rPr>
              <a:t>to </a:t>
            </a:r>
            <a:r>
              <a:rPr sz="3450" spc="-5" dirty="0">
                <a:latin typeface="Arial Regular" charset="0"/>
                <a:cs typeface="Arial Regular" charset="0"/>
              </a:rPr>
              <a:t>improve</a:t>
            </a:r>
            <a:r>
              <a:rPr sz="3450" spc="-40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hiring  and </a:t>
            </a:r>
            <a:r>
              <a:rPr sz="3450" spc="-5" dirty="0">
                <a:latin typeface="Arial Regular" charset="0"/>
                <a:cs typeface="Arial Regular" charset="0"/>
              </a:rPr>
              <a:t>address</a:t>
            </a:r>
            <a:r>
              <a:rPr sz="3450" spc="-65" dirty="0">
                <a:latin typeface="Arial Regular" charset="0"/>
                <a:cs typeface="Arial Regular" charset="0"/>
              </a:rPr>
              <a:t> </a:t>
            </a:r>
            <a:r>
              <a:rPr sz="3450" spc="-15" dirty="0">
                <a:latin typeface="Arial Regular" charset="0"/>
                <a:cs typeface="Arial Regular" charset="0"/>
              </a:rPr>
              <a:t>turnover.</a:t>
            </a:r>
            <a:endParaRPr sz="3450" dirty="0">
              <a:latin typeface="Arial Regular" charset="0"/>
              <a:cs typeface="Arial Regular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799432" y="10016750"/>
            <a:ext cx="1366520" cy="1772285"/>
          </a:xfrm>
          <a:custGeom>
            <a:avLst/>
            <a:gdLst/>
            <a:ahLst/>
            <a:cxnLst/>
            <a:rect l="l" t="t" r="r" b="b"/>
            <a:pathLst>
              <a:path w="1366519" h="1772284">
                <a:moveTo>
                  <a:pt x="1366136" y="0"/>
                </a:moveTo>
                <a:lnTo>
                  <a:pt x="1310573" y="951"/>
                </a:lnTo>
                <a:lnTo>
                  <a:pt x="1256724" y="3852"/>
                </a:lnTo>
                <a:lnTo>
                  <a:pt x="1204132" y="8776"/>
                </a:lnTo>
                <a:lnTo>
                  <a:pt x="1152343" y="15792"/>
                </a:lnTo>
                <a:lnTo>
                  <a:pt x="1100900" y="24973"/>
                </a:lnTo>
                <a:lnTo>
                  <a:pt x="1049349" y="36390"/>
                </a:lnTo>
                <a:lnTo>
                  <a:pt x="997234" y="50114"/>
                </a:lnTo>
                <a:lnTo>
                  <a:pt x="944100" y="66217"/>
                </a:lnTo>
                <a:lnTo>
                  <a:pt x="897778" y="82037"/>
                </a:lnTo>
                <a:lnTo>
                  <a:pt x="852396" y="99331"/>
                </a:lnTo>
                <a:lnTo>
                  <a:pt x="807971" y="118064"/>
                </a:lnTo>
                <a:lnTo>
                  <a:pt x="764524" y="138198"/>
                </a:lnTo>
                <a:lnTo>
                  <a:pt x="722071" y="159699"/>
                </a:lnTo>
                <a:lnTo>
                  <a:pt x="680632" y="182530"/>
                </a:lnTo>
                <a:lnTo>
                  <a:pt x="640225" y="206654"/>
                </a:lnTo>
                <a:lnTo>
                  <a:pt x="600869" y="232036"/>
                </a:lnTo>
                <a:lnTo>
                  <a:pt x="562582" y="258640"/>
                </a:lnTo>
                <a:lnTo>
                  <a:pt x="525383" y="286430"/>
                </a:lnTo>
                <a:lnTo>
                  <a:pt x="489291" y="315370"/>
                </a:lnTo>
                <a:lnTo>
                  <a:pt x="454323" y="345422"/>
                </a:lnTo>
                <a:lnTo>
                  <a:pt x="420499" y="376553"/>
                </a:lnTo>
                <a:lnTo>
                  <a:pt x="387838" y="408724"/>
                </a:lnTo>
                <a:lnTo>
                  <a:pt x="356356" y="441901"/>
                </a:lnTo>
                <a:lnTo>
                  <a:pt x="326074" y="476048"/>
                </a:lnTo>
                <a:lnTo>
                  <a:pt x="297010" y="511127"/>
                </a:lnTo>
                <a:lnTo>
                  <a:pt x="269181" y="547103"/>
                </a:lnTo>
                <a:lnTo>
                  <a:pt x="242608" y="583941"/>
                </a:lnTo>
                <a:lnTo>
                  <a:pt x="217308" y="621603"/>
                </a:lnTo>
                <a:lnTo>
                  <a:pt x="193299" y="660054"/>
                </a:lnTo>
                <a:lnTo>
                  <a:pt x="170602" y="699258"/>
                </a:lnTo>
                <a:lnTo>
                  <a:pt x="149233" y="739179"/>
                </a:lnTo>
                <a:lnTo>
                  <a:pt x="129212" y="779780"/>
                </a:lnTo>
                <a:lnTo>
                  <a:pt x="110556" y="821025"/>
                </a:lnTo>
                <a:lnTo>
                  <a:pt x="93286" y="862879"/>
                </a:lnTo>
                <a:lnTo>
                  <a:pt x="77418" y="905306"/>
                </a:lnTo>
                <a:lnTo>
                  <a:pt x="62973" y="948269"/>
                </a:lnTo>
                <a:lnTo>
                  <a:pt x="49967" y="991732"/>
                </a:lnTo>
                <a:lnTo>
                  <a:pt x="38421" y="1035659"/>
                </a:lnTo>
                <a:lnTo>
                  <a:pt x="28351" y="1080014"/>
                </a:lnTo>
                <a:lnTo>
                  <a:pt x="19778" y="1124761"/>
                </a:lnTo>
                <a:lnTo>
                  <a:pt x="12719" y="1169864"/>
                </a:lnTo>
                <a:lnTo>
                  <a:pt x="7193" y="1215287"/>
                </a:lnTo>
                <a:lnTo>
                  <a:pt x="3219" y="1260994"/>
                </a:lnTo>
                <a:lnTo>
                  <a:pt x="815" y="1306948"/>
                </a:lnTo>
                <a:lnTo>
                  <a:pt x="0" y="1353114"/>
                </a:lnTo>
                <a:lnTo>
                  <a:pt x="791" y="1399455"/>
                </a:lnTo>
                <a:lnTo>
                  <a:pt x="3209" y="1445936"/>
                </a:lnTo>
                <a:lnTo>
                  <a:pt x="7270" y="1492520"/>
                </a:lnTo>
                <a:lnTo>
                  <a:pt x="12995" y="1539172"/>
                </a:lnTo>
                <a:lnTo>
                  <a:pt x="20401" y="1585855"/>
                </a:lnTo>
                <a:lnTo>
                  <a:pt x="29507" y="1632532"/>
                </a:lnTo>
                <a:lnTo>
                  <a:pt x="40331" y="1679169"/>
                </a:lnTo>
                <a:lnTo>
                  <a:pt x="52893" y="1725729"/>
                </a:lnTo>
                <a:lnTo>
                  <a:pt x="67210" y="1772176"/>
                </a:lnTo>
                <a:lnTo>
                  <a:pt x="1366136" y="1353822"/>
                </a:lnTo>
                <a:lnTo>
                  <a:pt x="1366136" y="0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794091" y="10016750"/>
            <a:ext cx="2737485" cy="2707640"/>
          </a:xfrm>
          <a:custGeom>
            <a:avLst/>
            <a:gdLst/>
            <a:ahLst/>
            <a:cxnLst/>
            <a:rect l="l" t="t" r="r" b="b"/>
            <a:pathLst>
              <a:path w="2737484" h="2707640">
                <a:moveTo>
                  <a:pt x="0" y="1314607"/>
                </a:moveTo>
                <a:lnTo>
                  <a:pt x="3593" y="1380729"/>
                </a:lnTo>
                <a:lnTo>
                  <a:pt x="8841" y="1444880"/>
                </a:lnTo>
                <a:lnTo>
                  <a:pt x="15702" y="1507084"/>
                </a:lnTo>
                <a:lnTo>
                  <a:pt x="24135" y="1567367"/>
                </a:lnTo>
                <a:lnTo>
                  <a:pt x="34100" y="1625755"/>
                </a:lnTo>
                <a:lnTo>
                  <a:pt x="45557" y="1682273"/>
                </a:lnTo>
                <a:lnTo>
                  <a:pt x="58464" y="1736947"/>
                </a:lnTo>
                <a:lnTo>
                  <a:pt x="72780" y="1789803"/>
                </a:lnTo>
                <a:lnTo>
                  <a:pt x="88466" y="1840866"/>
                </a:lnTo>
                <a:lnTo>
                  <a:pt x="105480" y="1890162"/>
                </a:lnTo>
                <a:lnTo>
                  <a:pt x="123782" y="1937717"/>
                </a:lnTo>
                <a:lnTo>
                  <a:pt x="143331" y="1983555"/>
                </a:lnTo>
                <a:lnTo>
                  <a:pt x="164086" y="2027704"/>
                </a:lnTo>
                <a:lnTo>
                  <a:pt x="186007" y="2070188"/>
                </a:lnTo>
                <a:lnTo>
                  <a:pt x="209053" y="2111033"/>
                </a:lnTo>
                <a:lnTo>
                  <a:pt x="233183" y="2150264"/>
                </a:lnTo>
                <a:lnTo>
                  <a:pt x="258356" y="2187908"/>
                </a:lnTo>
                <a:lnTo>
                  <a:pt x="284533" y="2223990"/>
                </a:lnTo>
                <a:lnTo>
                  <a:pt x="311672" y="2258536"/>
                </a:lnTo>
                <a:lnTo>
                  <a:pt x="339732" y="2291571"/>
                </a:lnTo>
                <a:lnTo>
                  <a:pt x="368674" y="2323121"/>
                </a:lnTo>
                <a:lnTo>
                  <a:pt x="398455" y="2353211"/>
                </a:lnTo>
                <a:lnTo>
                  <a:pt x="429036" y="2381868"/>
                </a:lnTo>
                <a:lnTo>
                  <a:pt x="460376" y="2409116"/>
                </a:lnTo>
                <a:lnTo>
                  <a:pt x="492434" y="2434982"/>
                </a:lnTo>
                <a:lnTo>
                  <a:pt x="525169" y="2459490"/>
                </a:lnTo>
                <a:lnTo>
                  <a:pt x="558541" y="2482668"/>
                </a:lnTo>
                <a:lnTo>
                  <a:pt x="592509" y="2504540"/>
                </a:lnTo>
                <a:lnTo>
                  <a:pt x="627033" y="2525132"/>
                </a:lnTo>
                <a:lnTo>
                  <a:pt x="662071" y="2544469"/>
                </a:lnTo>
                <a:lnTo>
                  <a:pt x="697583" y="2562578"/>
                </a:lnTo>
                <a:lnTo>
                  <a:pt x="733528" y="2579484"/>
                </a:lnTo>
                <a:lnTo>
                  <a:pt x="769867" y="2595212"/>
                </a:lnTo>
                <a:lnTo>
                  <a:pt x="806557" y="2609788"/>
                </a:lnTo>
                <a:lnTo>
                  <a:pt x="843558" y="2623238"/>
                </a:lnTo>
                <a:lnTo>
                  <a:pt x="880830" y="2635588"/>
                </a:lnTo>
                <a:lnTo>
                  <a:pt x="918332" y="2646862"/>
                </a:lnTo>
                <a:lnTo>
                  <a:pt x="956023" y="2657088"/>
                </a:lnTo>
                <a:lnTo>
                  <a:pt x="993862" y="2666289"/>
                </a:lnTo>
                <a:lnTo>
                  <a:pt x="1031810" y="2674493"/>
                </a:lnTo>
                <a:lnTo>
                  <a:pt x="1069824" y="2681724"/>
                </a:lnTo>
                <a:lnTo>
                  <a:pt x="1107865" y="2688009"/>
                </a:lnTo>
                <a:lnTo>
                  <a:pt x="1145892" y="2693372"/>
                </a:lnTo>
                <a:lnTo>
                  <a:pt x="1183864" y="2697840"/>
                </a:lnTo>
                <a:lnTo>
                  <a:pt x="1259480" y="2704192"/>
                </a:lnTo>
                <a:lnTo>
                  <a:pt x="1334389" y="2707270"/>
                </a:lnTo>
                <a:lnTo>
                  <a:pt x="1371476" y="2707645"/>
                </a:lnTo>
                <a:lnTo>
                  <a:pt x="1419423" y="2706826"/>
                </a:lnTo>
                <a:lnTo>
                  <a:pt x="1466955" y="2704388"/>
                </a:lnTo>
                <a:lnTo>
                  <a:pt x="1514045" y="2700357"/>
                </a:lnTo>
                <a:lnTo>
                  <a:pt x="1560666" y="2694760"/>
                </a:lnTo>
                <a:lnTo>
                  <a:pt x="1606791" y="2687624"/>
                </a:lnTo>
                <a:lnTo>
                  <a:pt x="1652393" y="2678976"/>
                </a:lnTo>
                <a:lnTo>
                  <a:pt x="1697444" y="2668842"/>
                </a:lnTo>
                <a:lnTo>
                  <a:pt x="1741917" y="2657250"/>
                </a:lnTo>
                <a:lnTo>
                  <a:pt x="1785787" y="2644227"/>
                </a:lnTo>
                <a:lnTo>
                  <a:pt x="1829024" y="2629798"/>
                </a:lnTo>
                <a:lnTo>
                  <a:pt x="1871603" y="2613992"/>
                </a:lnTo>
                <a:lnTo>
                  <a:pt x="1913496" y="2596835"/>
                </a:lnTo>
                <a:lnTo>
                  <a:pt x="1954676" y="2578354"/>
                </a:lnTo>
                <a:lnTo>
                  <a:pt x="1995116" y="2558575"/>
                </a:lnTo>
                <a:lnTo>
                  <a:pt x="2034789" y="2537526"/>
                </a:lnTo>
                <a:lnTo>
                  <a:pt x="2073667" y="2515233"/>
                </a:lnTo>
                <a:lnTo>
                  <a:pt x="2111725" y="2491723"/>
                </a:lnTo>
                <a:lnTo>
                  <a:pt x="2148934" y="2467023"/>
                </a:lnTo>
                <a:lnTo>
                  <a:pt x="2185268" y="2441161"/>
                </a:lnTo>
                <a:lnTo>
                  <a:pt x="2220699" y="2414162"/>
                </a:lnTo>
                <a:lnTo>
                  <a:pt x="2255201" y="2386054"/>
                </a:lnTo>
                <a:lnTo>
                  <a:pt x="2288746" y="2356863"/>
                </a:lnTo>
                <a:lnTo>
                  <a:pt x="2321308" y="2326616"/>
                </a:lnTo>
                <a:lnTo>
                  <a:pt x="2352858" y="2295341"/>
                </a:lnTo>
                <a:lnTo>
                  <a:pt x="2383371" y="2263064"/>
                </a:lnTo>
                <a:lnTo>
                  <a:pt x="2412819" y="2229811"/>
                </a:lnTo>
                <a:lnTo>
                  <a:pt x="2441174" y="2195611"/>
                </a:lnTo>
                <a:lnTo>
                  <a:pt x="2468410" y="2160489"/>
                </a:lnTo>
                <a:lnTo>
                  <a:pt x="2494501" y="2124472"/>
                </a:lnTo>
                <a:lnTo>
                  <a:pt x="2519417" y="2087588"/>
                </a:lnTo>
                <a:lnTo>
                  <a:pt x="2543134" y="2049863"/>
                </a:lnTo>
                <a:lnTo>
                  <a:pt x="2565622" y="2011324"/>
                </a:lnTo>
                <a:lnTo>
                  <a:pt x="2586857" y="1971998"/>
                </a:lnTo>
                <a:lnTo>
                  <a:pt x="2606809" y="1931912"/>
                </a:lnTo>
                <a:lnTo>
                  <a:pt x="2625453" y="1891092"/>
                </a:lnTo>
                <a:lnTo>
                  <a:pt x="2642761" y="1849566"/>
                </a:lnTo>
                <a:lnTo>
                  <a:pt x="2658706" y="1807359"/>
                </a:lnTo>
                <a:lnTo>
                  <a:pt x="2673261" y="1764501"/>
                </a:lnTo>
                <a:lnTo>
                  <a:pt x="2686399" y="1721016"/>
                </a:lnTo>
                <a:lnTo>
                  <a:pt x="2698092" y="1676931"/>
                </a:lnTo>
                <a:lnTo>
                  <a:pt x="2708315" y="1632275"/>
                </a:lnTo>
                <a:lnTo>
                  <a:pt x="2717039" y="1587073"/>
                </a:lnTo>
                <a:lnTo>
                  <a:pt x="2724237" y="1541353"/>
                </a:lnTo>
                <a:lnTo>
                  <a:pt x="2729883" y="1495141"/>
                </a:lnTo>
                <a:lnTo>
                  <a:pt x="2733950" y="1448464"/>
                </a:lnTo>
                <a:lnTo>
                  <a:pt x="2736410" y="1401348"/>
                </a:lnTo>
                <a:lnTo>
                  <a:pt x="2737236" y="1353822"/>
                </a:lnTo>
                <a:lnTo>
                  <a:pt x="1371476" y="1353822"/>
                </a:lnTo>
                <a:lnTo>
                  <a:pt x="0" y="1314607"/>
                </a:lnTo>
                <a:close/>
              </a:path>
              <a:path w="2737484" h="2707640">
                <a:moveTo>
                  <a:pt x="1371476" y="0"/>
                </a:moveTo>
                <a:lnTo>
                  <a:pt x="1371476" y="1353822"/>
                </a:lnTo>
                <a:lnTo>
                  <a:pt x="2737236" y="1353822"/>
                </a:lnTo>
                <a:lnTo>
                  <a:pt x="2736410" y="1306292"/>
                </a:lnTo>
                <a:lnTo>
                  <a:pt x="2733950" y="1259173"/>
                </a:lnTo>
                <a:lnTo>
                  <a:pt x="2729883" y="1212493"/>
                </a:lnTo>
                <a:lnTo>
                  <a:pt x="2724237" y="1166278"/>
                </a:lnTo>
                <a:lnTo>
                  <a:pt x="2717039" y="1120555"/>
                </a:lnTo>
                <a:lnTo>
                  <a:pt x="2708315" y="1075351"/>
                </a:lnTo>
                <a:lnTo>
                  <a:pt x="2698092" y="1030693"/>
                </a:lnTo>
                <a:lnTo>
                  <a:pt x="2686399" y="986607"/>
                </a:lnTo>
                <a:lnTo>
                  <a:pt x="2673261" y="943120"/>
                </a:lnTo>
                <a:lnTo>
                  <a:pt x="2658706" y="900260"/>
                </a:lnTo>
                <a:lnTo>
                  <a:pt x="2642761" y="858053"/>
                </a:lnTo>
                <a:lnTo>
                  <a:pt x="2625453" y="816526"/>
                </a:lnTo>
                <a:lnTo>
                  <a:pt x="2606809" y="775705"/>
                </a:lnTo>
                <a:lnTo>
                  <a:pt x="2586857" y="735618"/>
                </a:lnTo>
                <a:lnTo>
                  <a:pt x="2565622" y="696292"/>
                </a:lnTo>
                <a:lnTo>
                  <a:pt x="2543134" y="657753"/>
                </a:lnTo>
                <a:lnTo>
                  <a:pt x="2519417" y="620028"/>
                </a:lnTo>
                <a:lnTo>
                  <a:pt x="2494501" y="583144"/>
                </a:lnTo>
                <a:lnTo>
                  <a:pt x="2468410" y="547128"/>
                </a:lnTo>
                <a:lnTo>
                  <a:pt x="2441174" y="512007"/>
                </a:lnTo>
                <a:lnTo>
                  <a:pt x="2412819" y="477807"/>
                </a:lnTo>
                <a:lnTo>
                  <a:pt x="2383371" y="444556"/>
                </a:lnTo>
                <a:lnTo>
                  <a:pt x="2352858" y="412279"/>
                </a:lnTo>
                <a:lnTo>
                  <a:pt x="2321308" y="381005"/>
                </a:lnTo>
                <a:lnTo>
                  <a:pt x="2288746" y="350760"/>
                </a:lnTo>
                <a:lnTo>
                  <a:pt x="2255201" y="321570"/>
                </a:lnTo>
                <a:lnTo>
                  <a:pt x="2220699" y="293463"/>
                </a:lnTo>
                <a:lnTo>
                  <a:pt x="2185268" y="266465"/>
                </a:lnTo>
                <a:lnTo>
                  <a:pt x="2148934" y="240604"/>
                </a:lnTo>
                <a:lnTo>
                  <a:pt x="2111725" y="215906"/>
                </a:lnTo>
                <a:lnTo>
                  <a:pt x="2073667" y="192397"/>
                </a:lnTo>
                <a:lnTo>
                  <a:pt x="2034789" y="170106"/>
                </a:lnTo>
                <a:lnTo>
                  <a:pt x="1995116" y="149058"/>
                </a:lnTo>
                <a:lnTo>
                  <a:pt x="1954676" y="129280"/>
                </a:lnTo>
                <a:lnTo>
                  <a:pt x="1913496" y="110800"/>
                </a:lnTo>
                <a:lnTo>
                  <a:pt x="1871603" y="93644"/>
                </a:lnTo>
                <a:lnTo>
                  <a:pt x="1829024" y="77839"/>
                </a:lnTo>
                <a:lnTo>
                  <a:pt x="1785787" y="63412"/>
                </a:lnTo>
                <a:lnTo>
                  <a:pt x="1741917" y="50389"/>
                </a:lnTo>
                <a:lnTo>
                  <a:pt x="1697444" y="38799"/>
                </a:lnTo>
                <a:lnTo>
                  <a:pt x="1652393" y="28666"/>
                </a:lnTo>
                <a:lnTo>
                  <a:pt x="1606791" y="20019"/>
                </a:lnTo>
                <a:lnTo>
                  <a:pt x="1560666" y="12883"/>
                </a:lnTo>
                <a:lnTo>
                  <a:pt x="1514045" y="7287"/>
                </a:lnTo>
                <a:lnTo>
                  <a:pt x="1466955" y="3256"/>
                </a:lnTo>
                <a:lnTo>
                  <a:pt x="1419423" y="818"/>
                </a:lnTo>
                <a:lnTo>
                  <a:pt x="1371476" y="0"/>
                </a:lnTo>
                <a:close/>
              </a:path>
            </a:pathLst>
          </a:custGeom>
          <a:solidFill>
            <a:srgbClr val="F79223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169286" y="10382160"/>
            <a:ext cx="1994535" cy="1977389"/>
          </a:xfrm>
          <a:custGeom>
            <a:avLst/>
            <a:gdLst/>
            <a:ahLst/>
            <a:cxnLst/>
            <a:rect l="l" t="t" r="r" b="b"/>
            <a:pathLst>
              <a:path w="1994534" h="1977390">
                <a:moveTo>
                  <a:pt x="997113" y="0"/>
                </a:moveTo>
                <a:lnTo>
                  <a:pt x="948802" y="1139"/>
                </a:lnTo>
                <a:lnTo>
                  <a:pt x="901084" y="4524"/>
                </a:lnTo>
                <a:lnTo>
                  <a:pt x="854012" y="10102"/>
                </a:lnTo>
                <a:lnTo>
                  <a:pt x="807638" y="17822"/>
                </a:lnTo>
                <a:lnTo>
                  <a:pt x="762014" y="27631"/>
                </a:lnTo>
                <a:lnTo>
                  <a:pt x="717193" y="39478"/>
                </a:lnTo>
                <a:lnTo>
                  <a:pt x="673226" y="53311"/>
                </a:lnTo>
                <a:lnTo>
                  <a:pt x="630165" y="69079"/>
                </a:lnTo>
                <a:lnTo>
                  <a:pt x="588064" y="86729"/>
                </a:lnTo>
                <a:lnTo>
                  <a:pt x="546974" y="106210"/>
                </a:lnTo>
                <a:lnTo>
                  <a:pt x="506948" y="127470"/>
                </a:lnTo>
                <a:lnTo>
                  <a:pt x="468037" y="150458"/>
                </a:lnTo>
                <a:lnTo>
                  <a:pt x="430294" y="175121"/>
                </a:lnTo>
                <a:lnTo>
                  <a:pt x="393772" y="201408"/>
                </a:lnTo>
                <a:lnTo>
                  <a:pt x="358522" y="229266"/>
                </a:lnTo>
                <a:lnTo>
                  <a:pt x="324596" y="258645"/>
                </a:lnTo>
                <a:lnTo>
                  <a:pt x="292048" y="289492"/>
                </a:lnTo>
                <a:lnTo>
                  <a:pt x="260928" y="321756"/>
                </a:lnTo>
                <a:lnTo>
                  <a:pt x="231290" y="355385"/>
                </a:lnTo>
                <a:lnTo>
                  <a:pt x="203186" y="390327"/>
                </a:lnTo>
                <a:lnTo>
                  <a:pt x="176667" y="426530"/>
                </a:lnTo>
                <a:lnTo>
                  <a:pt x="151786" y="463942"/>
                </a:lnTo>
                <a:lnTo>
                  <a:pt x="128596" y="502513"/>
                </a:lnTo>
                <a:lnTo>
                  <a:pt x="107148" y="542189"/>
                </a:lnTo>
                <a:lnTo>
                  <a:pt x="87495" y="582920"/>
                </a:lnTo>
                <a:lnTo>
                  <a:pt x="69689" y="624653"/>
                </a:lnTo>
                <a:lnTo>
                  <a:pt x="53782" y="667337"/>
                </a:lnTo>
                <a:lnTo>
                  <a:pt x="39827" y="710919"/>
                </a:lnTo>
                <a:lnTo>
                  <a:pt x="27875" y="755349"/>
                </a:lnTo>
                <a:lnTo>
                  <a:pt x="17979" y="800574"/>
                </a:lnTo>
                <a:lnTo>
                  <a:pt x="10191" y="846543"/>
                </a:lnTo>
                <a:lnTo>
                  <a:pt x="4564" y="893203"/>
                </a:lnTo>
                <a:lnTo>
                  <a:pt x="1149" y="940504"/>
                </a:lnTo>
                <a:lnTo>
                  <a:pt x="0" y="988392"/>
                </a:lnTo>
                <a:lnTo>
                  <a:pt x="1149" y="1036281"/>
                </a:lnTo>
                <a:lnTo>
                  <a:pt x="4564" y="1083582"/>
                </a:lnTo>
                <a:lnTo>
                  <a:pt x="10191" y="1130242"/>
                </a:lnTo>
                <a:lnTo>
                  <a:pt x="17979" y="1176211"/>
                </a:lnTo>
                <a:lnTo>
                  <a:pt x="27875" y="1221436"/>
                </a:lnTo>
                <a:lnTo>
                  <a:pt x="39827" y="1265866"/>
                </a:lnTo>
                <a:lnTo>
                  <a:pt x="53782" y="1309448"/>
                </a:lnTo>
                <a:lnTo>
                  <a:pt x="69689" y="1352132"/>
                </a:lnTo>
                <a:lnTo>
                  <a:pt x="87495" y="1393865"/>
                </a:lnTo>
                <a:lnTo>
                  <a:pt x="107148" y="1434596"/>
                </a:lnTo>
                <a:lnTo>
                  <a:pt x="128596" y="1474272"/>
                </a:lnTo>
                <a:lnTo>
                  <a:pt x="151786" y="1512842"/>
                </a:lnTo>
                <a:lnTo>
                  <a:pt x="176667" y="1550255"/>
                </a:lnTo>
                <a:lnTo>
                  <a:pt x="203186" y="1586458"/>
                </a:lnTo>
                <a:lnTo>
                  <a:pt x="231290" y="1621400"/>
                </a:lnTo>
                <a:lnTo>
                  <a:pt x="260928" y="1655029"/>
                </a:lnTo>
                <a:lnTo>
                  <a:pt x="292048" y="1687293"/>
                </a:lnTo>
                <a:lnTo>
                  <a:pt x="324596" y="1718140"/>
                </a:lnTo>
                <a:lnTo>
                  <a:pt x="358522" y="1747519"/>
                </a:lnTo>
                <a:lnTo>
                  <a:pt x="393772" y="1775377"/>
                </a:lnTo>
                <a:lnTo>
                  <a:pt x="430294" y="1801664"/>
                </a:lnTo>
                <a:lnTo>
                  <a:pt x="468037" y="1826327"/>
                </a:lnTo>
                <a:lnTo>
                  <a:pt x="506948" y="1849314"/>
                </a:lnTo>
                <a:lnTo>
                  <a:pt x="546974" y="1870575"/>
                </a:lnTo>
                <a:lnTo>
                  <a:pt x="588064" y="1890056"/>
                </a:lnTo>
                <a:lnTo>
                  <a:pt x="630165" y="1907706"/>
                </a:lnTo>
                <a:lnTo>
                  <a:pt x="673226" y="1923474"/>
                </a:lnTo>
                <a:lnTo>
                  <a:pt x="717193" y="1937307"/>
                </a:lnTo>
                <a:lnTo>
                  <a:pt x="762014" y="1949154"/>
                </a:lnTo>
                <a:lnTo>
                  <a:pt x="807638" y="1958963"/>
                </a:lnTo>
                <a:lnTo>
                  <a:pt x="854012" y="1966683"/>
                </a:lnTo>
                <a:lnTo>
                  <a:pt x="901084" y="1972261"/>
                </a:lnTo>
                <a:lnTo>
                  <a:pt x="948802" y="1975646"/>
                </a:lnTo>
                <a:lnTo>
                  <a:pt x="997113" y="1976785"/>
                </a:lnTo>
                <a:lnTo>
                  <a:pt x="1045422" y="1975646"/>
                </a:lnTo>
                <a:lnTo>
                  <a:pt x="1093139" y="1972261"/>
                </a:lnTo>
                <a:lnTo>
                  <a:pt x="1140210" y="1966683"/>
                </a:lnTo>
                <a:lnTo>
                  <a:pt x="1186583" y="1958963"/>
                </a:lnTo>
                <a:lnTo>
                  <a:pt x="1232206" y="1949154"/>
                </a:lnTo>
                <a:lnTo>
                  <a:pt x="1277027" y="1937307"/>
                </a:lnTo>
                <a:lnTo>
                  <a:pt x="1320993" y="1923474"/>
                </a:lnTo>
                <a:lnTo>
                  <a:pt x="1364053" y="1907706"/>
                </a:lnTo>
                <a:lnTo>
                  <a:pt x="1406153" y="1890056"/>
                </a:lnTo>
                <a:lnTo>
                  <a:pt x="1447243" y="1870575"/>
                </a:lnTo>
                <a:lnTo>
                  <a:pt x="1487269" y="1849314"/>
                </a:lnTo>
                <a:lnTo>
                  <a:pt x="1526179" y="1826327"/>
                </a:lnTo>
                <a:lnTo>
                  <a:pt x="1563921" y="1801664"/>
                </a:lnTo>
                <a:lnTo>
                  <a:pt x="1600443" y="1775377"/>
                </a:lnTo>
                <a:lnTo>
                  <a:pt x="1635693" y="1747519"/>
                </a:lnTo>
                <a:lnTo>
                  <a:pt x="1669618" y="1718140"/>
                </a:lnTo>
                <a:lnTo>
                  <a:pt x="1702167" y="1687293"/>
                </a:lnTo>
                <a:lnTo>
                  <a:pt x="1733286" y="1655029"/>
                </a:lnTo>
                <a:lnTo>
                  <a:pt x="1762924" y="1621400"/>
                </a:lnTo>
                <a:lnTo>
                  <a:pt x="1791028" y="1586458"/>
                </a:lnTo>
                <a:lnTo>
                  <a:pt x="1817546" y="1550255"/>
                </a:lnTo>
                <a:lnTo>
                  <a:pt x="1842427" y="1512842"/>
                </a:lnTo>
                <a:lnTo>
                  <a:pt x="1865617" y="1474272"/>
                </a:lnTo>
                <a:lnTo>
                  <a:pt x="1887065" y="1434596"/>
                </a:lnTo>
                <a:lnTo>
                  <a:pt x="1906718" y="1393865"/>
                </a:lnTo>
                <a:lnTo>
                  <a:pt x="1924524" y="1352132"/>
                </a:lnTo>
                <a:lnTo>
                  <a:pt x="1940431" y="1309448"/>
                </a:lnTo>
                <a:lnTo>
                  <a:pt x="1954386" y="1265866"/>
                </a:lnTo>
                <a:lnTo>
                  <a:pt x="1966338" y="1221436"/>
                </a:lnTo>
                <a:lnTo>
                  <a:pt x="1976234" y="1176211"/>
                </a:lnTo>
                <a:lnTo>
                  <a:pt x="1984021" y="1130242"/>
                </a:lnTo>
                <a:lnTo>
                  <a:pt x="1989649" y="1083582"/>
                </a:lnTo>
                <a:lnTo>
                  <a:pt x="1993063" y="1036281"/>
                </a:lnTo>
                <a:lnTo>
                  <a:pt x="1994213" y="988392"/>
                </a:lnTo>
                <a:lnTo>
                  <a:pt x="1993063" y="940504"/>
                </a:lnTo>
                <a:lnTo>
                  <a:pt x="1989649" y="893203"/>
                </a:lnTo>
                <a:lnTo>
                  <a:pt x="1984021" y="846543"/>
                </a:lnTo>
                <a:lnTo>
                  <a:pt x="1976234" y="800574"/>
                </a:lnTo>
                <a:lnTo>
                  <a:pt x="1966338" y="755349"/>
                </a:lnTo>
                <a:lnTo>
                  <a:pt x="1954386" y="710919"/>
                </a:lnTo>
                <a:lnTo>
                  <a:pt x="1940431" y="667337"/>
                </a:lnTo>
                <a:lnTo>
                  <a:pt x="1924524" y="624653"/>
                </a:lnTo>
                <a:lnTo>
                  <a:pt x="1906718" y="582920"/>
                </a:lnTo>
                <a:lnTo>
                  <a:pt x="1887065" y="542189"/>
                </a:lnTo>
                <a:lnTo>
                  <a:pt x="1865617" y="502513"/>
                </a:lnTo>
                <a:lnTo>
                  <a:pt x="1842427" y="463942"/>
                </a:lnTo>
                <a:lnTo>
                  <a:pt x="1817546" y="426530"/>
                </a:lnTo>
                <a:lnTo>
                  <a:pt x="1791028" y="390327"/>
                </a:lnTo>
                <a:lnTo>
                  <a:pt x="1762924" y="355385"/>
                </a:lnTo>
                <a:lnTo>
                  <a:pt x="1733286" y="321756"/>
                </a:lnTo>
                <a:lnTo>
                  <a:pt x="1702167" y="289492"/>
                </a:lnTo>
                <a:lnTo>
                  <a:pt x="1669618" y="258645"/>
                </a:lnTo>
                <a:lnTo>
                  <a:pt x="1635693" y="229266"/>
                </a:lnTo>
                <a:lnTo>
                  <a:pt x="1600443" y="201408"/>
                </a:lnTo>
                <a:lnTo>
                  <a:pt x="1563921" y="175121"/>
                </a:lnTo>
                <a:lnTo>
                  <a:pt x="1526179" y="150458"/>
                </a:lnTo>
                <a:lnTo>
                  <a:pt x="1487269" y="127470"/>
                </a:lnTo>
                <a:lnTo>
                  <a:pt x="1447243" y="106210"/>
                </a:lnTo>
                <a:lnTo>
                  <a:pt x="1406153" y="86729"/>
                </a:lnTo>
                <a:lnTo>
                  <a:pt x="1364053" y="69079"/>
                </a:lnTo>
                <a:lnTo>
                  <a:pt x="1320993" y="53311"/>
                </a:lnTo>
                <a:lnTo>
                  <a:pt x="1277027" y="39478"/>
                </a:lnTo>
                <a:lnTo>
                  <a:pt x="1232206" y="27631"/>
                </a:lnTo>
                <a:lnTo>
                  <a:pt x="1186583" y="17822"/>
                </a:lnTo>
                <a:lnTo>
                  <a:pt x="1140210" y="10102"/>
                </a:lnTo>
                <a:lnTo>
                  <a:pt x="1093139" y="4524"/>
                </a:lnTo>
                <a:lnTo>
                  <a:pt x="1045422" y="1139"/>
                </a:lnTo>
                <a:lnTo>
                  <a:pt x="997113" y="0"/>
                </a:lnTo>
                <a:close/>
              </a:path>
            </a:pathLst>
          </a:custGeom>
          <a:solidFill>
            <a:srgbClr val="FFFFFF"/>
          </a:solidFill>
          <a:effectLst>
            <a:innerShdw blurRad="63500" dist="101600" dir="15840000">
              <a:prstClr val="black">
                <a:alpha val="50000"/>
              </a:prstClr>
            </a:inn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786706" y="10005232"/>
            <a:ext cx="2757805" cy="2731135"/>
          </a:xfrm>
          <a:custGeom>
            <a:avLst/>
            <a:gdLst/>
            <a:ahLst/>
            <a:cxnLst/>
            <a:rect l="l" t="t" r="r" b="b"/>
            <a:pathLst>
              <a:path w="2757805" h="2731134">
                <a:moveTo>
                  <a:pt x="2757352" y="1365319"/>
                </a:moveTo>
                <a:lnTo>
                  <a:pt x="2756518" y="1413251"/>
                </a:lnTo>
                <a:lnTo>
                  <a:pt x="2754035" y="1460768"/>
                </a:lnTo>
                <a:lnTo>
                  <a:pt x="2749930" y="1507844"/>
                </a:lnTo>
                <a:lnTo>
                  <a:pt x="2744231" y="1554450"/>
                </a:lnTo>
                <a:lnTo>
                  <a:pt x="2736964" y="1600560"/>
                </a:lnTo>
                <a:lnTo>
                  <a:pt x="2728158" y="1646147"/>
                </a:lnTo>
                <a:lnTo>
                  <a:pt x="2717838" y="1691184"/>
                </a:lnTo>
                <a:lnTo>
                  <a:pt x="2706034" y="1735644"/>
                </a:lnTo>
                <a:lnTo>
                  <a:pt x="2692772" y="1779499"/>
                </a:lnTo>
                <a:lnTo>
                  <a:pt x="2678079" y="1822723"/>
                </a:lnTo>
                <a:lnTo>
                  <a:pt x="2661983" y="1865288"/>
                </a:lnTo>
                <a:lnTo>
                  <a:pt x="2644511" y="1907168"/>
                </a:lnTo>
                <a:lnTo>
                  <a:pt x="2625691" y="1948335"/>
                </a:lnTo>
                <a:lnTo>
                  <a:pt x="2605549" y="1988762"/>
                </a:lnTo>
                <a:lnTo>
                  <a:pt x="2584114" y="2028423"/>
                </a:lnTo>
                <a:lnTo>
                  <a:pt x="2561412" y="2067290"/>
                </a:lnTo>
                <a:lnTo>
                  <a:pt x="2537471" y="2105335"/>
                </a:lnTo>
                <a:lnTo>
                  <a:pt x="2512318" y="2142533"/>
                </a:lnTo>
                <a:lnTo>
                  <a:pt x="2485981" y="2178855"/>
                </a:lnTo>
                <a:lnTo>
                  <a:pt x="2458487" y="2214276"/>
                </a:lnTo>
                <a:lnTo>
                  <a:pt x="2429863" y="2248767"/>
                </a:lnTo>
                <a:lnTo>
                  <a:pt x="2400136" y="2282301"/>
                </a:lnTo>
                <a:lnTo>
                  <a:pt x="2369335" y="2314853"/>
                </a:lnTo>
                <a:lnTo>
                  <a:pt x="2337485" y="2346393"/>
                </a:lnTo>
                <a:lnTo>
                  <a:pt x="2304616" y="2376897"/>
                </a:lnTo>
                <a:lnTo>
                  <a:pt x="2270753" y="2406335"/>
                </a:lnTo>
                <a:lnTo>
                  <a:pt x="2235925" y="2434682"/>
                </a:lnTo>
                <a:lnTo>
                  <a:pt x="2200158" y="2461910"/>
                </a:lnTo>
                <a:lnTo>
                  <a:pt x="2163480" y="2487992"/>
                </a:lnTo>
                <a:lnTo>
                  <a:pt x="2125918" y="2512901"/>
                </a:lnTo>
                <a:lnTo>
                  <a:pt x="2087501" y="2536610"/>
                </a:lnTo>
                <a:lnTo>
                  <a:pt x="2048254" y="2559092"/>
                </a:lnTo>
                <a:lnTo>
                  <a:pt x="2008205" y="2580319"/>
                </a:lnTo>
                <a:lnTo>
                  <a:pt x="1967382" y="2600266"/>
                </a:lnTo>
                <a:lnTo>
                  <a:pt x="1925812" y="2618904"/>
                </a:lnTo>
                <a:lnTo>
                  <a:pt x="1883523" y="2636206"/>
                </a:lnTo>
                <a:lnTo>
                  <a:pt x="1840541" y="2652146"/>
                </a:lnTo>
                <a:lnTo>
                  <a:pt x="1796895" y="2666697"/>
                </a:lnTo>
                <a:lnTo>
                  <a:pt x="1752610" y="2679830"/>
                </a:lnTo>
                <a:lnTo>
                  <a:pt x="1707716" y="2691520"/>
                </a:lnTo>
                <a:lnTo>
                  <a:pt x="1662238" y="2701740"/>
                </a:lnTo>
                <a:lnTo>
                  <a:pt x="1616205" y="2710461"/>
                </a:lnTo>
                <a:lnTo>
                  <a:pt x="1569644" y="2717657"/>
                </a:lnTo>
                <a:lnTo>
                  <a:pt x="1522582" y="2723302"/>
                </a:lnTo>
                <a:lnTo>
                  <a:pt x="1475046" y="2727367"/>
                </a:lnTo>
                <a:lnTo>
                  <a:pt x="1427064" y="2729826"/>
                </a:lnTo>
                <a:lnTo>
                  <a:pt x="1378663" y="2730651"/>
                </a:lnTo>
                <a:lnTo>
                  <a:pt x="1330263" y="2729826"/>
                </a:lnTo>
                <a:lnTo>
                  <a:pt x="1282282" y="2727367"/>
                </a:lnTo>
                <a:lnTo>
                  <a:pt x="1234747" y="2723302"/>
                </a:lnTo>
                <a:lnTo>
                  <a:pt x="1187686" y="2717657"/>
                </a:lnTo>
                <a:lnTo>
                  <a:pt x="1141125" y="2710461"/>
                </a:lnTo>
                <a:lnTo>
                  <a:pt x="1095093" y="2701740"/>
                </a:lnTo>
                <a:lnTo>
                  <a:pt x="1049616" y="2691520"/>
                </a:lnTo>
                <a:lnTo>
                  <a:pt x="1004723" y="2679830"/>
                </a:lnTo>
                <a:lnTo>
                  <a:pt x="960439" y="2666697"/>
                </a:lnTo>
                <a:lnTo>
                  <a:pt x="916793" y="2652146"/>
                </a:lnTo>
                <a:lnTo>
                  <a:pt x="873812" y="2636206"/>
                </a:lnTo>
                <a:lnTo>
                  <a:pt x="831524" y="2618904"/>
                </a:lnTo>
                <a:lnTo>
                  <a:pt x="789954" y="2600266"/>
                </a:lnTo>
                <a:lnTo>
                  <a:pt x="749132" y="2580319"/>
                </a:lnTo>
                <a:lnTo>
                  <a:pt x="709085" y="2559092"/>
                </a:lnTo>
                <a:lnTo>
                  <a:pt x="669838" y="2536610"/>
                </a:lnTo>
                <a:lnTo>
                  <a:pt x="631421" y="2512901"/>
                </a:lnTo>
                <a:lnTo>
                  <a:pt x="593860" y="2487992"/>
                </a:lnTo>
                <a:lnTo>
                  <a:pt x="557183" y="2461910"/>
                </a:lnTo>
                <a:lnTo>
                  <a:pt x="521417" y="2434682"/>
                </a:lnTo>
                <a:lnTo>
                  <a:pt x="486589" y="2406335"/>
                </a:lnTo>
                <a:lnTo>
                  <a:pt x="452727" y="2376897"/>
                </a:lnTo>
                <a:lnTo>
                  <a:pt x="419858" y="2346393"/>
                </a:lnTo>
                <a:lnTo>
                  <a:pt x="388009" y="2314853"/>
                </a:lnTo>
                <a:lnTo>
                  <a:pt x="357208" y="2282301"/>
                </a:lnTo>
                <a:lnTo>
                  <a:pt x="327483" y="2248767"/>
                </a:lnTo>
                <a:lnTo>
                  <a:pt x="298859" y="2214276"/>
                </a:lnTo>
                <a:lnTo>
                  <a:pt x="271365" y="2178855"/>
                </a:lnTo>
                <a:lnTo>
                  <a:pt x="245029" y="2142533"/>
                </a:lnTo>
                <a:lnTo>
                  <a:pt x="219876" y="2105335"/>
                </a:lnTo>
                <a:lnTo>
                  <a:pt x="195936" y="2067290"/>
                </a:lnTo>
                <a:lnTo>
                  <a:pt x="173235" y="2028423"/>
                </a:lnTo>
                <a:lnTo>
                  <a:pt x="151800" y="1988762"/>
                </a:lnTo>
                <a:lnTo>
                  <a:pt x="131658" y="1948335"/>
                </a:lnTo>
                <a:lnTo>
                  <a:pt x="112838" y="1907168"/>
                </a:lnTo>
                <a:lnTo>
                  <a:pt x="95367" y="1865288"/>
                </a:lnTo>
                <a:lnTo>
                  <a:pt x="79271" y="1822723"/>
                </a:lnTo>
                <a:lnTo>
                  <a:pt x="64579" y="1779499"/>
                </a:lnTo>
                <a:lnTo>
                  <a:pt x="51317" y="1735644"/>
                </a:lnTo>
                <a:lnTo>
                  <a:pt x="39513" y="1691184"/>
                </a:lnTo>
                <a:lnTo>
                  <a:pt x="29194" y="1646147"/>
                </a:lnTo>
                <a:lnTo>
                  <a:pt x="20387" y="1600560"/>
                </a:lnTo>
                <a:lnTo>
                  <a:pt x="13120" y="1554450"/>
                </a:lnTo>
                <a:lnTo>
                  <a:pt x="7421" y="1507844"/>
                </a:lnTo>
                <a:lnTo>
                  <a:pt x="3316" y="1460768"/>
                </a:lnTo>
                <a:lnTo>
                  <a:pt x="833" y="1413251"/>
                </a:lnTo>
                <a:lnTo>
                  <a:pt x="0" y="1365319"/>
                </a:lnTo>
                <a:lnTo>
                  <a:pt x="833" y="1317387"/>
                </a:lnTo>
                <a:lnTo>
                  <a:pt x="3316" y="1269870"/>
                </a:lnTo>
                <a:lnTo>
                  <a:pt x="7421" y="1222795"/>
                </a:lnTo>
                <a:lnTo>
                  <a:pt x="13120" y="1176189"/>
                </a:lnTo>
                <a:lnTo>
                  <a:pt x="20387" y="1130079"/>
                </a:lnTo>
                <a:lnTo>
                  <a:pt x="29194" y="1084492"/>
                </a:lnTo>
                <a:lnTo>
                  <a:pt x="39513" y="1039455"/>
                </a:lnTo>
                <a:lnTo>
                  <a:pt x="51317" y="994996"/>
                </a:lnTo>
                <a:lnTo>
                  <a:pt x="64579" y="951141"/>
                </a:lnTo>
                <a:lnTo>
                  <a:pt x="79271" y="907917"/>
                </a:lnTo>
                <a:lnTo>
                  <a:pt x="95367" y="865352"/>
                </a:lnTo>
                <a:lnTo>
                  <a:pt x="112838" y="823472"/>
                </a:lnTo>
                <a:lnTo>
                  <a:pt x="131658" y="782306"/>
                </a:lnTo>
                <a:lnTo>
                  <a:pt x="151800" y="741879"/>
                </a:lnTo>
                <a:lnTo>
                  <a:pt x="173235" y="702218"/>
                </a:lnTo>
                <a:lnTo>
                  <a:pt x="195936" y="663352"/>
                </a:lnTo>
                <a:lnTo>
                  <a:pt x="219876" y="625307"/>
                </a:lnTo>
                <a:lnTo>
                  <a:pt x="245029" y="588110"/>
                </a:lnTo>
                <a:lnTo>
                  <a:pt x="271365" y="551787"/>
                </a:lnTo>
                <a:lnTo>
                  <a:pt x="298859" y="516368"/>
                </a:lnTo>
                <a:lnTo>
                  <a:pt x="327483" y="481877"/>
                </a:lnTo>
                <a:lnTo>
                  <a:pt x="357208" y="448343"/>
                </a:lnTo>
                <a:lnTo>
                  <a:pt x="388009" y="415792"/>
                </a:lnTo>
                <a:lnTo>
                  <a:pt x="419858" y="384251"/>
                </a:lnTo>
                <a:lnTo>
                  <a:pt x="452727" y="353749"/>
                </a:lnTo>
                <a:lnTo>
                  <a:pt x="486589" y="324311"/>
                </a:lnTo>
                <a:lnTo>
                  <a:pt x="521417" y="295964"/>
                </a:lnTo>
                <a:lnTo>
                  <a:pt x="557183" y="268737"/>
                </a:lnTo>
                <a:lnTo>
                  <a:pt x="593860" y="242655"/>
                </a:lnTo>
                <a:lnTo>
                  <a:pt x="631421" y="217747"/>
                </a:lnTo>
                <a:lnTo>
                  <a:pt x="669838" y="194038"/>
                </a:lnTo>
                <a:lnTo>
                  <a:pt x="709085" y="171556"/>
                </a:lnTo>
                <a:lnTo>
                  <a:pt x="749132" y="150329"/>
                </a:lnTo>
                <a:lnTo>
                  <a:pt x="789954" y="130383"/>
                </a:lnTo>
                <a:lnTo>
                  <a:pt x="831524" y="111745"/>
                </a:lnTo>
                <a:lnTo>
                  <a:pt x="873812" y="94443"/>
                </a:lnTo>
                <a:lnTo>
                  <a:pt x="916793" y="78503"/>
                </a:lnTo>
                <a:lnTo>
                  <a:pt x="960439" y="63953"/>
                </a:lnTo>
                <a:lnTo>
                  <a:pt x="1004723" y="50820"/>
                </a:lnTo>
                <a:lnTo>
                  <a:pt x="1049616" y="39130"/>
                </a:lnTo>
                <a:lnTo>
                  <a:pt x="1095093" y="28911"/>
                </a:lnTo>
                <a:lnTo>
                  <a:pt x="1141125" y="20190"/>
                </a:lnTo>
                <a:lnTo>
                  <a:pt x="1187686" y="12993"/>
                </a:lnTo>
                <a:lnTo>
                  <a:pt x="1234747" y="7349"/>
                </a:lnTo>
                <a:lnTo>
                  <a:pt x="1282282" y="3284"/>
                </a:lnTo>
                <a:lnTo>
                  <a:pt x="1330263" y="825"/>
                </a:lnTo>
                <a:lnTo>
                  <a:pt x="1378663" y="0"/>
                </a:lnTo>
                <a:lnTo>
                  <a:pt x="1427064" y="825"/>
                </a:lnTo>
                <a:lnTo>
                  <a:pt x="1475046" y="3284"/>
                </a:lnTo>
                <a:lnTo>
                  <a:pt x="1522582" y="7349"/>
                </a:lnTo>
                <a:lnTo>
                  <a:pt x="1569644" y="12993"/>
                </a:lnTo>
                <a:lnTo>
                  <a:pt x="1616205" y="20190"/>
                </a:lnTo>
                <a:lnTo>
                  <a:pt x="1662238" y="28911"/>
                </a:lnTo>
                <a:lnTo>
                  <a:pt x="1707716" y="39130"/>
                </a:lnTo>
                <a:lnTo>
                  <a:pt x="1752610" y="50820"/>
                </a:lnTo>
                <a:lnTo>
                  <a:pt x="1796895" y="63953"/>
                </a:lnTo>
                <a:lnTo>
                  <a:pt x="1840541" y="78503"/>
                </a:lnTo>
                <a:lnTo>
                  <a:pt x="1883523" y="94443"/>
                </a:lnTo>
                <a:lnTo>
                  <a:pt x="1925812" y="111745"/>
                </a:lnTo>
                <a:lnTo>
                  <a:pt x="1967382" y="130383"/>
                </a:lnTo>
                <a:lnTo>
                  <a:pt x="2008205" y="150329"/>
                </a:lnTo>
                <a:lnTo>
                  <a:pt x="2048254" y="171556"/>
                </a:lnTo>
                <a:lnTo>
                  <a:pt x="2087501" y="194038"/>
                </a:lnTo>
                <a:lnTo>
                  <a:pt x="2125918" y="217747"/>
                </a:lnTo>
                <a:lnTo>
                  <a:pt x="2163480" y="242655"/>
                </a:lnTo>
                <a:lnTo>
                  <a:pt x="2200158" y="268737"/>
                </a:lnTo>
                <a:lnTo>
                  <a:pt x="2235925" y="295964"/>
                </a:lnTo>
                <a:lnTo>
                  <a:pt x="2270753" y="324311"/>
                </a:lnTo>
                <a:lnTo>
                  <a:pt x="2304616" y="353749"/>
                </a:lnTo>
                <a:lnTo>
                  <a:pt x="2337485" y="384251"/>
                </a:lnTo>
                <a:lnTo>
                  <a:pt x="2369335" y="415792"/>
                </a:lnTo>
                <a:lnTo>
                  <a:pt x="2400136" y="448343"/>
                </a:lnTo>
                <a:lnTo>
                  <a:pt x="2429863" y="481877"/>
                </a:lnTo>
                <a:lnTo>
                  <a:pt x="2458487" y="516368"/>
                </a:lnTo>
                <a:lnTo>
                  <a:pt x="2485981" y="551787"/>
                </a:lnTo>
                <a:lnTo>
                  <a:pt x="2512318" y="588110"/>
                </a:lnTo>
                <a:lnTo>
                  <a:pt x="2537471" y="625307"/>
                </a:lnTo>
                <a:lnTo>
                  <a:pt x="2561412" y="663352"/>
                </a:lnTo>
                <a:lnTo>
                  <a:pt x="2584114" y="702218"/>
                </a:lnTo>
                <a:lnTo>
                  <a:pt x="2605549" y="741879"/>
                </a:lnTo>
                <a:lnTo>
                  <a:pt x="2625691" y="782306"/>
                </a:lnTo>
                <a:lnTo>
                  <a:pt x="2644511" y="823472"/>
                </a:lnTo>
                <a:lnTo>
                  <a:pt x="2661983" y="865352"/>
                </a:lnTo>
                <a:lnTo>
                  <a:pt x="2678079" y="907917"/>
                </a:lnTo>
                <a:lnTo>
                  <a:pt x="2692772" y="951141"/>
                </a:lnTo>
                <a:lnTo>
                  <a:pt x="2706034" y="994996"/>
                </a:lnTo>
                <a:lnTo>
                  <a:pt x="2717838" y="1039455"/>
                </a:lnTo>
                <a:lnTo>
                  <a:pt x="2728158" y="1084492"/>
                </a:lnTo>
                <a:lnTo>
                  <a:pt x="2736964" y="1130079"/>
                </a:lnTo>
                <a:lnTo>
                  <a:pt x="2744231" y="1176189"/>
                </a:lnTo>
                <a:lnTo>
                  <a:pt x="2749930" y="1222795"/>
                </a:lnTo>
                <a:lnTo>
                  <a:pt x="2754035" y="1269870"/>
                </a:lnTo>
                <a:lnTo>
                  <a:pt x="2756518" y="1317387"/>
                </a:lnTo>
                <a:lnTo>
                  <a:pt x="2757352" y="1365319"/>
                </a:lnTo>
                <a:close/>
              </a:path>
            </a:pathLst>
          </a:custGeom>
          <a:ln w="376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901430" y="10065537"/>
            <a:ext cx="4447020" cy="23288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53720">
              <a:lnSpc>
                <a:spcPct val="161400"/>
              </a:lnSpc>
            </a:pP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BELIEVE DIVERSITY</a:t>
            </a:r>
            <a:r>
              <a:rPr sz="2350" spc="-14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WILL 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BE A </a:t>
            </a:r>
            <a:r>
              <a:rPr sz="2350" spc="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CRITICAL</a:t>
            </a:r>
            <a:r>
              <a:rPr sz="2350" spc="-22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SUCCESS</a:t>
            </a:r>
            <a:endParaRPr sz="2350" dirty="0">
              <a:latin typeface="Arial Regular" charset="0"/>
              <a:cs typeface="Arial Regular" charset="0"/>
            </a:endParaRPr>
          </a:p>
          <a:p>
            <a:pPr marL="12700" marR="5080">
              <a:lnSpc>
                <a:spcPct val="161400"/>
              </a:lnSpc>
            </a:pPr>
            <a:r>
              <a:rPr sz="2350" spc="-3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FACTOR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FOR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CLINICAL</a:t>
            </a:r>
            <a:r>
              <a:rPr sz="2350" spc="-14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lang="en-US" sz="2350" spc="-145" dirty="0" smtClean="0">
                <a:solidFill>
                  <a:srgbClr val="57585B"/>
                </a:solidFill>
                <a:latin typeface="Arial Regular" charset="0"/>
                <a:cs typeface="Arial Regular" charset="0"/>
              </a:rPr>
              <a:t/>
            </a:r>
            <a:br>
              <a:rPr lang="en-US" sz="2350" spc="-145" dirty="0" smtClean="0">
                <a:solidFill>
                  <a:srgbClr val="57585B"/>
                </a:solidFill>
                <a:latin typeface="Arial Regular" charset="0"/>
                <a:cs typeface="Arial Regular" charset="0"/>
              </a:rPr>
            </a:br>
            <a:r>
              <a:rPr sz="2350" spc="15" dirty="0" smtClean="0">
                <a:solidFill>
                  <a:srgbClr val="57585B"/>
                </a:solidFill>
                <a:latin typeface="Arial Regular" charset="0"/>
                <a:cs typeface="Arial Regular" charset="0"/>
              </a:rPr>
              <a:t>AND </a:t>
            </a:r>
            <a:r>
              <a:rPr sz="2350" spc="10" dirty="0" smtClean="0">
                <a:solidFill>
                  <a:srgbClr val="57585B"/>
                </a:solidFill>
                <a:latin typeface="Arial Regular" charset="0"/>
                <a:cs typeface="Arial Regular" charset="0"/>
              </a:rPr>
              <a:t>NON-CLINICAL</a:t>
            </a:r>
            <a:r>
              <a:rPr sz="2350" spc="-160" dirty="0" smtClean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TEAMS.</a:t>
            </a:r>
            <a:endParaRPr sz="2350" dirty="0">
              <a:latin typeface="Arial Regular" charset="0"/>
              <a:cs typeface="Arial Regular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474981"/>
            <a:ext cx="4146550" cy="817244"/>
          </a:xfrm>
          <a:custGeom>
            <a:avLst/>
            <a:gdLst/>
            <a:ahLst/>
            <a:cxnLst/>
            <a:rect l="l" t="t" r="r" b="b"/>
            <a:pathLst>
              <a:path w="4146550" h="817244">
                <a:moveTo>
                  <a:pt x="0" y="816741"/>
                </a:moveTo>
                <a:lnTo>
                  <a:pt x="4146470" y="816741"/>
                </a:lnTo>
                <a:lnTo>
                  <a:pt x="4146470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07672" y="683260"/>
            <a:ext cx="2309495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11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WORKFORCE</a:t>
            </a:r>
            <a:endParaRPr sz="255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object 12"/>
          <p:cNvSpPr/>
          <p:nvPr/>
        </p:nvSpPr>
        <p:spPr>
          <a:xfrm>
            <a:off x="11582400" y="9217025"/>
            <a:ext cx="8532612" cy="547370"/>
          </a:xfrm>
          <a:custGeom>
            <a:avLst/>
            <a:gdLst/>
            <a:ahLst/>
            <a:cxnLst/>
            <a:rect l="l" t="t" r="r" b="b"/>
            <a:pathLst>
              <a:path w="8334375" h="547370">
                <a:moveTo>
                  <a:pt x="0" y="547321"/>
                </a:moveTo>
                <a:lnTo>
                  <a:pt x="8334343" y="547321"/>
                </a:lnTo>
                <a:lnTo>
                  <a:pt x="8334343" y="0"/>
                </a:lnTo>
                <a:lnTo>
                  <a:pt x="0" y="0"/>
                </a:lnTo>
                <a:lnTo>
                  <a:pt x="0" y="547321"/>
                </a:lnTo>
                <a:close/>
              </a:path>
            </a:pathLst>
          </a:custGeom>
          <a:solidFill>
            <a:srgbClr val="878787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766331" y="9383120"/>
            <a:ext cx="7227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300" baseline="30000" dirty="0" smtClean="0">
                <a:solidFill>
                  <a:schemeClr val="bg1"/>
                </a:solidFill>
                <a:latin typeface="Arial Narrow Bold" charset="0"/>
                <a:ea typeface="Arial Narrow Bold" charset="0"/>
                <a:cs typeface="Arial Narrow Bold" charset="0"/>
              </a:rPr>
              <a:t>WHAT HEALTHCARE LEADERS PREDICT BY 2022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85704" y="10759896"/>
            <a:ext cx="1733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76</a:t>
            </a:r>
            <a:r>
              <a:rPr lang="en-US" sz="7200" b="1" spc="-3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%</a:t>
            </a:r>
            <a:endParaRPr lang="en-US" sz="7200" b="1" spc="-3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 Narrow Bold" charset="0"/>
              <a:ea typeface="Arial Narrow Bold" charset="0"/>
              <a:cs typeface="Arial Narrow Bold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0104100" cy="1507807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6329593" y="3812741"/>
            <a:ext cx="9032283" cy="576536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42049" y="4642035"/>
            <a:ext cx="10075694" cy="576984"/>
          </a:xfrm>
          <a:custGeom>
            <a:avLst/>
            <a:gdLst/>
            <a:ahLst/>
            <a:cxnLst/>
            <a:rect l="l" t="t" r="r" b="b"/>
            <a:pathLst>
              <a:path w="9802494" h="561339">
                <a:moveTo>
                  <a:pt x="327948" y="13570"/>
                </a:moveTo>
                <a:lnTo>
                  <a:pt x="230694" y="13570"/>
                </a:lnTo>
                <a:lnTo>
                  <a:pt x="0" y="547334"/>
                </a:lnTo>
                <a:lnTo>
                  <a:pt x="129671" y="547334"/>
                </a:lnTo>
                <a:lnTo>
                  <a:pt x="174151" y="434248"/>
                </a:lnTo>
                <a:lnTo>
                  <a:pt x="510955" y="434248"/>
                </a:lnTo>
                <a:lnTo>
                  <a:pt x="467663" y="334733"/>
                </a:lnTo>
                <a:lnTo>
                  <a:pt x="211093" y="334733"/>
                </a:lnTo>
                <a:lnTo>
                  <a:pt x="275928" y="168874"/>
                </a:lnTo>
                <a:lnTo>
                  <a:pt x="395509" y="168874"/>
                </a:lnTo>
                <a:lnTo>
                  <a:pt x="327948" y="13570"/>
                </a:lnTo>
                <a:close/>
              </a:path>
              <a:path w="9802494" h="561339">
                <a:moveTo>
                  <a:pt x="510955" y="434248"/>
                </a:moveTo>
                <a:lnTo>
                  <a:pt x="381475" y="434248"/>
                </a:lnTo>
                <a:lnTo>
                  <a:pt x="427463" y="547334"/>
                </a:lnTo>
                <a:lnTo>
                  <a:pt x="560150" y="547334"/>
                </a:lnTo>
                <a:lnTo>
                  <a:pt x="510955" y="434248"/>
                </a:lnTo>
                <a:close/>
              </a:path>
              <a:path w="9802494" h="561339">
                <a:moveTo>
                  <a:pt x="395509" y="168874"/>
                </a:moveTo>
                <a:lnTo>
                  <a:pt x="275928" y="168874"/>
                </a:lnTo>
                <a:lnTo>
                  <a:pt x="341518" y="334733"/>
                </a:lnTo>
                <a:lnTo>
                  <a:pt x="467663" y="334733"/>
                </a:lnTo>
                <a:lnTo>
                  <a:pt x="395509" y="168874"/>
                </a:lnTo>
                <a:close/>
              </a:path>
              <a:path w="9802494" h="561339">
                <a:moveTo>
                  <a:pt x="765966" y="13570"/>
                </a:moveTo>
                <a:lnTo>
                  <a:pt x="606138" y="13570"/>
                </a:lnTo>
                <a:lnTo>
                  <a:pt x="606138" y="547334"/>
                </a:lnTo>
                <a:lnTo>
                  <a:pt x="723747" y="547334"/>
                </a:lnTo>
                <a:lnTo>
                  <a:pt x="723747" y="167366"/>
                </a:lnTo>
                <a:lnTo>
                  <a:pt x="860057" y="167366"/>
                </a:lnTo>
                <a:lnTo>
                  <a:pt x="765966" y="13570"/>
                </a:lnTo>
                <a:close/>
              </a:path>
              <a:path w="9802494" h="561339">
                <a:moveTo>
                  <a:pt x="860057" y="167366"/>
                </a:moveTo>
                <a:lnTo>
                  <a:pt x="725255" y="167366"/>
                </a:lnTo>
                <a:lnTo>
                  <a:pt x="958211" y="547334"/>
                </a:lnTo>
                <a:lnTo>
                  <a:pt x="1112008" y="547334"/>
                </a:lnTo>
                <a:lnTo>
                  <a:pt x="1112008" y="384490"/>
                </a:lnTo>
                <a:lnTo>
                  <a:pt x="992891" y="384490"/>
                </a:lnTo>
                <a:lnTo>
                  <a:pt x="860057" y="167366"/>
                </a:lnTo>
                <a:close/>
              </a:path>
              <a:path w="9802494" h="561339">
                <a:moveTo>
                  <a:pt x="1112008" y="13570"/>
                </a:moveTo>
                <a:lnTo>
                  <a:pt x="994399" y="13570"/>
                </a:lnTo>
                <a:lnTo>
                  <a:pt x="994399" y="384490"/>
                </a:lnTo>
                <a:lnTo>
                  <a:pt x="1112008" y="384490"/>
                </a:lnTo>
                <a:lnTo>
                  <a:pt x="1112008" y="13570"/>
                </a:lnTo>
                <a:close/>
              </a:path>
              <a:path w="9802494" h="561339">
                <a:moveTo>
                  <a:pt x="1389432" y="13570"/>
                </a:moveTo>
                <a:lnTo>
                  <a:pt x="1213018" y="13570"/>
                </a:lnTo>
                <a:lnTo>
                  <a:pt x="1213018" y="547334"/>
                </a:lnTo>
                <a:lnTo>
                  <a:pt x="1405264" y="547334"/>
                </a:lnTo>
                <a:lnTo>
                  <a:pt x="1434708" y="546252"/>
                </a:lnTo>
                <a:lnTo>
                  <a:pt x="1491631" y="537585"/>
                </a:lnTo>
                <a:lnTo>
                  <a:pt x="1545442" y="520311"/>
                </a:lnTo>
                <a:lnTo>
                  <a:pt x="1593315" y="494867"/>
                </a:lnTo>
                <a:lnTo>
                  <a:pt x="1634516" y="461347"/>
                </a:lnTo>
                <a:lnTo>
                  <a:pt x="1654080" y="438771"/>
                </a:lnTo>
                <a:lnTo>
                  <a:pt x="1330627" y="438771"/>
                </a:lnTo>
                <a:lnTo>
                  <a:pt x="1330627" y="122132"/>
                </a:lnTo>
                <a:lnTo>
                  <a:pt x="1658353" y="122132"/>
                </a:lnTo>
                <a:lnTo>
                  <a:pt x="1650372" y="111111"/>
                </a:lnTo>
                <a:lnTo>
                  <a:pt x="1611833" y="74259"/>
                </a:lnTo>
                <a:lnTo>
                  <a:pt x="1565185" y="46647"/>
                </a:lnTo>
                <a:lnTo>
                  <a:pt x="1511187" y="27894"/>
                </a:lnTo>
                <a:lnTo>
                  <a:pt x="1451907" y="17156"/>
                </a:lnTo>
                <a:lnTo>
                  <a:pt x="1421067" y="14467"/>
                </a:lnTo>
                <a:lnTo>
                  <a:pt x="1389432" y="13570"/>
                </a:lnTo>
                <a:close/>
              </a:path>
              <a:path w="9802494" h="561339">
                <a:moveTo>
                  <a:pt x="1658353" y="122132"/>
                </a:moveTo>
                <a:lnTo>
                  <a:pt x="1399986" y="122132"/>
                </a:lnTo>
                <a:lnTo>
                  <a:pt x="1418239" y="122721"/>
                </a:lnTo>
                <a:lnTo>
                  <a:pt x="1436075" y="124488"/>
                </a:lnTo>
                <a:lnTo>
                  <a:pt x="1486703" y="136864"/>
                </a:lnTo>
                <a:lnTo>
                  <a:pt x="1528904" y="159827"/>
                </a:lnTo>
                <a:lnTo>
                  <a:pt x="1560497" y="193829"/>
                </a:lnTo>
                <a:lnTo>
                  <a:pt x="1579510" y="239274"/>
                </a:lnTo>
                <a:lnTo>
                  <a:pt x="1583185" y="275928"/>
                </a:lnTo>
                <a:lnTo>
                  <a:pt x="1582266" y="297675"/>
                </a:lnTo>
                <a:lnTo>
                  <a:pt x="1574915" y="335940"/>
                </a:lnTo>
                <a:lnTo>
                  <a:pt x="1551045" y="380721"/>
                </a:lnTo>
                <a:lnTo>
                  <a:pt x="1514744" y="411890"/>
                </a:lnTo>
                <a:lnTo>
                  <a:pt x="1467461" y="430479"/>
                </a:lnTo>
                <a:lnTo>
                  <a:pt x="1411695" y="438255"/>
                </a:lnTo>
                <a:lnTo>
                  <a:pt x="1391693" y="438771"/>
                </a:lnTo>
                <a:lnTo>
                  <a:pt x="1654080" y="438771"/>
                </a:lnTo>
                <a:lnTo>
                  <a:pt x="1680815" y="396176"/>
                </a:lnTo>
                <a:lnTo>
                  <a:pt x="1699187" y="342941"/>
                </a:lnTo>
                <a:lnTo>
                  <a:pt x="1705317" y="281960"/>
                </a:lnTo>
                <a:lnTo>
                  <a:pt x="1703739" y="246769"/>
                </a:lnTo>
                <a:lnTo>
                  <a:pt x="1699003" y="214306"/>
                </a:lnTo>
                <a:lnTo>
                  <a:pt x="1691111" y="184572"/>
                </a:lnTo>
                <a:lnTo>
                  <a:pt x="1680061" y="157565"/>
                </a:lnTo>
                <a:lnTo>
                  <a:pt x="1666321" y="133136"/>
                </a:lnTo>
                <a:lnTo>
                  <a:pt x="1658353" y="122132"/>
                </a:lnTo>
                <a:close/>
              </a:path>
              <a:path w="9802494" h="561339">
                <a:moveTo>
                  <a:pt x="2360447" y="13570"/>
                </a:moveTo>
                <a:lnTo>
                  <a:pt x="1997819" y="13570"/>
                </a:lnTo>
                <a:lnTo>
                  <a:pt x="1997819" y="547334"/>
                </a:lnTo>
                <a:lnTo>
                  <a:pt x="2374017" y="547334"/>
                </a:lnTo>
                <a:lnTo>
                  <a:pt x="2374017" y="438771"/>
                </a:lnTo>
                <a:lnTo>
                  <a:pt x="2115428" y="438771"/>
                </a:lnTo>
                <a:lnTo>
                  <a:pt x="2115428" y="330209"/>
                </a:lnTo>
                <a:lnTo>
                  <a:pt x="2346877" y="330209"/>
                </a:lnTo>
                <a:lnTo>
                  <a:pt x="2346877" y="221647"/>
                </a:lnTo>
                <a:lnTo>
                  <a:pt x="2115428" y="221647"/>
                </a:lnTo>
                <a:lnTo>
                  <a:pt x="2115428" y="122132"/>
                </a:lnTo>
                <a:lnTo>
                  <a:pt x="2360447" y="122132"/>
                </a:lnTo>
                <a:lnTo>
                  <a:pt x="2360447" y="13570"/>
                </a:lnTo>
                <a:close/>
              </a:path>
              <a:path w="9802494" h="561339">
                <a:moveTo>
                  <a:pt x="2620531" y="13570"/>
                </a:moveTo>
                <a:lnTo>
                  <a:pt x="2460704" y="13570"/>
                </a:lnTo>
                <a:lnTo>
                  <a:pt x="2460704" y="547334"/>
                </a:lnTo>
                <a:lnTo>
                  <a:pt x="2578313" y="547334"/>
                </a:lnTo>
                <a:lnTo>
                  <a:pt x="2578313" y="167366"/>
                </a:lnTo>
                <a:lnTo>
                  <a:pt x="2714622" y="167366"/>
                </a:lnTo>
                <a:lnTo>
                  <a:pt x="2620531" y="13570"/>
                </a:lnTo>
                <a:close/>
              </a:path>
              <a:path w="9802494" h="561339">
                <a:moveTo>
                  <a:pt x="2714622" y="167366"/>
                </a:moveTo>
                <a:lnTo>
                  <a:pt x="2579820" y="167366"/>
                </a:lnTo>
                <a:lnTo>
                  <a:pt x="2812777" y="547334"/>
                </a:lnTo>
                <a:lnTo>
                  <a:pt x="2966573" y="547334"/>
                </a:lnTo>
                <a:lnTo>
                  <a:pt x="2966573" y="384490"/>
                </a:lnTo>
                <a:lnTo>
                  <a:pt x="2847456" y="384490"/>
                </a:lnTo>
                <a:lnTo>
                  <a:pt x="2714622" y="167366"/>
                </a:lnTo>
                <a:close/>
              </a:path>
              <a:path w="9802494" h="561339">
                <a:moveTo>
                  <a:pt x="2966573" y="13570"/>
                </a:moveTo>
                <a:lnTo>
                  <a:pt x="2848964" y="13570"/>
                </a:lnTo>
                <a:lnTo>
                  <a:pt x="2848964" y="384490"/>
                </a:lnTo>
                <a:lnTo>
                  <a:pt x="2966573" y="384490"/>
                </a:lnTo>
                <a:lnTo>
                  <a:pt x="2966573" y="13570"/>
                </a:lnTo>
                <a:close/>
              </a:path>
              <a:path w="9802494" h="561339">
                <a:moveTo>
                  <a:pt x="3326926" y="0"/>
                </a:moveTo>
                <a:lnTo>
                  <a:pt x="3266803" y="4900"/>
                </a:lnTo>
                <a:lnTo>
                  <a:pt x="3211579" y="19601"/>
                </a:lnTo>
                <a:lnTo>
                  <a:pt x="3162387" y="43448"/>
                </a:lnTo>
                <a:lnTo>
                  <a:pt x="3120357" y="75767"/>
                </a:lnTo>
                <a:lnTo>
                  <a:pt x="3086148" y="116200"/>
                </a:lnTo>
                <a:lnTo>
                  <a:pt x="3060421" y="164351"/>
                </a:lnTo>
                <a:lnTo>
                  <a:pt x="3044307" y="219390"/>
                </a:lnTo>
                <a:lnTo>
                  <a:pt x="3038935" y="280452"/>
                </a:lnTo>
                <a:lnTo>
                  <a:pt x="3040278" y="311739"/>
                </a:lnTo>
                <a:lnTo>
                  <a:pt x="3051021" y="369789"/>
                </a:lnTo>
                <a:lnTo>
                  <a:pt x="3072225" y="421597"/>
                </a:lnTo>
                <a:lnTo>
                  <a:pt x="3102192" y="465888"/>
                </a:lnTo>
                <a:lnTo>
                  <a:pt x="3140477" y="502364"/>
                </a:lnTo>
                <a:lnTo>
                  <a:pt x="3186088" y="530443"/>
                </a:lnTo>
                <a:lnTo>
                  <a:pt x="3238578" y="549878"/>
                </a:lnTo>
                <a:lnTo>
                  <a:pt x="3296252" y="559679"/>
                </a:lnTo>
                <a:lnTo>
                  <a:pt x="3326926" y="560904"/>
                </a:lnTo>
                <a:lnTo>
                  <a:pt x="3356187" y="560148"/>
                </a:lnTo>
                <a:lnTo>
                  <a:pt x="3413861" y="554113"/>
                </a:lnTo>
                <a:lnTo>
                  <a:pt x="3470262" y="541873"/>
                </a:lnTo>
                <a:lnTo>
                  <a:pt x="3524543" y="522268"/>
                </a:lnTo>
                <a:lnTo>
                  <a:pt x="3550836" y="509638"/>
                </a:lnTo>
                <a:lnTo>
                  <a:pt x="3550836" y="452342"/>
                </a:lnTo>
                <a:lnTo>
                  <a:pt x="3326926" y="452342"/>
                </a:lnTo>
                <a:lnTo>
                  <a:pt x="3308527" y="451542"/>
                </a:lnTo>
                <a:lnTo>
                  <a:pt x="3258698" y="439525"/>
                </a:lnTo>
                <a:lnTo>
                  <a:pt x="3217775" y="414581"/>
                </a:lnTo>
                <a:lnTo>
                  <a:pt x="3186983" y="378648"/>
                </a:lnTo>
                <a:lnTo>
                  <a:pt x="3167641" y="333397"/>
                </a:lnTo>
                <a:lnTo>
                  <a:pt x="3161068" y="280452"/>
                </a:lnTo>
                <a:lnTo>
                  <a:pt x="3161798" y="262316"/>
                </a:lnTo>
                <a:lnTo>
                  <a:pt x="3172753" y="211846"/>
                </a:lnTo>
                <a:lnTo>
                  <a:pt x="3196006" y="169233"/>
                </a:lnTo>
                <a:lnTo>
                  <a:pt x="3230333" y="136744"/>
                </a:lnTo>
                <a:lnTo>
                  <a:pt x="3274412" y="115771"/>
                </a:lnTo>
                <a:lnTo>
                  <a:pt x="3326926" y="108562"/>
                </a:lnTo>
                <a:lnTo>
                  <a:pt x="3502900" y="108562"/>
                </a:lnTo>
                <a:lnTo>
                  <a:pt x="3539527" y="68605"/>
                </a:lnTo>
                <a:lnTo>
                  <a:pt x="3495518" y="36470"/>
                </a:lnTo>
                <a:lnTo>
                  <a:pt x="3444912" y="15455"/>
                </a:lnTo>
                <a:lnTo>
                  <a:pt x="3388464" y="3868"/>
                </a:lnTo>
                <a:lnTo>
                  <a:pt x="3358331" y="967"/>
                </a:lnTo>
                <a:lnTo>
                  <a:pt x="3326926" y="0"/>
                </a:lnTo>
                <a:close/>
              </a:path>
              <a:path w="9802494" h="561339">
                <a:moveTo>
                  <a:pt x="3550836" y="230694"/>
                </a:moveTo>
                <a:lnTo>
                  <a:pt x="3342005" y="230694"/>
                </a:lnTo>
                <a:lnTo>
                  <a:pt x="3342005" y="339256"/>
                </a:lnTo>
                <a:lnTo>
                  <a:pt x="3437750" y="339256"/>
                </a:lnTo>
                <a:lnTo>
                  <a:pt x="3437750" y="425955"/>
                </a:lnTo>
                <a:lnTo>
                  <a:pt x="3393270" y="443672"/>
                </a:lnTo>
                <a:lnTo>
                  <a:pt x="3345491" y="451800"/>
                </a:lnTo>
                <a:lnTo>
                  <a:pt x="3326926" y="452342"/>
                </a:lnTo>
                <a:lnTo>
                  <a:pt x="3550836" y="452342"/>
                </a:lnTo>
                <a:lnTo>
                  <a:pt x="3550836" y="230694"/>
                </a:lnTo>
                <a:close/>
              </a:path>
              <a:path w="9802494" h="561339">
                <a:moveTo>
                  <a:pt x="3502900" y="108562"/>
                </a:moveTo>
                <a:lnTo>
                  <a:pt x="3326926" y="108562"/>
                </a:lnTo>
                <a:lnTo>
                  <a:pt x="3348601" y="109363"/>
                </a:lnTo>
                <a:lnTo>
                  <a:pt x="3368391" y="111766"/>
                </a:lnTo>
                <a:lnTo>
                  <a:pt x="3417018" y="128545"/>
                </a:lnTo>
                <a:lnTo>
                  <a:pt x="3456598" y="159073"/>
                </a:lnTo>
                <a:lnTo>
                  <a:pt x="3502900" y="108562"/>
                </a:lnTo>
                <a:close/>
              </a:path>
              <a:path w="9802494" h="561339">
                <a:moveTo>
                  <a:pt x="3919495" y="13570"/>
                </a:moveTo>
                <a:lnTo>
                  <a:pt x="3822241" y="13570"/>
                </a:lnTo>
                <a:lnTo>
                  <a:pt x="3591547" y="547334"/>
                </a:lnTo>
                <a:lnTo>
                  <a:pt x="3721218" y="547334"/>
                </a:lnTo>
                <a:lnTo>
                  <a:pt x="3765698" y="434248"/>
                </a:lnTo>
                <a:lnTo>
                  <a:pt x="4102502" y="434248"/>
                </a:lnTo>
                <a:lnTo>
                  <a:pt x="4059210" y="334733"/>
                </a:lnTo>
                <a:lnTo>
                  <a:pt x="3802640" y="334733"/>
                </a:lnTo>
                <a:lnTo>
                  <a:pt x="3867475" y="168874"/>
                </a:lnTo>
                <a:lnTo>
                  <a:pt x="3987057" y="168874"/>
                </a:lnTo>
                <a:lnTo>
                  <a:pt x="3919495" y="13570"/>
                </a:lnTo>
                <a:close/>
              </a:path>
              <a:path w="9802494" h="561339">
                <a:moveTo>
                  <a:pt x="4102502" y="434248"/>
                </a:moveTo>
                <a:lnTo>
                  <a:pt x="3973022" y="434248"/>
                </a:lnTo>
                <a:lnTo>
                  <a:pt x="4019010" y="547334"/>
                </a:lnTo>
                <a:lnTo>
                  <a:pt x="4151697" y="547334"/>
                </a:lnTo>
                <a:lnTo>
                  <a:pt x="4102502" y="434248"/>
                </a:lnTo>
                <a:close/>
              </a:path>
              <a:path w="9802494" h="561339">
                <a:moveTo>
                  <a:pt x="3987057" y="168874"/>
                </a:moveTo>
                <a:lnTo>
                  <a:pt x="3867475" y="168874"/>
                </a:lnTo>
                <a:lnTo>
                  <a:pt x="3933065" y="334733"/>
                </a:lnTo>
                <a:lnTo>
                  <a:pt x="4059210" y="334733"/>
                </a:lnTo>
                <a:lnTo>
                  <a:pt x="3987057" y="168874"/>
                </a:lnTo>
                <a:close/>
              </a:path>
              <a:path w="9802494" h="561339">
                <a:moveTo>
                  <a:pt x="4457028" y="0"/>
                </a:moveTo>
                <a:lnTo>
                  <a:pt x="4396904" y="4900"/>
                </a:lnTo>
                <a:lnTo>
                  <a:pt x="4341681" y="19601"/>
                </a:lnTo>
                <a:lnTo>
                  <a:pt x="4292489" y="43448"/>
                </a:lnTo>
                <a:lnTo>
                  <a:pt x="4250459" y="75767"/>
                </a:lnTo>
                <a:lnTo>
                  <a:pt x="4216250" y="116200"/>
                </a:lnTo>
                <a:lnTo>
                  <a:pt x="4190523" y="164351"/>
                </a:lnTo>
                <a:lnTo>
                  <a:pt x="4174409" y="219390"/>
                </a:lnTo>
                <a:lnTo>
                  <a:pt x="4169037" y="280452"/>
                </a:lnTo>
                <a:lnTo>
                  <a:pt x="4170380" y="311739"/>
                </a:lnTo>
                <a:lnTo>
                  <a:pt x="4181123" y="369789"/>
                </a:lnTo>
                <a:lnTo>
                  <a:pt x="4202327" y="421597"/>
                </a:lnTo>
                <a:lnTo>
                  <a:pt x="4232294" y="465888"/>
                </a:lnTo>
                <a:lnTo>
                  <a:pt x="4270578" y="502364"/>
                </a:lnTo>
                <a:lnTo>
                  <a:pt x="4316190" y="530443"/>
                </a:lnTo>
                <a:lnTo>
                  <a:pt x="4368680" y="549878"/>
                </a:lnTo>
                <a:lnTo>
                  <a:pt x="4426354" y="559679"/>
                </a:lnTo>
                <a:lnTo>
                  <a:pt x="4457028" y="560904"/>
                </a:lnTo>
                <a:lnTo>
                  <a:pt x="4486289" y="560148"/>
                </a:lnTo>
                <a:lnTo>
                  <a:pt x="4543963" y="554113"/>
                </a:lnTo>
                <a:lnTo>
                  <a:pt x="4600364" y="541873"/>
                </a:lnTo>
                <a:lnTo>
                  <a:pt x="4654645" y="522268"/>
                </a:lnTo>
                <a:lnTo>
                  <a:pt x="4680938" y="509638"/>
                </a:lnTo>
                <a:lnTo>
                  <a:pt x="4680938" y="452342"/>
                </a:lnTo>
                <a:lnTo>
                  <a:pt x="4457028" y="452342"/>
                </a:lnTo>
                <a:lnTo>
                  <a:pt x="4438628" y="451542"/>
                </a:lnTo>
                <a:lnTo>
                  <a:pt x="4388800" y="439525"/>
                </a:lnTo>
                <a:lnTo>
                  <a:pt x="4347877" y="414581"/>
                </a:lnTo>
                <a:lnTo>
                  <a:pt x="4317085" y="378648"/>
                </a:lnTo>
                <a:lnTo>
                  <a:pt x="4297742" y="333397"/>
                </a:lnTo>
                <a:lnTo>
                  <a:pt x="4291169" y="280452"/>
                </a:lnTo>
                <a:lnTo>
                  <a:pt x="4291900" y="262316"/>
                </a:lnTo>
                <a:lnTo>
                  <a:pt x="4302855" y="211846"/>
                </a:lnTo>
                <a:lnTo>
                  <a:pt x="4326108" y="169233"/>
                </a:lnTo>
                <a:lnTo>
                  <a:pt x="4360434" y="136744"/>
                </a:lnTo>
                <a:lnTo>
                  <a:pt x="4404514" y="115771"/>
                </a:lnTo>
                <a:lnTo>
                  <a:pt x="4457028" y="108562"/>
                </a:lnTo>
                <a:lnTo>
                  <a:pt x="4633002" y="108562"/>
                </a:lnTo>
                <a:lnTo>
                  <a:pt x="4669629" y="68605"/>
                </a:lnTo>
                <a:lnTo>
                  <a:pt x="4625620" y="36470"/>
                </a:lnTo>
                <a:lnTo>
                  <a:pt x="4575014" y="15455"/>
                </a:lnTo>
                <a:lnTo>
                  <a:pt x="4518566" y="3868"/>
                </a:lnTo>
                <a:lnTo>
                  <a:pt x="4488433" y="967"/>
                </a:lnTo>
                <a:lnTo>
                  <a:pt x="4457028" y="0"/>
                </a:lnTo>
                <a:close/>
              </a:path>
              <a:path w="9802494" h="561339">
                <a:moveTo>
                  <a:pt x="4680938" y="230694"/>
                </a:moveTo>
                <a:lnTo>
                  <a:pt x="4472106" y="230694"/>
                </a:lnTo>
                <a:lnTo>
                  <a:pt x="4472106" y="339256"/>
                </a:lnTo>
                <a:lnTo>
                  <a:pt x="4567852" y="339256"/>
                </a:lnTo>
                <a:lnTo>
                  <a:pt x="4567852" y="425955"/>
                </a:lnTo>
                <a:lnTo>
                  <a:pt x="4523372" y="443672"/>
                </a:lnTo>
                <a:lnTo>
                  <a:pt x="4475593" y="451800"/>
                </a:lnTo>
                <a:lnTo>
                  <a:pt x="4457028" y="452342"/>
                </a:lnTo>
                <a:lnTo>
                  <a:pt x="4680938" y="452342"/>
                </a:lnTo>
                <a:lnTo>
                  <a:pt x="4680938" y="230694"/>
                </a:lnTo>
                <a:close/>
              </a:path>
              <a:path w="9802494" h="561339">
                <a:moveTo>
                  <a:pt x="4633002" y="108562"/>
                </a:moveTo>
                <a:lnTo>
                  <a:pt x="4457028" y="108562"/>
                </a:lnTo>
                <a:lnTo>
                  <a:pt x="4478703" y="109363"/>
                </a:lnTo>
                <a:lnTo>
                  <a:pt x="4498493" y="111766"/>
                </a:lnTo>
                <a:lnTo>
                  <a:pt x="4547120" y="128545"/>
                </a:lnTo>
                <a:lnTo>
                  <a:pt x="4586700" y="159073"/>
                </a:lnTo>
                <a:lnTo>
                  <a:pt x="4633002" y="108562"/>
                </a:lnTo>
                <a:close/>
              </a:path>
              <a:path w="9802494" h="561339">
                <a:moveTo>
                  <a:pt x="5143835" y="13570"/>
                </a:moveTo>
                <a:lnTo>
                  <a:pt x="4781207" y="13570"/>
                </a:lnTo>
                <a:lnTo>
                  <a:pt x="4781207" y="547334"/>
                </a:lnTo>
                <a:lnTo>
                  <a:pt x="5157405" y="547334"/>
                </a:lnTo>
                <a:lnTo>
                  <a:pt x="5157405" y="438771"/>
                </a:lnTo>
                <a:lnTo>
                  <a:pt x="4898816" y="438771"/>
                </a:lnTo>
                <a:lnTo>
                  <a:pt x="4898816" y="330209"/>
                </a:lnTo>
                <a:lnTo>
                  <a:pt x="5130264" y="330209"/>
                </a:lnTo>
                <a:lnTo>
                  <a:pt x="5130264" y="221647"/>
                </a:lnTo>
                <a:lnTo>
                  <a:pt x="4898816" y="221647"/>
                </a:lnTo>
                <a:lnTo>
                  <a:pt x="4898816" y="122132"/>
                </a:lnTo>
                <a:lnTo>
                  <a:pt x="5143835" y="122132"/>
                </a:lnTo>
                <a:lnTo>
                  <a:pt x="5143835" y="13570"/>
                </a:lnTo>
                <a:close/>
              </a:path>
              <a:path w="9802494" h="561339">
                <a:moveTo>
                  <a:pt x="5422025" y="13570"/>
                </a:moveTo>
                <a:lnTo>
                  <a:pt x="5244104" y="13570"/>
                </a:lnTo>
                <a:lnTo>
                  <a:pt x="5244104" y="547334"/>
                </a:lnTo>
                <a:lnTo>
                  <a:pt x="5361713" y="547334"/>
                </a:lnTo>
                <a:lnTo>
                  <a:pt x="5361713" y="137964"/>
                </a:lnTo>
                <a:lnTo>
                  <a:pt x="5465913" y="137964"/>
                </a:lnTo>
                <a:lnTo>
                  <a:pt x="5422025" y="13570"/>
                </a:lnTo>
                <a:close/>
              </a:path>
              <a:path w="9802494" h="561339">
                <a:moveTo>
                  <a:pt x="5465913" y="137964"/>
                </a:moveTo>
                <a:lnTo>
                  <a:pt x="5363220" y="137964"/>
                </a:lnTo>
                <a:lnTo>
                  <a:pt x="5498169" y="547334"/>
                </a:lnTo>
                <a:lnTo>
                  <a:pt x="5587884" y="547334"/>
                </a:lnTo>
                <a:lnTo>
                  <a:pt x="5651406" y="361873"/>
                </a:lnTo>
                <a:lnTo>
                  <a:pt x="5544911" y="361873"/>
                </a:lnTo>
                <a:lnTo>
                  <a:pt x="5465913" y="137964"/>
                </a:lnTo>
                <a:close/>
              </a:path>
              <a:path w="9802494" h="561339">
                <a:moveTo>
                  <a:pt x="5847227" y="137964"/>
                </a:moveTo>
                <a:lnTo>
                  <a:pt x="5729605" y="137964"/>
                </a:lnTo>
                <a:lnTo>
                  <a:pt x="5729605" y="547334"/>
                </a:lnTo>
                <a:lnTo>
                  <a:pt x="5847227" y="547334"/>
                </a:lnTo>
                <a:lnTo>
                  <a:pt x="5847227" y="137964"/>
                </a:lnTo>
                <a:close/>
              </a:path>
              <a:path w="9802494" h="561339">
                <a:moveTo>
                  <a:pt x="5847227" y="13570"/>
                </a:moveTo>
                <a:lnTo>
                  <a:pt x="5670047" y="13570"/>
                </a:lnTo>
                <a:lnTo>
                  <a:pt x="5546419" y="361873"/>
                </a:lnTo>
                <a:lnTo>
                  <a:pt x="5651406" y="361873"/>
                </a:lnTo>
                <a:lnTo>
                  <a:pt x="5728097" y="137964"/>
                </a:lnTo>
                <a:lnTo>
                  <a:pt x="5847227" y="137964"/>
                </a:lnTo>
                <a:lnTo>
                  <a:pt x="5847227" y="13570"/>
                </a:lnTo>
                <a:close/>
              </a:path>
              <a:path w="9802494" h="561339">
                <a:moveTo>
                  <a:pt x="6315388" y="13570"/>
                </a:moveTo>
                <a:lnTo>
                  <a:pt x="5952761" y="13570"/>
                </a:lnTo>
                <a:lnTo>
                  <a:pt x="5952761" y="547334"/>
                </a:lnTo>
                <a:lnTo>
                  <a:pt x="6328959" y="547334"/>
                </a:lnTo>
                <a:lnTo>
                  <a:pt x="6328959" y="438771"/>
                </a:lnTo>
                <a:lnTo>
                  <a:pt x="6070370" y="438771"/>
                </a:lnTo>
                <a:lnTo>
                  <a:pt x="6070370" y="330209"/>
                </a:lnTo>
                <a:lnTo>
                  <a:pt x="6301818" y="330209"/>
                </a:lnTo>
                <a:lnTo>
                  <a:pt x="6301818" y="221647"/>
                </a:lnTo>
                <a:lnTo>
                  <a:pt x="6070370" y="221647"/>
                </a:lnTo>
                <a:lnTo>
                  <a:pt x="6070370" y="122132"/>
                </a:lnTo>
                <a:lnTo>
                  <a:pt x="6315388" y="122132"/>
                </a:lnTo>
                <a:lnTo>
                  <a:pt x="6315388" y="13570"/>
                </a:lnTo>
                <a:close/>
              </a:path>
              <a:path w="9802494" h="561339">
                <a:moveTo>
                  <a:pt x="6575473" y="13570"/>
                </a:moveTo>
                <a:lnTo>
                  <a:pt x="6415645" y="13570"/>
                </a:lnTo>
                <a:lnTo>
                  <a:pt x="6415645" y="547334"/>
                </a:lnTo>
                <a:lnTo>
                  <a:pt x="6533254" y="547334"/>
                </a:lnTo>
                <a:lnTo>
                  <a:pt x="6533254" y="167366"/>
                </a:lnTo>
                <a:lnTo>
                  <a:pt x="6669563" y="167366"/>
                </a:lnTo>
                <a:lnTo>
                  <a:pt x="6575473" y="13570"/>
                </a:lnTo>
                <a:close/>
              </a:path>
              <a:path w="9802494" h="561339">
                <a:moveTo>
                  <a:pt x="6669563" y="167366"/>
                </a:moveTo>
                <a:lnTo>
                  <a:pt x="6534762" y="167366"/>
                </a:lnTo>
                <a:lnTo>
                  <a:pt x="6767718" y="547334"/>
                </a:lnTo>
                <a:lnTo>
                  <a:pt x="6921514" y="547334"/>
                </a:lnTo>
                <a:lnTo>
                  <a:pt x="6921514" y="384490"/>
                </a:lnTo>
                <a:lnTo>
                  <a:pt x="6802398" y="384490"/>
                </a:lnTo>
                <a:lnTo>
                  <a:pt x="6669563" y="167366"/>
                </a:lnTo>
                <a:close/>
              </a:path>
              <a:path w="9802494" h="561339">
                <a:moveTo>
                  <a:pt x="6921514" y="13570"/>
                </a:moveTo>
                <a:lnTo>
                  <a:pt x="6803905" y="13570"/>
                </a:lnTo>
                <a:lnTo>
                  <a:pt x="6803905" y="384490"/>
                </a:lnTo>
                <a:lnTo>
                  <a:pt x="6921514" y="384490"/>
                </a:lnTo>
                <a:lnTo>
                  <a:pt x="6921514" y="13570"/>
                </a:lnTo>
                <a:close/>
              </a:path>
              <a:path w="9802494" h="561339">
                <a:moveTo>
                  <a:pt x="7442449" y="413139"/>
                </a:moveTo>
                <a:lnTo>
                  <a:pt x="7403336" y="424730"/>
                </a:lnTo>
                <a:lnTo>
                  <a:pt x="7378368" y="455357"/>
                </a:lnTo>
                <a:lnTo>
                  <a:pt x="7373090" y="482498"/>
                </a:lnTo>
                <a:lnTo>
                  <a:pt x="7373420" y="489566"/>
                </a:lnTo>
                <a:lnTo>
                  <a:pt x="7388609" y="526956"/>
                </a:lnTo>
                <a:lnTo>
                  <a:pt x="7421811" y="548883"/>
                </a:lnTo>
                <a:lnTo>
                  <a:pt x="7442449" y="551857"/>
                </a:lnTo>
                <a:lnTo>
                  <a:pt x="7449515" y="551525"/>
                </a:lnTo>
                <a:lnTo>
                  <a:pt x="7486901" y="536338"/>
                </a:lnTo>
                <a:lnTo>
                  <a:pt x="7508835" y="503136"/>
                </a:lnTo>
                <a:lnTo>
                  <a:pt x="7511808" y="482498"/>
                </a:lnTo>
                <a:lnTo>
                  <a:pt x="7511477" y="475437"/>
                </a:lnTo>
                <a:lnTo>
                  <a:pt x="7496283" y="438046"/>
                </a:lnTo>
                <a:lnTo>
                  <a:pt x="7463082" y="416113"/>
                </a:lnTo>
                <a:lnTo>
                  <a:pt x="7442449" y="413139"/>
                </a:lnTo>
                <a:close/>
              </a:path>
              <a:path w="9802494" h="561339">
                <a:moveTo>
                  <a:pt x="7243419" y="117608"/>
                </a:moveTo>
                <a:lnTo>
                  <a:pt x="7125810" y="117608"/>
                </a:lnTo>
                <a:lnTo>
                  <a:pt x="7125810" y="547334"/>
                </a:lnTo>
                <a:lnTo>
                  <a:pt x="7243419" y="547334"/>
                </a:lnTo>
                <a:lnTo>
                  <a:pt x="7243419" y="117608"/>
                </a:lnTo>
                <a:close/>
              </a:path>
              <a:path w="9802494" h="561339">
                <a:moveTo>
                  <a:pt x="7442449" y="171890"/>
                </a:moveTo>
                <a:lnTo>
                  <a:pt x="7403336" y="183481"/>
                </a:lnTo>
                <a:lnTo>
                  <a:pt x="7378368" y="214108"/>
                </a:lnTo>
                <a:lnTo>
                  <a:pt x="7373090" y="241249"/>
                </a:lnTo>
                <a:lnTo>
                  <a:pt x="7373420" y="248317"/>
                </a:lnTo>
                <a:lnTo>
                  <a:pt x="7388609" y="285707"/>
                </a:lnTo>
                <a:lnTo>
                  <a:pt x="7421811" y="307639"/>
                </a:lnTo>
                <a:lnTo>
                  <a:pt x="7442449" y="310608"/>
                </a:lnTo>
                <a:lnTo>
                  <a:pt x="7449515" y="310278"/>
                </a:lnTo>
                <a:lnTo>
                  <a:pt x="7486901" y="295089"/>
                </a:lnTo>
                <a:lnTo>
                  <a:pt x="7508835" y="261887"/>
                </a:lnTo>
                <a:lnTo>
                  <a:pt x="7511808" y="241249"/>
                </a:lnTo>
                <a:lnTo>
                  <a:pt x="7511477" y="234188"/>
                </a:lnTo>
                <a:lnTo>
                  <a:pt x="7496283" y="196797"/>
                </a:lnTo>
                <a:lnTo>
                  <a:pt x="7463082" y="174863"/>
                </a:lnTo>
                <a:lnTo>
                  <a:pt x="7442449" y="171890"/>
                </a:lnTo>
                <a:close/>
              </a:path>
              <a:path w="9802494" h="561339">
                <a:moveTo>
                  <a:pt x="7395707" y="13570"/>
                </a:moveTo>
                <a:lnTo>
                  <a:pt x="6973521" y="13570"/>
                </a:lnTo>
                <a:lnTo>
                  <a:pt x="6973521" y="117608"/>
                </a:lnTo>
                <a:lnTo>
                  <a:pt x="7395707" y="117608"/>
                </a:lnTo>
                <a:lnTo>
                  <a:pt x="7395707" y="13570"/>
                </a:lnTo>
                <a:close/>
              </a:path>
              <a:path w="9802494" h="561339">
                <a:moveTo>
                  <a:pt x="7897795" y="13570"/>
                </a:moveTo>
                <a:lnTo>
                  <a:pt x="7763600" y="13570"/>
                </a:lnTo>
                <a:lnTo>
                  <a:pt x="7976955" y="547334"/>
                </a:lnTo>
                <a:lnTo>
                  <a:pt x="8071192" y="547334"/>
                </a:lnTo>
                <a:lnTo>
                  <a:pt x="8147060" y="363381"/>
                </a:lnTo>
                <a:lnTo>
                  <a:pt x="8029728" y="363381"/>
                </a:lnTo>
                <a:lnTo>
                  <a:pt x="7897795" y="13570"/>
                </a:lnTo>
                <a:close/>
              </a:path>
              <a:path w="9802494" h="561339">
                <a:moveTo>
                  <a:pt x="8291332" y="13570"/>
                </a:moveTo>
                <a:lnTo>
                  <a:pt x="8165430" y="13570"/>
                </a:lnTo>
                <a:lnTo>
                  <a:pt x="8031236" y="363381"/>
                </a:lnTo>
                <a:lnTo>
                  <a:pt x="8147060" y="363381"/>
                </a:lnTo>
                <a:lnTo>
                  <a:pt x="8291332" y="13570"/>
                </a:lnTo>
                <a:close/>
              </a:path>
              <a:path w="9802494" h="561339">
                <a:moveTo>
                  <a:pt x="8455683" y="13570"/>
                </a:moveTo>
                <a:lnTo>
                  <a:pt x="8338074" y="13570"/>
                </a:lnTo>
                <a:lnTo>
                  <a:pt x="8338074" y="547334"/>
                </a:lnTo>
                <a:lnTo>
                  <a:pt x="8455683" y="547334"/>
                </a:lnTo>
                <a:lnTo>
                  <a:pt x="8455683" y="13570"/>
                </a:lnTo>
                <a:close/>
              </a:path>
              <a:path w="9802494" h="561339">
                <a:moveTo>
                  <a:pt x="8776080" y="117608"/>
                </a:moveTo>
                <a:lnTo>
                  <a:pt x="8658471" y="117608"/>
                </a:lnTo>
                <a:lnTo>
                  <a:pt x="8658471" y="547334"/>
                </a:lnTo>
                <a:lnTo>
                  <a:pt x="8776080" y="547334"/>
                </a:lnTo>
                <a:lnTo>
                  <a:pt x="8776080" y="117608"/>
                </a:lnTo>
                <a:close/>
              </a:path>
              <a:path w="9802494" h="561339">
                <a:moveTo>
                  <a:pt x="9183942" y="13570"/>
                </a:moveTo>
                <a:lnTo>
                  <a:pt x="9086688" y="13570"/>
                </a:lnTo>
                <a:lnTo>
                  <a:pt x="8855994" y="547334"/>
                </a:lnTo>
                <a:lnTo>
                  <a:pt x="8985665" y="547334"/>
                </a:lnTo>
                <a:lnTo>
                  <a:pt x="9030145" y="434248"/>
                </a:lnTo>
                <a:lnTo>
                  <a:pt x="9366949" y="434248"/>
                </a:lnTo>
                <a:lnTo>
                  <a:pt x="9323657" y="334733"/>
                </a:lnTo>
                <a:lnTo>
                  <a:pt x="9067087" y="334733"/>
                </a:lnTo>
                <a:lnTo>
                  <a:pt x="9131922" y="168874"/>
                </a:lnTo>
                <a:lnTo>
                  <a:pt x="9251504" y="168874"/>
                </a:lnTo>
                <a:lnTo>
                  <a:pt x="9183942" y="13570"/>
                </a:lnTo>
                <a:close/>
              </a:path>
              <a:path w="9802494" h="561339">
                <a:moveTo>
                  <a:pt x="9366949" y="434248"/>
                </a:moveTo>
                <a:lnTo>
                  <a:pt x="9237469" y="434248"/>
                </a:lnTo>
                <a:lnTo>
                  <a:pt x="9283457" y="547334"/>
                </a:lnTo>
                <a:lnTo>
                  <a:pt x="9416144" y="547334"/>
                </a:lnTo>
                <a:lnTo>
                  <a:pt x="9366949" y="434248"/>
                </a:lnTo>
                <a:close/>
              </a:path>
              <a:path w="9802494" h="561339">
                <a:moveTo>
                  <a:pt x="9251504" y="168874"/>
                </a:moveTo>
                <a:lnTo>
                  <a:pt x="9131922" y="168874"/>
                </a:lnTo>
                <a:lnTo>
                  <a:pt x="9197512" y="334733"/>
                </a:lnTo>
                <a:lnTo>
                  <a:pt x="9323657" y="334733"/>
                </a:lnTo>
                <a:lnTo>
                  <a:pt x="9251504" y="168874"/>
                </a:lnTo>
                <a:close/>
              </a:path>
              <a:path w="9802494" h="561339">
                <a:moveTo>
                  <a:pt x="8928368" y="13570"/>
                </a:moveTo>
                <a:lnTo>
                  <a:pt x="8506182" y="13570"/>
                </a:lnTo>
                <a:lnTo>
                  <a:pt x="8506182" y="117608"/>
                </a:lnTo>
                <a:lnTo>
                  <a:pt x="8928368" y="117608"/>
                </a:lnTo>
                <a:lnTo>
                  <a:pt x="8928368" y="13570"/>
                </a:lnTo>
                <a:close/>
              </a:path>
              <a:path w="9802494" h="561339">
                <a:moveTo>
                  <a:pt x="9584265" y="13570"/>
                </a:moveTo>
                <a:lnTo>
                  <a:pt x="9466643" y="13570"/>
                </a:lnTo>
                <a:lnTo>
                  <a:pt x="9466643" y="547334"/>
                </a:lnTo>
                <a:lnTo>
                  <a:pt x="9802130" y="547334"/>
                </a:lnTo>
                <a:lnTo>
                  <a:pt x="9802130" y="438771"/>
                </a:lnTo>
                <a:lnTo>
                  <a:pt x="9584265" y="438771"/>
                </a:lnTo>
                <a:lnTo>
                  <a:pt x="9584265" y="13570"/>
                </a:lnTo>
                <a:close/>
              </a:path>
            </a:pathLst>
          </a:custGeom>
          <a:solidFill>
            <a:srgbClr val="A3D39B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42051" y="5471329"/>
            <a:ext cx="12400788" cy="576536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 idx="4294967295"/>
          </p:nvPr>
        </p:nvSpPr>
        <p:spPr>
          <a:xfrm>
            <a:off x="6269831" y="6550461"/>
            <a:ext cx="8201819" cy="9694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300" spc="-70" dirty="0">
                <a:solidFill>
                  <a:srgbClr val="FFFFFF"/>
                </a:solidFill>
              </a:rPr>
              <a:t>Peter </a:t>
            </a:r>
            <a:r>
              <a:rPr sz="6300" spc="10" dirty="0">
                <a:solidFill>
                  <a:srgbClr val="FFFFFF"/>
                </a:solidFill>
              </a:rPr>
              <a:t>B. </a:t>
            </a:r>
            <a:r>
              <a:rPr sz="6300" spc="15" dirty="0">
                <a:solidFill>
                  <a:srgbClr val="FFFFFF"/>
                </a:solidFill>
              </a:rPr>
              <a:t>Angood,</a:t>
            </a:r>
            <a:r>
              <a:rPr sz="6300" spc="-470" dirty="0">
                <a:solidFill>
                  <a:srgbClr val="FFFFFF"/>
                </a:solidFill>
              </a:rPr>
              <a:t> </a:t>
            </a:r>
            <a:r>
              <a:rPr sz="6300" spc="25" dirty="0">
                <a:solidFill>
                  <a:srgbClr val="FFFFFF"/>
                </a:solidFill>
              </a:rPr>
              <a:t>MD</a:t>
            </a:r>
            <a:endParaRPr sz="6300" dirty="0"/>
          </a:p>
        </p:txBody>
      </p:sp>
      <p:sp>
        <p:nvSpPr>
          <p:cNvPr id="11" name="object 11"/>
          <p:cNvSpPr txBox="1"/>
          <p:nvPr/>
        </p:nvSpPr>
        <p:spPr>
          <a:xfrm>
            <a:off x="6269831" y="7590115"/>
            <a:ext cx="10744835" cy="1259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5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CEO and</a:t>
            </a:r>
            <a:r>
              <a:rPr sz="4050" spc="-5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 </a:t>
            </a:r>
            <a:r>
              <a:rPr sz="4050" spc="-3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President</a:t>
            </a:r>
            <a:endParaRPr sz="4050" dirty="0">
              <a:latin typeface="Arial Regular" charset="0"/>
              <a:cs typeface="Arial Regular" charset="0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405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American </a:t>
            </a:r>
            <a:r>
              <a:rPr sz="4050" spc="-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Association </a:t>
            </a:r>
            <a:r>
              <a:rPr sz="405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of Physician</a:t>
            </a:r>
            <a:r>
              <a:rPr sz="4050" spc="6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 </a:t>
            </a:r>
            <a:r>
              <a:rPr sz="4050" spc="-1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Leadership</a:t>
            </a:r>
            <a:endParaRPr sz="4050" dirty="0">
              <a:latin typeface="Arial Regular" charset="0"/>
              <a:cs typeface="Arial Regular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0104100" cy="1507807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474981"/>
            <a:ext cx="7878159" cy="817244"/>
          </a:xfrm>
          <a:custGeom>
            <a:avLst/>
            <a:gdLst/>
            <a:ahLst/>
            <a:cxnLst/>
            <a:rect l="l" t="t" r="r" b="b"/>
            <a:pathLst>
              <a:path w="8242934" h="817244">
                <a:moveTo>
                  <a:pt x="0" y="816741"/>
                </a:moveTo>
                <a:lnTo>
                  <a:pt x="8242680" y="816741"/>
                </a:lnTo>
                <a:lnTo>
                  <a:pt x="8242680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07672" y="683260"/>
            <a:ext cx="6419850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PHYSICIAN ENGAGEMENT: </a:t>
            </a:r>
            <a:r>
              <a:rPr sz="2550" dirty="0">
                <a:solidFill>
                  <a:srgbClr val="F79223"/>
                </a:solidFill>
                <a:latin typeface="Arial Regular" charset="0"/>
                <a:cs typeface="Arial Regular" charset="0"/>
              </a:rPr>
              <a:t>THE ISSUE</a:t>
            </a:r>
            <a:endParaRPr sz="2550" dirty="0">
              <a:latin typeface="Arial Regular" charset="0"/>
              <a:cs typeface="Arial Regular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8159" y="10478781"/>
            <a:ext cx="11082020" cy="2586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6500"/>
              </a:lnSpc>
            </a:pPr>
            <a:r>
              <a:rPr sz="4000" spc="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When </a:t>
            </a:r>
            <a:r>
              <a:rPr sz="4000" spc="-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executives </a:t>
            </a:r>
            <a:r>
              <a:rPr sz="4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engage physicians and  involve them in </a:t>
            </a:r>
            <a:r>
              <a:rPr sz="4000" spc="-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organizational leadership,  </a:t>
            </a:r>
            <a:r>
              <a:rPr sz="4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hospitals and </a:t>
            </a:r>
            <a:r>
              <a:rPr sz="4000" spc="-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health </a:t>
            </a:r>
            <a:r>
              <a:rPr sz="4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systems achieve significant  </a:t>
            </a:r>
            <a:r>
              <a:rPr sz="4000" spc="-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improvements </a:t>
            </a:r>
            <a:r>
              <a:rPr sz="4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in the quality of </a:t>
            </a:r>
            <a:r>
              <a:rPr sz="4000" spc="-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patient</a:t>
            </a:r>
            <a:r>
              <a:rPr sz="4000" spc="114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4000" spc="-1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care.</a:t>
            </a:r>
            <a:endParaRPr sz="4000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0104100" cy="15081251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0" y="474981"/>
            <a:ext cx="6282690" cy="817244"/>
          </a:xfrm>
          <a:custGeom>
            <a:avLst/>
            <a:gdLst/>
            <a:ahLst/>
            <a:cxnLst/>
            <a:rect l="l" t="t" r="r" b="b"/>
            <a:pathLst>
              <a:path w="6282690" h="817244">
                <a:moveTo>
                  <a:pt x="0" y="816741"/>
                </a:moveTo>
                <a:lnTo>
                  <a:pt x="6282531" y="816741"/>
                </a:lnTo>
                <a:lnTo>
                  <a:pt x="6282531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07672" y="683260"/>
            <a:ext cx="4518025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1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PHYSICIAN</a:t>
            </a:r>
            <a:r>
              <a:rPr sz="2550" b="1" spc="14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2550" b="1" spc="11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ENGAGEMENT</a:t>
            </a:r>
            <a:endParaRPr sz="255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 idx="4294967295"/>
          </p:nvPr>
        </p:nvSpPr>
        <p:spPr>
          <a:xfrm>
            <a:off x="3279346" y="5648890"/>
            <a:ext cx="6239304" cy="27186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lnSpc>
                <a:spcPts val="5340"/>
              </a:lnSpc>
              <a:tabLst>
                <a:tab pos="2958465" algn="l"/>
                <a:tab pos="2979420" algn="l"/>
                <a:tab pos="3938270" algn="l"/>
              </a:tabLst>
            </a:pPr>
            <a:r>
              <a:rPr sz="4000" dirty="0">
                <a:solidFill>
                  <a:srgbClr val="FFFFFF"/>
                </a:solidFill>
              </a:rPr>
              <a:t>During </a:t>
            </a:r>
            <a:r>
              <a:rPr sz="4000">
                <a:solidFill>
                  <a:srgbClr val="FFFFFF"/>
                </a:solidFill>
              </a:rPr>
              <a:t>these</a:t>
            </a:r>
            <a:r>
              <a:rPr sz="4000" spc="-340">
                <a:solidFill>
                  <a:srgbClr val="FFFFFF"/>
                </a:solidFill>
              </a:rPr>
              <a:t> </a:t>
            </a:r>
            <a:r>
              <a:rPr lang="en-US" sz="4000" spc="-10" smtClean="0">
                <a:solidFill>
                  <a:srgbClr val="FFFFFF"/>
                </a:solidFill>
              </a:rPr>
              <a:t>challenging</a:t>
            </a:r>
            <a:r>
              <a:rPr sz="4000" spc="-10" smtClean="0">
                <a:solidFill>
                  <a:srgbClr val="FFFFFF"/>
                </a:solidFill>
              </a:rPr>
              <a:t>  </a:t>
            </a:r>
            <a:r>
              <a:rPr sz="4000" dirty="0">
                <a:solidFill>
                  <a:srgbClr val="FFFFFF"/>
                </a:solidFill>
              </a:rPr>
              <a:t>times,</a:t>
            </a:r>
            <a:r>
              <a:rPr sz="4000" spc="-140" dirty="0">
                <a:solidFill>
                  <a:srgbClr val="FFFFFF"/>
                </a:solidFill>
              </a:rPr>
              <a:t> </a:t>
            </a:r>
            <a:r>
              <a:rPr sz="4000" spc="-5" dirty="0" smtClean="0">
                <a:solidFill>
                  <a:srgbClr val="FFFFFF"/>
                </a:solidFill>
              </a:rPr>
              <a:t>leaders</a:t>
            </a:r>
            <a:r>
              <a:rPr lang="en-US" sz="4000" spc="-5" dirty="0" smtClean="0">
                <a:solidFill>
                  <a:srgbClr val="FFFFFF"/>
                </a:solidFill>
              </a:rPr>
              <a:t> </a:t>
            </a:r>
            <a:r>
              <a:rPr sz="4000" dirty="0" smtClean="0">
                <a:solidFill>
                  <a:srgbClr val="FFFFFF"/>
                </a:solidFill>
              </a:rPr>
              <a:t>can  </a:t>
            </a:r>
            <a:r>
              <a:rPr sz="4000" spc="-10" dirty="0" smtClean="0">
                <a:solidFill>
                  <a:srgbClr val="FFFFFF"/>
                </a:solidFill>
              </a:rPr>
              <a:t>effectively</a:t>
            </a:r>
            <a:r>
              <a:rPr lang="en-US" sz="4000" spc="-10" dirty="0" smtClean="0">
                <a:solidFill>
                  <a:srgbClr val="FFFFFF"/>
                </a:solidFill>
              </a:rPr>
              <a:t> </a:t>
            </a:r>
            <a:r>
              <a:rPr sz="4000" dirty="0" smtClean="0">
                <a:solidFill>
                  <a:srgbClr val="FFFFFF"/>
                </a:solidFill>
              </a:rPr>
              <a:t>engage  physicians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sz="4000" dirty="0" smtClean="0">
                <a:solidFill>
                  <a:srgbClr val="FFFFFF"/>
                </a:solidFill>
              </a:rPr>
              <a:t>by</a:t>
            </a:r>
            <a:r>
              <a:rPr sz="4000" dirty="0">
                <a:solidFill>
                  <a:srgbClr val="FFFFFF"/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4975629" y="3541101"/>
            <a:ext cx="11309985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tabLst>
                <a:tab pos="580390" algn="l"/>
                <a:tab pos="2166620" algn="l"/>
                <a:tab pos="3423920" algn="l"/>
                <a:tab pos="4338320" algn="l"/>
                <a:tab pos="5133340" algn="l"/>
                <a:tab pos="5783580" algn="l"/>
                <a:tab pos="6419215" algn="l"/>
                <a:tab pos="8816975" algn="l"/>
              </a:tabLst>
            </a:pPr>
            <a:r>
              <a:rPr sz="4000" dirty="0" smtClean="0">
                <a:solidFill>
                  <a:srgbClr val="2F9C9A"/>
                </a:solidFill>
              </a:rPr>
              <a:t>Placing</a:t>
            </a:r>
            <a:r>
              <a:rPr lang="en-US" sz="400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physicians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in</a:t>
            </a:r>
            <a:r>
              <a:rPr lang="en-US" sz="4000" dirty="0">
                <a:solidFill>
                  <a:srgbClr val="2F9C9A"/>
                </a:solidFill>
              </a:rPr>
              <a:t> l</a:t>
            </a:r>
            <a:r>
              <a:rPr sz="4000" spc="-30" dirty="0" smtClean="0">
                <a:solidFill>
                  <a:srgbClr val="2F9C9A"/>
                </a:solidFill>
              </a:rPr>
              <a:t>e</a:t>
            </a:r>
            <a:r>
              <a:rPr sz="4000" dirty="0" smtClean="0">
                <a:solidFill>
                  <a:srgbClr val="2F9C9A"/>
                </a:solidFill>
              </a:rPr>
              <a:t>adership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positions  </a:t>
            </a:r>
            <a:r>
              <a:rPr lang="en-US" sz="4000" dirty="0" smtClean="0">
                <a:solidFill>
                  <a:srgbClr val="2F9C9A"/>
                </a:solidFill>
              </a:rPr>
              <a:t/>
            </a:r>
            <a:br>
              <a:rPr lang="en-US" sz="4000" dirty="0" smtClean="0">
                <a:solidFill>
                  <a:srgbClr val="2F9C9A"/>
                </a:solidFill>
              </a:rPr>
            </a:br>
            <a:r>
              <a:rPr sz="4000" dirty="0" smtClean="0">
                <a:solidFill>
                  <a:srgbClr val="2F9C9A"/>
                </a:solidFill>
              </a:rPr>
              <a:t>is</a:t>
            </a:r>
            <a:r>
              <a:rPr sz="4000" dirty="0">
                <a:solidFill>
                  <a:srgbClr val="2F9C9A"/>
                </a:solidFill>
              </a:rPr>
              <a:t>	</a:t>
            </a:r>
            <a:r>
              <a:rPr sz="4000" spc="-10" dirty="0" smtClean="0">
                <a:solidFill>
                  <a:srgbClr val="2F9C9A"/>
                </a:solidFill>
              </a:rPr>
              <a:t>important</a:t>
            </a:r>
            <a:r>
              <a:rPr lang="en-US" sz="4000" spc="-1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for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spc="-10" dirty="0" smtClean="0">
                <a:solidFill>
                  <a:srgbClr val="2F9C9A"/>
                </a:solidFill>
              </a:rPr>
              <a:t>several</a:t>
            </a:r>
            <a:r>
              <a:rPr lang="en-US" sz="4000" spc="-10" dirty="0">
                <a:solidFill>
                  <a:srgbClr val="2F9C9A"/>
                </a:solidFill>
              </a:rPr>
              <a:t> </a:t>
            </a:r>
            <a:r>
              <a:rPr sz="4000" spc="-15" dirty="0" smtClean="0">
                <a:solidFill>
                  <a:srgbClr val="2F9C9A"/>
                </a:solidFill>
              </a:rPr>
              <a:t>reasons</a:t>
            </a:r>
            <a:r>
              <a:rPr sz="4000" spc="-15" dirty="0">
                <a:solidFill>
                  <a:srgbClr val="2F9C9A"/>
                </a:solidFill>
              </a:rPr>
              <a:t>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975178" y="5264231"/>
            <a:ext cx="13382672" cy="36656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0550" marR="1581150" indent="-577850">
              <a:lnSpc>
                <a:spcPct val="102800"/>
              </a:lnSpc>
              <a:spcBef>
                <a:spcPts val="1480"/>
              </a:spcBef>
              <a:buClr>
                <a:srgbClr val="407CC9"/>
              </a:buClr>
              <a:buChar char="•"/>
              <a:tabLst>
                <a:tab pos="589915" algn="l"/>
                <a:tab pos="591185" algn="l"/>
              </a:tabLst>
            </a:pPr>
            <a:r>
              <a:rPr lang="en-US" sz="3450" spc="5" dirty="0" smtClean="0">
                <a:latin typeface="Arial Regular" charset="0"/>
                <a:cs typeface="Arial Regular" charset="0"/>
              </a:rPr>
              <a:t>Experts believe meaningful change in delivery systems must be led by professionals providing care.</a:t>
            </a:r>
          </a:p>
          <a:p>
            <a:pPr marL="590550" marR="1581150" indent="-577850">
              <a:lnSpc>
                <a:spcPct val="102800"/>
              </a:lnSpc>
              <a:spcBef>
                <a:spcPts val="1480"/>
              </a:spcBef>
              <a:buClr>
                <a:srgbClr val="407CC9"/>
              </a:buClr>
              <a:buChar char="•"/>
              <a:tabLst>
                <a:tab pos="589915" algn="l"/>
                <a:tab pos="591185" algn="l"/>
              </a:tabLst>
            </a:pPr>
            <a:r>
              <a:rPr lang="en-US" sz="3450" spc="5" dirty="0" smtClean="0">
                <a:latin typeface="Arial Regular" charset="0"/>
                <a:cs typeface="Arial Regular" charset="0"/>
              </a:rPr>
              <a:t>Hospitals with physician CEOs achieve higher </a:t>
            </a:r>
            <a:br>
              <a:rPr lang="en-US" sz="3450" spc="5" dirty="0" smtClean="0">
                <a:latin typeface="Arial Regular" charset="0"/>
                <a:cs typeface="Arial Regular" charset="0"/>
              </a:rPr>
            </a:br>
            <a:r>
              <a:rPr lang="en-US" sz="3450" spc="5" dirty="0" smtClean="0">
                <a:latin typeface="Arial Regular" charset="0"/>
                <a:cs typeface="Arial Regular" charset="0"/>
              </a:rPr>
              <a:t>quality scores.</a:t>
            </a:r>
          </a:p>
          <a:p>
            <a:pPr marL="590550" marR="1581150" indent="-577850">
              <a:lnSpc>
                <a:spcPct val="102800"/>
              </a:lnSpc>
              <a:spcBef>
                <a:spcPts val="1480"/>
              </a:spcBef>
              <a:buClr>
                <a:srgbClr val="407CC9"/>
              </a:buClr>
              <a:buChar char="•"/>
              <a:tabLst>
                <a:tab pos="589915" algn="l"/>
                <a:tab pos="591185" algn="l"/>
              </a:tabLst>
            </a:pPr>
            <a:r>
              <a:rPr sz="3450" spc="5" dirty="0" smtClean="0">
                <a:latin typeface="Arial Regular" charset="0"/>
                <a:cs typeface="Arial Regular" charset="0"/>
              </a:rPr>
              <a:t>Doctors </a:t>
            </a:r>
            <a:r>
              <a:rPr sz="3450" spc="5" dirty="0">
                <a:latin typeface="Arial Regular" charset="0"/>
                <a:cs typeface="Arial Regular" charset="0"/>
              </a:rPr>
              <a:t>can </a:t>
            </a:r>
            <a:r>
              <a:rPr sz="3450" spc="-5" dirty="0">
                <a:latin typeface="Arial Regular" charset="0"/>
                <a:cs typeface="Arial Regular" charset="0"/>
              </a:rPr>
              <a:t>draw </a:t>
            </a:r>
            <a:r>
              <a:rPr sz="3450" spc="5" dirty="0">
                <a:latin typeface="Arial Regular" charset="0"/>
                <a:cs typeface="Arial Regular" charset="0"/>
              </a:rPr>
              <a:t>on their medical </a:t>
            </a:r>
            <a:r>
              <a:rPr sz="3450" dirty="0">
                <a:latin typeface="Arial Regular" charset="0"/>
                <a:cs typeface="Arial Regular" charset="0"/>
              </a:rPr>
              <a:t>experience </a:t>
            </a:r>
            <a:r>
              <a:rPr sz="3450" spc="5" dirty="0">
                <a:latin typeface="Arial Regular" charset="0"/>
                <a:cs typeface="Arial Regular" charset="0"/>
              </a:rPr>
              <a:t>to </a:t>
            </a:r>
            <a:r>
              <a:rPr sz="3450" spc="-5" dirty="0" smtClean="0">
                <a:latin typeface="Arial Regular" charset="0"/>
                <a:cs typeface="Arial Regular" charset="0"/>
              </a:rPr>
              <a:t>predict </a:t>
            </a:r>
            <a:r>
              <a:rPr sz="3450" spc="5" dirty="0">
                <a:latin typeface="Arial Regular" charset="0"/>
                <a:cs typeface="Arial Regular" charset="0"/>
              </a:rPr>
              <a:t>the impact </a:t>
            </a:r>
            <a:r>
              <a:rPr sz="3450" dirty="0" smtClean="0">
                <a:latin typeface="Arial Regular" charset="0"/>
                <a:cs typeface="Arial Regular" charset="0"/>
              </a:rPr>
              <a:t>administrative</a:t>
            </a:r>
            <a:r>
              <a:rPr sz="3450" spc="-65" dirty="0" smtClean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decisions </a:t>
            </a:r>
            <a:r>
              <a:rPr sz="3450" spc="5" dirty="0" smtClean="0">
                <a:latin typeface="Arial Regular" charset="0"/>
                <a:cs typeface="Arial Regular" charset="0"/>
              </a:rPr>
              <a:t>may </a:t>
            </a:r>
            <a:r>
              <a:rPr sz="3450" spc="5" dirty="0">
                <a:latin typeface="Arial Regular" charset="0"/>
                <a:cs typeface="Arial Regular" charset="0"/>
              </a:rPr>
              <a:t>have </a:t>
            </a:r>
            <a:r>
              <a:rPr sz="3450" spc="5" dirty="0" smtClean="0">
                <a:latin typeface="Arial Regular" charset="0"/>
                <a:cs typeface="Arial Regular" charset="0"/>
              </a:rPr>
              <a:t>on</a:t>
            </a:r>
            <a:r>
              <a:rPr sz="3450" spc="-75" dirty="0" smtClean="0">
                <a:latin typeface="Arial Regular" charset="0"/>
                <a:cs typeface="Arial Regular" charset="0"/>
              </a:rPr>
              <a:t> </a:t>
            </a:r>
            <a:r>
              <a:rPr sz="3450" dirty="0">
                <a:latin typeface="Arial Regular" charset="0"/>
                <a:cs typeface="Arial Regular" charset="0"/>
              </a:rPr>
              <a:t>patients</a:t>
            </a:r>
            <a:r>
              <a:rPr sz="3450" dirty="0" smtClean="0">
                <a:latin typeface="Arial Regular" charset="0"/>
                <a:cs typeface="Arial Regular" charset="0"/>
              </a:rPr>
              <a:t>.</a:t>
            </a:r>
            <a:endParaRPr sz="3450" dirty="0">
              <a:latin typeface="Arial Regular" charset="0"/>
              <a:cs typeface="Arial Regular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74981"/>
            <a:ext cx="6282690" cy="817244"/>
          </a:xfrm>
          <a:custGeom>
            <a:avLst/>
            <a:gdLst/>
            <a:ahLst/>
            <a:cxnLst/>
            <a:rect l="l" t="t" r="r" b="b"/>
            <a:pathLst>
              <a:path w="6282690" h="817244">
                <a:moveTo>
                  <a:pt x="0" y="816741"/>
                </a:moveTo>
                <a:lnTo>
                  <a:pt x="6282531" y="816741"/>
                </a:lnTo>
                <a:lnTo>
                  <a:pt x="6282531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07672" y="683260"/>
            <a:ext cx="4518025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1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PHYSICIAN</a:t>
            </a:r>
            <a:r>
              <a:rPr sz="2550" b="1" spc="14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2550" b="1" spc="11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ENGAGEMENT</a:t>
            </a:r>
            <a:endParaRPr sz="2550" b="1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4988194" y="3578225"/>
            <a:ext cx="11973560" cy="1231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lnSpc>
                <a:spcPts val="4850"/>
              </a:lnSpc>
              <a:tabLst>
                <a:tab pos="1221740" algn="l"/>
                <a:tab pos="1871345" algn="l"/>
                <a:tab pos="2648585" algn="l"/>
                <a:tab pos="2903855" algn="l"/>
                <a:tab pos="5353050" algn="l"/>
                <a:tab pos="5611495" algn="l"/>
                <a:tab pos="6320155" algn="l"/>
                <a:tab pos="7510145" algn="l"/>
                <a:tab pos="8614410" algn="l"/>
                <a:tab pos="9800590" algn="l"/>
                <a:tab pos="9921875" algn="l"/>
                <a:tab pos="10394315" algn="l"/>
                <a:tab pos="11104880" algn="l"/>
              </a:tabLst>
            </a:pPr>
            <a:r>
              <a:rPr sz="4000" dirty="0" smtClean="0">
                <a:solidFill>
                  <a:srgbClr val="2F9C9A"/>
                </a:solidFill>
              </a:rPr>
              <a:t>Engaged</a:t>
            </a:r>
            <a:r>
              <a:rPr lang="en-US" sz="400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physician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spc="-5" dirty="0" smtClean="0">
                <a:solidFill>
                  <a:srgbClr val="2F9C9A"/>
                </a:solidFill>
              </a:rPr>
              <a:t>leaders</a:t>
            </a:r>
            <a:r>
              <a:rPr lang="en-US" sz="4000" spc="-5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can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play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a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vital </a:t>
            </a:r>
            <a:r>
              <a:rPr sz="4000" spc="-85" dirty="0" smtClean="0">
                <a:solidFill>
                  <a:srgbClr val="2F9C9A"/>
                </a:solidFill>
              </a:rPr>
              <a:t>r</a:t>
            </a:r>
            <a:r>
              <a:rPr sz="4000" dirty="0" smtClean="0">
                <a:solidFill>
                  <a:srgbClr val="2F9C9A"/>
                </a:solidFill>
              </a:rPr>
              <a:t>ole</a:t>
            </a:r>
            <a:r>
              <a:rPr lang="en-US" sz="4000" dirty="0">
                <a:solidFill>
                  <a:srgbClr val="2F9C9A"/>
                </a:solidFill>
              </a:rPr>
              <a:t/>
            </a:r>
            <a:br>
              <a:rPr lang="en-US" sz="4000" dirty="0">
                <a:solidFill>
                  <a:srgbClr val="2F9C9A"/>
                </a:solidFill>
              </a:rPr>
            </a:br>
            <a:r>
              <a:rPr sz="4000" dirty="0" smtClean="0">
                <a:solidFill>
                  <a:srgbClr val="2F9C9A"/>
                </a:solidFill>
              </a:rPr>
              <a:t>in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the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t</a:t>
            </a:r>
            <a:r>
              <a:rPr sz="4000" spc="-65" dirty="0" smtClean="0">
                <a:solidFill>
                  <a:srgbClr val="2F9C9A"/>
                </a:solidFill>
              </a:rPr>
              <a:t>r</a:t>
            </a:r>
            <a:r>
              <a:rPr sz="4000" dirty="0" smtClean="0">
                <a:solidFill>
                  <a:srgbClr val="2F9C9A"/>
                </a:solidFill>
              </a:rPr>
              <a:t>ansition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to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value-based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ca</a:t>
            </a:r>
            <a:r>
              <a:rPr sz="4000" spc="-85" dirty="0" smtClean="0">
                <a:solidFill>
                  <a:srgbClr val="2F9C9A"/>
                </a:solidFill>
              </a:rPr>
              <a:t>r</a:t>
            </a:r>
            <a:r>
              <a:rPr sz="4000" dirty="0" smtClean="0">
                <a:solidFill>
                  <a:srgbClr val="2F9C9A"/>
                </a:solidFill>
              </a:rPr>
              <a:t>e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by</a:t>
            </a:r>
            <a:r>
              <a:rPr sz="4000" dirty="0">
                <a:solidFill>
                  <a:srgbClr val="2F9C9A"/>
                </a:solidFill>
              </a:rPr>
              <a:t>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987743" y="5075755"/>
            <a:ext cx="10619105" cy="4975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0550" marR="5080" indent="-577850">
              <a:lnSpc>
                <a:spcPct val="102800"/>
              </a:lnSpc>
              <a:buClr>
                <a:srgbClr val="407CC9"/>
              </a:buClr>
              <a:buChar char="•"/>
              <a:tabLst>
                <a:tab pos="589915" algn="l"/>
                <a:tab pos="591185" algn="l"/>
              </a:tabLst>
            </a:pPr>
            <a:r>
              <a:rPr sz="3450" spc="-20" dirty="0">
                <a:latin typeface="Arial Regular" charset="0"/>
                <a:cs typeface="Arial Regular" charset="0"/>
              </a:rPr>
              <a:t>Positively </a:t>
            </a:r>
            <a:r>
              <a:rPr sz="3450" spc="-5" dirty="0">
                <a:latin typeface="Arial Regular" charset="0"/>
                <a:cs typeface="Arial Regular" charset="0"/>
              </a:rPr>
              <a:t>promoting </a:t>
            </a:r>
            <a:r>
              <a:rPr sz="3450" spc="5" dirty="0">
                <a:latin typeface="Arial Regular" charset="0"/>
                <a:cs typeface="Arial Regular" charset="0"/>
              </a:rPr>
              <a:t>change management among  the medical</a:t>
            </a:r>
            <a:r>
              <a:rPr sz="3450" spc="-70" dirty="0">
                <a:latin typeface="Arial Regular" charset="0"/>
                <a:cs typeface="Arial Regular" charset="0"/>
              </a:rPr>
              <a:t> </a:t>
            </a:r>
            <a:r>
              <a:rPr sz="3450" spc="-10" dirty="0">
                <a:latin typeface="Arial Regular" charset="0"/>
                <a:cs typeface="Arial Regular" charset="0"/>
              </a:rPr>
              <a:t>staff.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590550" marR="1399540" indent="-577850">
              <a:lnSpc>
                <a:spcPct val="102800"/>
              </a:lnSpc>
              <a:spcBef>
                <a:spcPts val="1480"/>
              </a:spcBef>
              <a:buClr>
                <a:srgbClr val="407CC9"/>
              </a:buClr>
              <a:buChar char="•"/>
              <a:tabLst>
                <a:tab pos="589915" algn="l"/>
                <a:tab pos="591185" algn="l"/>
              </a:tabLst>
            </a:pPr>
            <a:r>
              <a:rPr sz="3450" spc="-20" dirty="0">
                <a:latin typeface="Arial Regular" charset="0"/>
                <a:cs typeface="Arial Regular" charset="0"/>
              </a:rPr>
              <a:t>Participating </a:t>
            </a:r>
            <a:r>
              <a:rPr sz="3450" spc="5" dirty="0">
                <a:latin typeface="Arial Regular" charset="0"/>
                <a:cs typeface="Arial Regular" charset="0"/>
              </a:rPr>
              <a:t>in </a:t>
            </a:r>
            <a:r>
              <a:rPr sz="3450" spc="-5" dirty="0">
                <a:latin typeface="Arial Regular" charset="0"/>
                <a:cs typeface="Arial Regular" charset="0"/>
              </a:rPr>
              <a:t>organizational </a:t>
            </a:r>
            <a:r>
              <a:rPr sz="3450" spc="5" dirty="0">
                <a:latin typeface="Arial Regular" charset="0"/>
                <a:cs typeface="Arial Regular" charset="0"/>
              </a:rPr>
              <a:t>performance  </a:t>
            </a:r>
            <a:r>
              <a:rPr sz="3450" dirty="0">
                <a:latin typeface="Arial Regular" charset="0"/>
                <a:cs typeface="Arial Regular" charset="0"/>
              </a:rPr>
              <a:t>improvement</a:t>
            </a:r>
            <a:r>
              <a:rPr sz="3450" spc="-65" dirty="0">
                <a:latin typeface="Arial Regular" charset="0"/>
                <a:cs typeface="Arial Regular" charset="0"/>
              </a:rPr>
              <a:t> </a:t>
            </a:r>
            <a:r>
              <a:rPr sz="3450" dirty="0">
                <a:latin typeface="Arial Regular" charset="0"/>
                <a:cs typeface="Arial Regular" charset="0"/>
              </a:rPr>
              <a:t>initiatives.</a:t>
            </a:r>
          </a:p>
          <a:p>
            <a:pPr marL="590550" marR="400050" indent="-577850">
              <a:lnSpc>
                <a:spcPct val="102800"/>
              </a:lnSpc>
              <a:spcBef>
                <a:spcPts val="1480"/>
              </a:spcBef>
              <a:buClr>
                <a:srgbClr val="407CC9"/>
              </a:buClr>
              <a:buChar char="•"/>
              <a:tabLst>
                <a:tab pos="589915" algn="l"/>
                <a:tab pos="591185" algn="l"/>
              </a:tabLst>
            </a:pPr>
            <a:r>
              <a:rPr sz="3450" dirty="0">
                <a:latin typeface="Arial Regular" charset="0"/>
                <a:cs typeface="Arial Regular" charset="0"/>
              </a:rPr>
              <a:t>Supporting upgrades </a:t>
            </a:r>
            <a:r>
              <a:rPr sz="3450" spc="5" dirty="0">
                <a:latin typeface="Arial Regular" charset="0"/>
                <a:cs typeface="Arial Regular" charset="0"/>
              </a:rPr>
              <a:t>to </a:t>
            </a:r>
            <a:r>
              <a:rPr sz="3450" dirty="0">
                <a:latin typeface="Arial Regular" charset="0"/>
                <a:cs typeface="Arial Regular" charset="0"/>
              </a:rPr>
              <a:t>information </a:t>
            </a:r>
            <a:r>
              <a:rPr sz="3450" spc="5" dirty="0">
                <a:latin typeface="Arial Regular" charset="0"/>
                <a:cs typeface="Arial Regular" charset="0"/>
              </a:rPr>
              <a:t>technology  </a:t>
            </a:r>
            <a:r>
              <a:rPr sz="3450" spc="-5" dirty="0">
                <a:latin typeface="Arial Regular" charset="0"/>
                <a:cs typeface="Arial Regular" charset="0"/>
              </a:rPr>
              <a:t>that </a:t>
            </a:r>
            <a:r>
              <a:rPr sz="3450" spc="5" dirty="0">
                <a:latin typeface="Arial Regular" charset="0"/>
                <a:cs typeface="Arial Regular" charset="0"/>
              </a:rPr>
              <a:t>drive</a:t>
            </a:r>
            <a:r>
              <a:rPr sz="3450" spc="-80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value.</a:t>
            </a:r>
            <a:endParaRPr sz="3450" dirty="0">
              <a:latin typeface="Arial Regular" charset="0"/>
              <a:cs typeface="Arial Regular" charset="0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5050" dirty="0">
              <a:latin typeface="Arial" charset="0"/>
              <a:cs typeface="Arial" charset="0"/>
            </a:endParaRPr>
          </a:p>
          <a:p>
            <a:pPr marL="12700">
              <a:lnSpc>
                <a:spcPct val="100000"/>
              </a:lnSpc>
            </a:pPr>
            <a:r>
              <a:rPr sz="3450" i="1" dirty="0">
                <a:latin typeface="Arial Regular" charset="0"/>
                <a:cs typeface="Arial Regular" charset="0"/>
              </a:rPr>
              <a:t>Continued…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474981"/>
            <a:ext cx="8896350" cy="817244"/>
          </a:xfrm>
          <a:custGeom>
            <a:avLst/>
            <a:gdLst/>
            <a:ahLst/>
            <a:cxnLst/>
            <a:rect l="l" t="t" r="r" b="b"/>
            <a:pathLst>
              <a:path w="8896350" h="817244">
                <a:moveTo>
                  <a:pt x="0" y="816741"/>
                </a:moveTo>
                <a:lnTo>
                  <a:pt x="8896064" y="816741"/>
                </a:lnTo>
                <a:lnTo>
                  <a:pt x="8896064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07672" y="683260"/>
            <a:ext cx="7131050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1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PHYSICIAN </a:t>
            </a:r>
            <a:r>
              <a:rPr sz="2550" b="1" spc="8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ENGAGEMENT:</a:t>
            </a:r>
            <a:r>
              <a:rPr sz="2550" b="1" spc="27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2550" spc="95" dirty="0">
                <a:solidFill>
                  <a:srgbClr val="FF9E15"/>
                </a:solidFill>
                <a:latin typeface="Arial Regular" charset="0"/>
                <a:cs typeface="Arial Regular" charset="0"/>
              </a:rPr>
              <a:t>IMPLICATIONS</a:t>
            </a:r>
            <a:endParaRPr sz="2550" dirty="0">
              <a:latin typeface="Arial Regular" charset="0"/>
              <a:cs typeface="Arial Regular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83340" y="10127894"/>
            <a:ext cx="812165" cy="1363345"/>
          </a:xfrm>
          <a:custGeom>
            <a:avLst/>
            <a:gdLst/>
            <a:ahLst/>
            <a:cxnLst/>
            <a:rect l="l" t="t" r="r" b="b"/>
            <a:pathLst>
              <a:path w="812165" h="1363345">
                <a:moveTo>
                  <a:pt x="812105" y="0"/>
                </a:moveTo>
                <a:lnTo>
                  <a:pt x="758704" y="867"/>
                </a:lnTo>
                <a:lnTo>
                  <a:pt x="706204" y="3476"/>
                </a:lnTo>
                <a:lnTo>
                  <a:pt x="654565" y="7841"/>
                </a:lnTo>
                <a:lnTo>
                  <a:pt x="603749" y="13974"/>
                </a:lnTo>
                <a:lnTo>
                  <a:pt x="553715" y="21888"/>
                </a:lnTo>
                <a:lnTo>
                  <a:pt x="504424" y="31594"/>
                </a:lnTo>
                <a:lnTo>
                  <a:pt x="455836" y="43106"/>
                </a:lnTo>
                <a:lnTo>
                  <a:pt x="407914" y="56437"/>
                </a:lnTo>
                <a:lnTo>
                  <a:pt x="360615" y="71598"/>
                </a:lnTo>
                <a:lnTo>
                  <a:pt x="313903" y="88602"/>
                </a:lnTo>
                <a:lnTo>
                  <a:pt x="267737" y="107463"/>
                </a:lnTo>
                <a:lnTo>
                  <a:pt x="222077" y="128193"/>
                </a:lnTo>
                <a:lnTo>
                  <a:pt x="176884" y="150803"/>
                </a:lnTo>
                <a:lnTo>
                  <a:pt x="132120" y="175308"/>
                </a:lnTo>
                <a:lnTo>
                  <a:pt x="87744" y="201718"/>
                </a:lnTo>
                <a:lnTo>
                  <a:pt x="43717" y="230048"/>
                </a:lnTo>
                <a:lnTo>
                  <a:pt x="0" y="260310"/>
                </a:lnTo>
                <a:lnTo>
                  <a:pt x="812105" y="1363007"/>
                </a:lnTo>
                <a:lnTo>
                  <a:pt x="812105" y="0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013356" y="10127894"/>
            <a:ext cx="2764155" cy="2726055"/>
          </a:xfrm>
          <a:custGeom>
            <a:avLst/>
            <a:gdLst/>
            <a:ahLst/>
            <a:cxnLst/>
            <a:rect l="l" t="t" r="r" b="b"/>
            <a:pathLst>
              <a:path w="2764155" h="2726054">
                <a:moveTo>
                  <a:pt x="1024185" y="46917"/>
                </a:moveTo>
                <a:lnTo>
                  <a:pt x="977781" y="56148"/>
                </a:lnTo>
                <a:lnTo>
                  <a:pt x="932001" y="67665"/>
                </a:lnTo>
                <a:lnTo>
                  <a:pt x="886879" y="81390"/>
                </a:lnTo>
                <a:lnTo>
                  <a:pt x="842452" y="97249"/>
                </a:lnTo>
                <a:lnTo>
                  <a:pt x="798755" y="115166"/>
                </a:lnTo>
                <a:lnTo>
                  <a:pt x="755824" y="135063"/>
                </a:lnTo>
                <a:lnTo>
                  <a:pt x="713695" y="156866"/>
                </a:lnTo>
                <a:lnTo>
                  <a:pt x="672404" y="180498"/>
                </a:lnTo>
                <a:lnTo>
                  <a:pt x="631986" y="205884"/>
                </a:lnTo>
                <a:lnTo>
                  <a:pt x="592477" y="232947"/>
                </a:lnTo>
                <a:lnTo>
                  <a:pt x="553913" y="261611"/>
                </a:lnTo>
                <a:lnTo>
                  <a:pt x="516330" y="291800"/>
                </a:lnTo>
                <a:lnTo>
                  <a:pt x="479763" y="323438"/>
                </a:lnTo>
                <a:lnTo>
                  <a:pt x="444248" y="356449"/>
                </a:lnTo>
                <a:lnTo>
                  <a:pt x="409821" y="390758"/>
                </a:lnTo>
                <a:lnTo>
                  <a:pt x="376517" y="426288"/>
                </a:lnTo>
                <a:lnTo>
                  <a:pt x="344373" y="462962"/>
                </a:lnTo>
                <a:lnTo>
                  <a:pt x="313424" y="500706"/>
                </a:lnTo>
                <a:lnTo>
                  <a:pt x="283705" y="539443"/>
                </a:lnTo>
                <a:lnTo>
                  <a:pt x="255254" y="579097"/>
                </a:lnTo>
                <a:lnTo>
                  <a:pt x="228104" y="619591"/>
                </a:lnTo>
                <a:lnTo>
                  <a:pt x="202293" y="660851"/>
                </a:lnTo>
                <a:lnTo>
                  <a:pt x="177855" y="702800"/>
                </a:lnTo>
                <a:lnTo>
                  <a:pt x="154827" y="745361"/>
                </a:lnTo>
                <a:lnTo>
                  <a:pt x="133245" y="788460"/>
                </a:lnTo>
                <a:lnTo>
                  <a:pt x="113143" y="832019"/>
                </a:lnTo>
                <a:lnTo>
                  <a:pt x="94558" y="875963"/>
                </a:lnTo>
                <a:lnTo>
                  <a:pt x="77526" y="920216"/>
                </a:lnTo>
                <a:lnTo>
                  <a:pt x="62082" y="964702"/>
                </a:lnTo>
                <a:lnTo>
                  <a:pt x="48262" y="1009345"/>
                </a:lnTo>
                <a:lnTo>
                  <a:pt x="36102" y="1054068"/>
                </a:lnTo>
                <a:lnTo>
                  <a:pt x="25638" y="1098796"/>
                </a:lnTo>
                <a:lnTo>
                  <a:pt x="16904" y="1143453"/>
                </a:lnTo>
                <a:lnTo>
                  <a:pt x="9938" y="1187963"/>
                </a:lnTo>
                <a:lnTo>
                  <a:pt x="4775" y="1232249"/>
                </a:lnTo>
                <a:lnTo>
                  <a:pt x="1450" y="1276236"/>
                </a:lnTo>
                <a:lnTo>
                  <a:pt x="0" y="1319847"/>
                </a:lnTo>
                <a:lnTo>
                  <a:pt x="459" y="1363007"/>
                </a:lnTo>
                <a:lnTo>
                  <a:pt x="3005" y="1416260"/>
                </a:lnTo>
                <a:lnTo>
                  <a:pt x="7056" y="1468634"/>
                </a:lnTo>
                <a:lnTo>
                  <a:pt x="12590" y="1520118"/>
                </a:lnTo>
                <a:lnTo>
                  <a:pt x="19585" y="1570699"/>
                </a:lnTo>
                <a:lnTo>
                  <a:pt x="28018" y="1620367"/>
                </a:lnTo>
                <a:lnTo>
                  <a:pt x="37867" y="1669108"/>
                </a:lnTo>
                <a:lnTo>
                  <a:pt x="49108" y="1716913"/>
                </a:lnTo>
                <a:lnTo>
                  <a:pt x="61720" y="1763768"/>
                </a:lnTo>
                <a:lnTo>
                  <a:pt x="75680" y="1809663"/>
                </a:lnTo>
                <a:lnTo>
                  <a:pt x="90965" y="1854585"/>
                </a:lnTo>
                <a:lnTo>
                  <a:pt x="107552" y="1898523"/>
                </a:lnTo>
                <a:lnTo>
                  <a:pt x="125420" y="1941465"/>
                </a:lnTo>
                <a:lnTo>
                  <a:pt x="144545" y="1983400"/>
                </a:lnTo>
                <a:lnTo>
                  <a:pt x="164906" y="2024315"/>
                </a:lnTo>
                <a:lnTo>
                  <a:pt x="186479" y="2064199"/>
                </a:lnTo>
                <a:lnTo>
                  <a:pt x="209242" y="2103040"/>
                </a:lnTo>
                <a:lnTo>
                  <a:pt x="233172" y="2140827"/>
                </a:lnTo>
                <a:lnTo>
                  <a:pt x="258247" y="2177548"/>
                </a:lnTo>
                <a:lnTo>
                  <a:pt x="284445" y="2213191"/>
                </a:lnTo>
                <a:lnTo>
                  <a:pt x="311742" y="2247744"/>
                </a:lnTo>
                <a:lnTo>
                  <a:pt x="340117" y="2281196"/>
                </a:lnTo>
                <a:lnTo>
                  <a:pt x="369546" y="2313535"/>
                </a:lnTo>
                <a:lnTo>
                  <a:pt x="400007" y="2344749"/>
                </a:lnTo>
                <a:lnTo>
                  <a:pt x="431478" y="2374826"/>
                </a:lnTo>
                <a:lnTo>
                  <a:pt x="463936" y="2403756"/>
                </a:lnTo>
                <a:lnTo>
                  <a:pt x="497359" y="2431525"/>
                </a:lnTo>
                <a:lnTo>
                  <a:pt x="531723" y="2458123"/>
                </a:lnTo>
                <a:lnTo>
                  <a:pt x="567007" y="2483538"/>
                </a:lnTo>
                <a:lnTo>
                  <a:pt x="603187" y="2507758"/>
                </a:lnTo>
                <a:lnTo>
                  <a:pt x="640242" y="2530771"/>
                </a:lnTo>
                <a:lnTo>
                  <a:pt x="678149" y="2552566"/>
                </a:lnTo>
                <a:lnTo>
                  <a:pt x="716885" y="2573130"/>
                </a:lnTo>
                <a:lnTo>
                  <a:pt x="756427" y="2592453"/>
                </a:lnTo>
                <a:lnTo>
                  <a:pt x="796753" y="2610522"/>
                </a:lnTo>
                <a:lnTo>
                  <a:pt x="837841" y="2627325"/>
                </a:lnTo>
                <a:lnTo>
                  <a:pt x="879668" y="2642852"/>
                </a:lnTo>
                <a:lnTo>
                  <a:pt x="922212" y="2657090"/>
                </a:lnTo>
                <a:lnTo>
                  <a:pt x="965449" y="2670028"/>
                </a:lnTo>
                <a:lnTo>
                  <a:pt x="1009358" y="2681653"/>
                </a:lnTo>
                <a:lnTo>
                  <a:pt x="1053915" y="2691955"/>
                </a:lnTo>
                <a:lnTo>
                  <a:pt x="1099098" y="2700921"/>
                </a:lnTo>
                <a:lnTo>
                  <a:pt x="1144886" y="2708540"/>
                </a:lnTo>
                <a:lnTo>
                  <a:pt x="1191254" y="2714800"/>
                </a:lnTo>
                <a:lnTo>
                  <a:pt x="1238181" y="2719689"/>
                </a:lnTo>
                <a:lnTo>
                  <a:pt x="1285644" y="2723195"/>
                </a:lnTo>
                <a:lnTo>
                  <a:pt x="1333621" y="2725308"/>
                </a:lnTo>
                <a:lnTo>
                  <a:pt x="1382088" y="2726015"/>
                </a:lnTo>
                <a:lnTo>
                  <a:pt x="1430591" y="2725191"/>
                </a:lnTo>
                <a:lnTo>
                  <a:pt x="1478675" y="2722736"/>
                </a:lnTo>
                <a:lnTo>
                  <a:pt x="1526311" y="2718678"/>
                </a:lnTo>
                <a:lnTo>
                  <a:pt x="1573472" y="2713043"/>
                </a:lnTo>
                <a:lnTo>
                  <a:pt x="1620132" y="2705859"/>
                </a:lnTo>
                <a:lnTo>
                  <a:pt x="1666262" y="2697152"/>
                </a:lnTo>
                <a:lnTo>
                  <a:pt x="1711836" y="2686950"/>
                </a:lnTo>
                <a:lnTo>
                  <a:pt x="1756825" y="2675280"/>
                </a:lnTo>
                <a:lnTo>
                  <a:pt x="1801203" y="2662168"/>
                </a:lnTo>
                <a:lnTo>
                  <a:pt x="1844942" y="2647642"/>
                </a:lnTo>
                <a:lnTo>
                  <a:pt x="1888015" y="2631729"/>
                </a:lnTo>
                <a:lnTo>
                  <a:pt x="1930394" y="2614456"/>
                </a:lnTo>
                <a:lnTo>
                  <a:pt x="1972051" y="2595849"/>
                </a:lnTo>
                <a:lnTo>
                  <a:pt x="2012960" y="2575937"/>
                </a:lnTo>
                <a:lnTo>
                  <a:pt x="2053094" y="2554745"/>
                </a:lnTo>
                <a:lnTo>
                  <a:pt x="2092423" y="2532301"/>
                </a:lnTo>
                <a:lnTo>
                  <a:pt x="2130923" y="2508632"/>
                </a:lnTo>
                <a:lnTo>
                  <a:pt x="2168564" y="2483765"/>
                </a:lnTo>
                <a:lnTo>
                  <a:pt x="2205319" y="2457728"/>
                </a:lnTo>
                <a:lnTo>
                  <a:pt x="2241161" y="2430546"/>
                </a:lnTo>
                <a:lnTo>
                  <a:pt x="2276063" y="2402247"/>
                </a:lnTo>
                <a:lnTo>
                  <a:pt x="2309998" y="2372859"/>
                </a:lnTo>
                <a:lnTo>
                  <a:pt x="2342937" y="2342407"/>
                </a:lnTo>
                <a:lnTo>
                  <a:pt x="2374854" y="2310920"/>
                </a:lnTo>
                <a:lnTo>
                  <a:pt x="2405720" y="2278424"/>
                </a:lnTo>
                <a:lnTo>
                  <a:pt x="2435510" y="2244946"/>
                </a:lnTo>
                <a:lnTo>
                  <a:pt x="2464194" y="2210514"/>
                </a:lnTo>
                <a:lnTo>
                  <a:pt x="2491747" y="2175154"/>
                </a:lnTo>
                <a:lnTo>
                  <a:pt x="2518140" y="2138893"/>
                </a:lnTo>
                <a:lnTo>
                  <a:pt x="2543346" y="2101759"/>
                </a:lnTo>
                <a:lnTo>
                  <a:pt x="2567337" y="2063778"/>
                </a:lnTo>
                <a:lnTo>
                  <a:pt x="2590087" y="2024977"/>
                </a:lnTo>
                <a:lnTo>
                  <a:pt x="2611568" y="1985384"/>
                </a:lnTo>
                <a:lnTo>
                  <a:pt x="2631752" y="1945026"/>
                </a:lnTo>
                <a:lnTo>
                  <a:pt x="2650612" y="1903929"/>
                </a:lnTo>
                <a:lnTo>
                  <a:pt x="2668121" y="1862121"/>
                </a:lnTo>
                <a:lnTo>
                  <a:pt x="2684251" y="1819628"/>
                </a:lnTo>
                <a:lnTo>
                  <a:pt x="2698975" y="1776478"/>
                </a:lnTo>
                <a:lnTo>
                  <a:pt x="2712265" y="1732698"/>
                </a:lnTo>
                <a:lnTo>
                  <a:pt x="2724095" y="1688314"/>
                </a:lnTo>
                <a:lnTo>
                  <a:pt x="2734436" y="1643354"/>
                </a:lnTo>
                <a:lnTo>
                  <a:pt x="2743261" y="1597845"/>
                </a:lnTo>
                <a:lnTo>
                  <a:pt x="2750543" y="1551814"/>
                </a:lnTo>
                <a:lnTo>
                  <a:pt x="2756255" y="1505287"/>
                </a:lnTo>
                <a:lnTo>
                  <a:pt x="2760368" y="1458293"/>
                </a:lnTo>
                <a:lnTo>
                  <a:pt x="2762857" y="1410857"/>
                </a:lnTo>
                <a:lnTo>
                  <a:pt x="2763692" y="1363007"/>
                </a:lnTo>
                <a:lnTo>
                  <a:pt x="1382088" y="1363007"/>
                </a:lnTo>
                <a:lnTo>
                  <a:pt x="1024185" y="46917"/>
                </a:lnTo>
                <a:close/>
              </a:path>
              <a:path w="2764155" h="2726054">
                <a:moveTo>
                  <a:pt x="1382088" y="0"/>
                </a:moveTo>
                <a:lnTo>
                  <a:pt x="1382088" y="1363007"/>
                </a:lnTo>
                <a:lnTo>
                  <a:pt x="2763692" y="1363007"/>
                </a:lnTo>
                <a:lnTo>
                  <a:pt x="2762857" y="1315157"/>
                </a:lnTo>
                <a:lnTo>
                  <a:pt x="2760368" y="1267722"/>
                </a:lnTo>
                <a:lnTo>
                  <a:pt x="2756255" y="1220727"/>
                </a:lnTo>
                <a:lnTo>
                  <a:pt x="2750543" y="1174201"/>
                </a:lnTo>
                <a:lnTo>
                  <a:pt x="2743261" y="1128169"/>
                </a:lnTo>
                <a:lnTo>
                  <a:pt x="2734436" y="1082660"/>
                </a:lnTo>
                <a:lnTo>
                  <a:pt x="2724095" y="1037700"/>
                </a:lnTo>
                <a:lnTo>
                  <a:pt x="2712265" y="993317"/>
                </a:lnTo>
                <a:lnTo>
                  <a:pt x="2698975" y="949536"/>
                </a:lnTo>
                <a:lnTo>
                  <a:pt x="2684251" y="906386"/>
                </a:lnTo>
                <a:lnTo>
                  <a:pt x="2668121" y="863894"/>
                </a:lnTo>
                <a:lnTo>
                  <a:pt x="2650612" y="822085"/>
                </a:lnTo>
                <a:lnTo>
                  <a:pt x="2631752" y="780988"/>
                </a:lnTo>
                <a:lnTo>
                  <a:pt x="2611568" y="740630"/>
                </a:lnTo>
                <a:lnTo>
                  <a:pt x="2590087" y="701037"/>
                </a:lnTo>
                <a:lnTo>
                  <a:pt x="2567337" y="662237"/>
                </a:lnTo>
                <a:lnTo>
                  <a:pt x="2543346" y="624256"/>
                </a:lnTo>
                <a:lnTo>
                  <a:pt x="2518140" y="587121"/>
                </a:lnTo>
                <a:lnTo>
                  <a:pt x="2491747" y="550861"/>
                </a:lnTo>
                <a:lnTo>
                  <a:pt x="2464194" y="515500"/>
                </a:lnTo>
                <a:lnTo>
                  <a:pt x="2435510" y="481068"/>
                </a:lnTo>
                <a:lnTo>
                  <a:pt x="2405720" y="447590"/>
                </a:lnTo>
                <a:lnTo>
                  <a:pt x="2374854" y="415094"/>
                </a:lnTo>
                <a:lnTo>
                  <a:pt x="2342937" y="383607"/>
                </a:lnTo>
                <a:lnTo>
                  <a:pt x="2309998" y="353156"/>
                </a:lnTo>
                <a:lnTo>
                  <a:pt x="2276063" y="323767"/>
                </a:lnTo>
                <a:lnTo>
                  <a:pt x="2241161" y="295469"/>
                </a:lnTo>
                <a:lnTo>
                  <a:pt x="2205319" y="268287"/>
                </a:lnTo>
                <a:lnTo>
                  <a:pt x="2168564" y="242249"/>
                </a:lnTo>
                <a:lnTo>
                  <a:pt x="2130923" y="217382"/>
                </a:lnTo>
                <a:lnTo>
                  <a:pt x="2092423" y="193713"/>
                </a:lnTo>
                <a:lnTo>
                  <a:pt x="2053094" y="171270"/>
                </a:lnTo>
                <a:lnTo>
                  <a:pt x="2012960" y="150078"/>
                </a:lnTo>
                <a:lnTo>
                  <a:pt x="1972051" y="130165"/>
                </a:lnTo>
                <a:lnTo>
                  <a:pt x="1930394" y="111559"/>
                </a:lnTo>
                <a:lnTo>
                  <a:pt x="1888015" y="94285"/>
                </a:lnTo>
                <a:lnTo>
                  <a:pt x="1844942" y="78372"/>
                </a:lnTo>
                <a:lnTo>
                  <a:pt x="1801203" y="63846"/>
                </a:lnTo>
                <a:lnTo>
                  <a:pt x="1756825" y="50735"/>
                </a:lnTo>
                <a:lnTo>
                  <a:pt x="1711836" y="39064"/>
                </a:lnTo>
                <a:lnTo>
                  <a:pt x="1666262" y="28862"/>
                </a:lnTo>
                <a:lnTo>
                  <a:pt x="1620132" y="20156"/>
                </a:lnTo>
                <a:lnTo>
                  <a:pt x="1573472" y="12972"/>
                </a:lnTo>
                <a:lnTo>
                  <a:pt x="1526311" y="7337"/>
                </a:lnTo>
                <a:lnTo>
                  <a:pt x="1478675" y="3279"/>
                </a:lnTo>
                <a:lnTo>
                  <a:pt x="1430591" y="824"/>
                </a:lnTo>
                <a:lnTo>
                  <a:pt x="1382088" y="0"/>
                </a:lnTo>
                <a:close/>
              </a:path>
            </a:pathLst>
          </a:custGeom>
          <a:solidFill>
            <a:srgbClr val="F79223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996901" y="10112564"/>
            <a:ext cx="2797175" cy="2757170"/>
          </a:xfrm>
          <a:custGeom>
            <a:avLst/>
            <a:gdLst/>
            <a:ahLst/>
            <a:cxnLst/>
            <a:rect l="l" t="t" r="r" b="b"/>
            <a:pathLst>
              <a:path w="2797175" h="2757170">
                <a:moveTo>
                  <a:pt x="2797070" y="1378337"/>
                </a:moveTo>
                <a:lnTo>
                  <a:pt x="2796225" y="1426727"/>
                </a:lnTo>
                <a:lnTo>
                  <a:pt x="2793706" y="1474698"/>
                </a:lnTo>
                <a:lnTo>
                  <a:pt x="2789542" y="1522224"/>
                </a:lnTo>
                <a:lnTo>
                  <a:pt x="2783761" y="1569275"/>
                </a:lnTo>
                <a:lnTo>
                  <a:pt x="2776390" y="1615826"/>
                </a:lnTo>
                <a:lnTo>
                  <a:pt x="2767457" y="1661849"/>
                </a:lnTo>
                <a:lnTo>
                  <a:pt x="2756989" y="1707316"/>
                </a:lnTo>
                <a:lnTo>
                  <a:pt x="2745015" y="1752200"/>
                </a:lnTo>
                <a:lnTo>
                  <a:pt x="2731562" y="1796474"/>
                </a:lnTo>
                <a:lnTo>
                  <a:pt x="2716659" y="1840110"/>
                </a:lnTo>
                <a:lnTo>
                  <a:pt x="2700331" y="1883082"/>
                </a:lnTo>
                <a:lnTo>
                  <a:pt x="2682608" y="1925361"/>
                </a:lnTo>
                <a:lnTo>
                  <a:pt x="2663518" y="1966921"/>
                </a:lnTo>
                <a:lnTo>
                  <a:pt x="2643087" y="2007734"/>
                </a:lnTo>
                <a:lnTo>
                  <a:pt x="2621343" y="2047773"/>
                </a:lnTo>
                <a:lnTo>
                  <a:pt x="2598315" y="2087010"/>
                </a:lnTo>
                <a:lnTo>
                  <a:pt x="2574030" y="2125418"/>
                </a:lnTo>
                <a:lnTo>
                  <a:pt x="2548516" y="2162971"/>
                </a:lnTo>
                <a:lnTo>
                  <a:pt x="2521800" y="2199639"/>
                </a:lnTo>
                <a:lnTo>
                  <a:pt x="2493910" y="2235397"/>
                </a:lnTo>
                <a:lnTo>
                  <a:pt x="2464874" y="2270217"/>
                </a:lnTo>
                <a:lnTo>
                  <a:pt x="2434720" y="2304071"/>
                </a:lnTo>
                <a:lnTo>
                  <a:pt x="2403475" y="2336932"/>
                </a:lnTo>
                <a:lnTo>
                  <a:pt x="2371168" y="2368773"/>
                </a:lnTo>
                <a:lnTo>
                  <a:pt x="2337825" y="2399567"/>
                </a:lnTo>
                <a:lnTo>
                  <a:pt x="2303475" y="2429285"/>
                </a:lnTo>
                <a:lnTo>
                  <a:pt x="2268145" y="2457902"/>
                </a:lnTo>
                <a:lnTo>
                  <a:pt x="2231863" y="2485389"/>
                </a:lnTo>
                <a:lnTo>
                  <a:pt x="2194657" y="2511719"/>
                </a:lnTo>
                <a:lnTo>
                  <a:pt x="2156554" y="2536865"/>
                </a:lnTo>
                <a:lnTo>
                  <a:pt x="2117583" y="2560800"/>
                </a:lnTo>
                <a:lnTo>
                  <a:pt x="2077770" y="2583495"/>
                </a:lnTo>
                <a:lnTo>
                  <a:pt x="2037145" y="2604925"/>
                </a:lnTo>
                <a:lnTo>
                  <a:pt x="1995733" y="2625061"/>
                </a:lnTo>
                <a:lnTo>
                  <a:pt x="1953564" y="2643876"/>
                </a:lnTo>
                <a:lnTo>
                  <a:pt x="1910665" y="2661343"/>
                </a:lnTo>
                <a:lnTo>
                  <a:pt x="1867063" y="2677435"/>
                </a:lnTo>
                <a:lnTo>
                  <a:pt x="1822787" y="2692124"/>
                </a:lnTo>
                <a:lnTo>
                  <a:pt x="1777864" y="2705382"/>
                </a:lnTo>
                <a:lnTo>
                  <a:pt x="1732321" y="2717183"/>
                </a:lnTo>
                <a:lnTo>
                  <a:pt x="1686188" y="2727500"/>
                </a:lnTo>
                <a:lnTo>
                  <a:pt x="1639490" y="2736304"/>
                </a:lnTo>
                <a:lnTo>
                  <a:pt x="1592256" y="2743569"/>
                </a:lnTo>
                <a:lnTo>
                  <a:pt x="1544514" y="2749267"/>
                </a:lnTo>
                <a:lnTo>
                  <a:pt x="1496292" y="2753370"/>
                </a:lnTo>
                <a:lnTo>
                  <a:pt x="1447616" y="2755853"/>
                </a:lnTo>
                <a:lnTo>
                  <a:pt x="1398516" y="2756686"/>
                </a:lnTo>
                <a:lnTo>
                  <a:pt x="1349420" y="2755853"/>
                </a:lnTo>
                <a:lnTo>
                  <a:pt x="1300748" y="2753370"/>
                </a:lnTo>
                <a:lnTo>
                  <a:pt x="1252529" y="2749267"/>
                </a:lnTo>
                <a:lnTo>
                  <a:pt x="1204790" y="2743569"/>
                </a:lnTo>
                <a:lnTo>
                  <a:pt x="1157559" y="2736304"/>
                </a:lnTo>
                <a:lnTo>
                  <a:pt x="1110865" y="2727500"/>
                </a:lnTo>
                <a:lnTo>
                  <a:pt x="1064733" y="2717183"/>
                </a:lnTo>
                <a:lnTo>
                  <a:pt x="1019193" y="2705382"/>
                </a:lnTo>
                <a:lnTo>
                  <a:pt x="974272" y="2692124"/>
                </a:lnTo>
                <a:lnTo>
                  <a:pt x="929998" y="2677435"/>
                </a:lnTo>
                <a:lnTo>
                  <a:pt x="886398" y="2661343"/>
                </a:lnTo>
                <a:lnTo>
                  <a:pt x="843501" y="2643876"/>
                </a:lnTo>
                <a:lnTo>
                  <a:pt x="801333" y="2625061"/>
                </a:lnTo>
                <a:lnTo>
                  <a:pt x="759923" y="2604925"/>
                </a:lnTo>
                <a:lnTo>
                  <a:pt x="719299" y="2583495"/>
                </a:lnTo>
                <a:lnTo>
                  <a:pt x="679487" y="2560800"/>
                </a:lnTo>
                <a:lnTo>
                  <a:pt x="640517" y="2536865"/>
                </a:lnTo>
                <a:lnTo>
                  <a:pt x="602415" y="2511719"/>
                </a:lnTo>
                <a:lnTo>
                  <a:pt x="565210" y="2485389"/>
                </a:lnTo>
                <a:lnTo>
                  <a:pt x="528929" y="2457902"/>
                </a:lnTo>
                <a:lnTo>
                  <a:pt x="493599" y="2429285"/>
                </a:lnTo>
                <a:lnTo>
                  <a:pt x="459249" y="2399567"/>
                </a:lnTo>
                <a:lnTo>
                  <a:pt x="425907" y="2368773"/>
                </a:lnTo>
                <a:lnTo>
                  <a:pt x="393600" y="2336932"/>
                </a:lnTo>
                <a:lnTo>
                  <a:pt x="362355" y="2304071"/>
                </a:lnTo>
                <a:lnTo>
                  <a:pt x="332201" y="2270217"/>
                </a:lnTo>
                <a:lnTo>
                  <a:pt x="303165" y="2235397"/>
                </a:lnTo>
                <a:lnTo>
                  <a:pt x="275275" y="2199639"/>
                </a:lnTo>
                <a:lnTo>
                  <a:pt x="248559" y="2162971"/>
                </a:lnTo>
                <a:lnTo>
                  <a:pt x="223044" y="2125418"/>
                </a:lnTo>
                <a:lnTo>
                  <a:pt x="198759" y="2087010"/>
                </a:lnTo>
                <a:lnTo>
                  <a:pt x="175731" y="2047773"/>
                </a:lnTo>
                <a:lnTo>
                  <a:pt x="153987" y="2007734"/>
                </a:lnTo>
                <a:lnTo>
                  <a:pt x="133556" y="1966921"/>
                </a:lnTo>
                <a:lnTo>
                  <a:pt x="114464" y="1925361"/>
                </a:lnTo>
                <a:lnTo>
                  <a:pt x="96741" y="1883082"/>
                </a:lnTo>
                <a:lnTo>
                  <a:pt x="80414" y="1840110"/>
                </a:lnTo>
                <a:lnTo>
                  <a:pt x="65509" y="1796474"/>
                </a:lnTo>
                <a:lnTo>
                  <a:pt x="52056" y="1752200"/>
                </a:lnTo>
                <a:lnTo>
                  <a:pt x="40082" y="1707316"/>
                </a:lnTo>
                <a:lnTo>
                  <a:pt x="29614" y="1661849"/>
                </a:lnTo>
                <a:lnTo>
                  <a:pt x="20681" y="1615826"/>
                </a:lnTo>
                <a:lnTo>
                  <a:pt x="13310" y="1569275"/>
                </a:lnTo>
                <a:lnTo>
                  <a:pt x="7528" y="1522224"/>
                </a:lnTo>
                <a:lnTo>
                  <a:pt x="3364" y="1474698"/>
                </a:lnTo>
                <a:lnTo>
                  <a:pt x="845" y="1426727"/>
                </a:lnTo>
                <a:lnTo>
                  <a:pt x="0" y="1378337"/>
                </a:lnTo>
                <a:lnTo>
                  <a:pt x="845" y="1329946"/>
                </a:lnTo>
                <a:lnTo>
                  <a:pt x="3364" y="1281975"/>
                </a:lnTo>
                <a:lnTo>
                  <a:pt x="7528" y="1234450"/>
                </a:lnTo>
                <a:lnTo>
                  <a:pt x="13310" y="1187398"/>
                </a:lnTo>
                <a:lnTo>
                  <a:pt x="20681" y="1140847"/>
                </a:lnTo>
                <a:lnTo>
                  <a:pt x="29614" y="1094825"/>
                </a:lnTo>
                <a:lnTo>
                  <a:pt x="40082" y="1049358"/>
                </a:lnTo>
                <a:lnTo>
                  <a:pt x="52056" y="1004474"/>
                </a:lnTo>
                <a:lnTo>
                  <a:pt x="65509" y="960200"/>
                </a:lnTo>
                <a:lnTo>
                  <a:pt x="80414" y="916564"/>
                </a:lnTo>
                <a:lnTo>
                  <a:pt x="96741" y="873593"/>
                </a:lnTo>
                <a:lnTo>
                  <a:pt x="114464" y="831314"/>
                </a:lnTo>
                <a:lnTo>
                  <a:pt x="133556" y="789754"/>
                </a:lnTo>
                <a:lnTo>
                  <a:pt x="153987" y="748942"/>
                </a:lnTo>
                <a:lnTo>
                  <a:pt x="175731" y="708903"/>
                </a:lnTo>
                <a:lnTo>
                  <a:pt x="198759" y="669666"/>
                </a:lnTo>
                <a:lnTo>
                  <a:pt x="223044" y="631258"/>
                </a:lnTo>
                <a:lnTo>
                  <a:pt x="248559" y="593707"/>
                </a:lnTo>
                <a:lnTo>
                  <a:pt x="275275" y="557038"/>
                </a:lnTo>
                <a:lnTo>
                  <a:pt x="303165" y="521281"/>
                </a:lnTo>
                <a:lnTo>
                  <a:pt x="332201" y="486462"/>
                </a:lnTo>
                <a:lnTo>
                  <a:pt x="362355" y="452608"/>
                </a:lnTo>
                <a:lnTo>
                  <a:pt x="393600" y="419747"/>
                </a:lnTo>
                <a:lnTo>
                  <a:pt x="425907" y="387907"/>
                </a:lnTo>
                <a:lnTo>
                  <a:pt x="459249" y="357113"/>
                </a:lnTo>
                <a:lnTo>
                  <a:pt x="493599" y="327395"/>
                </a:lnTo>
                <a:lnTo>
                  <a:pt x="528929" y="298779"/>
                </a:lnTo>
                <a:lnTo>
                  <a:pt x="565210" y="271292"/>
                </a:lnTo>
                <a:lnTo>
                  <a:pt x="602415" y="244962"/>
                </a:lnTo>
                <a:lnTo>
                  <a:pt x="640517" y="219817"/>
                </a:lnTo>
                <a:lnTo>
                  <a:pt x="679487" y="195883"/>
                </a:lnTo>
                <a:lnTo>
                  <a:pt x="719299" y="173187"/>
                </a:lnTo>
                <a:lnTo>
                  <a:pt x="759923" y="151758"/>
                </a:lnTo>
                <a:lnTo>
                  <a:pt x="801333" y="131622"/>
                </a:lnTo>
                <a:lnTo>
                  <a:pt x="843501" y="112807"/>
                </a:lnTo>
                <a:lnTo>
                  <a:pt x="886398" y="95341"/>
                </a:lnTo>
                <a:lnTo>
                  <a:pt x="929998" y="79249"/>
                </a:lnTo>
                <a:lnTo>
                  <a:pt x="974272" y="64561"/>
                </a:lnTo>
                <a:lnTo>
                  <a:pt x="1019193" y="51302"/>
                </a:lnTo>
                <a:lnTo>
                  <a:pt x="1064733" y="39502"/>
                </a:lnTo>
                <a:lnTo>
                  <a:pt x="1110865" y="29185"/>
                </a:lnTo>
                <a:lnTo>
                  <a:pt x="1157559" y="20381"/>
                </a:lnTo>
                <a:lnTo>
                  <a:pt x="1204790" y="13117"/>
                </a:lnTo>
                <a:lnTo>
                  <a:pt x="1252529" y="7419"/>
                </a:lnTo>
                <a:lnTo>
                  <a:pt x="1300748" y="3315"/>
                </a:lnTo>
                <a:lnTo>
                  <a:pt x="1349420" y="833"/>
                </a:lnTo>
                <a:lnTo>
                  <a:pt x="1398516" y="0"/>
                </a:lnTo>
                <a:lnTo>
                  <a:pt x="1447616" y="833"/>
                </a:lnTo>
                <a:lnTo>
                  <a:pt x="1496292" y="3315"/>
                </a:lnTo>
                <a:lnTo>
                  <a:pt x="1544514" y="7419"/>
                </a:lnTo>
                <a:lnTo>
                  <a:pt x="1592256" y="13117"/>
                </a:lnTo>
                <a:lnTo>
                  <a:pt x="1639490" y="20381"/>
                </a:lnTo>
                <a:lnTo>
                  <a:pt x="1686188" y="29185"/>
                </a:lnTo>
                <a:lnTo>
                  <a:pt x="1732321" y="39502"/>
                </a:lnTo>
                <a:lnTo>
                  <a:pt x="1777864" y="51302"/>
                </a:lnTo>
                <a:lnTo>
                  <a:pt x="1822787" y="64561"/>
                </a:lnTo>
                <a:lnTo>
                  <a:pt x="1867063" y="79249"/>
                </a:lnTo>
                <a:lnTo>
                  <a:pt x="1910665" y="95341"/>
                </a:lnTo>
                <a:lnTo>
                  <a:pt x="1953564" y="112807"/>
                </a:lnTo>
                <a:lnTo>
                  <a:pt x="1995733" y="131622"/>
                </a:lnTo>
                <a:lnTo>
                  <a:pt x="2037145" y="151758"/>
                </a:lnTo>
                <a:lnTo>
                  <a:pt x="2077770" y="173187"/>
                </a:lnTo>
                <a:lnTo>
                  <a:pt x="2117583" y="195883"/>
                </a:lnTo>
                <a:lnTo>
                  <a:pt x="2156554" y="219817"/>
                </a:lnTo>
                <a:lnTo>
                  <a:pt x="2194657" y="244962"/>
                </a:lnTo>
                <a:lnTo>
                  <a:pt x="2231863" y="271292"/>
                </a:lnTo>
                <a:lnTo>
                  <a:pt x="2268145" y="298779"/>
                </a:lnTo>
                <a:lnTo>
                  <a:pt x="2303475" y="327395"/>
                </a:lnTo>
                <a:lnTo>
                  <a:pt x="2337825" y="357113"/>
                </a:lnTo>
                <a:lnTo>
                  <a:pt x="2371168" y="387907"/>
                </a:lnTo>
                <a:lnTo>
                  <a:pt x="2403475" y="419747"/>
                </a:lnTo>
                <a:lnTo>
                  <a:pt x="2434720" y="452608"/>
                </a:lnTo>
                <a:lnTo>
                  <a:pt x="2464874" y="486462"/>
                </a:lnTo>
                <a:lnTo>
                  <a:pt x="2493910" y="521281"/>
                </a:lnTo>
                <a:lnTo>
                  <a:pt x="2521800" y="557038"/>
                </a:lnTo>
                <a:lnTo>
                  <a:pt x="2548516" y="593707"/>
                </a:lnTo>
                <a:lnTo>
                  <a:pt x="2574030" y="631258"/>
                </a:lnTo>
                <a:lnTo>
                  <a:pt x="2598315" y="669666"/>
                </a:lnTo>
                <a:lnTo>
                  <a:pt x="2621343" y="708903"/>
                </a:lnTo>
                <a:lnTo>
                  <a:pt x="2643087" y="748942"/>
                </a:lnTo>
                <a:lnTo>
                  <a:pt x="2663518" y="789754"/>
                </a:lnTo>
                <a:lnTo>
                  <a:pt x="2682608" y="831314"/>
                </a:lnTo>
                <a:lnTo>
                  <a:pt x="2700331" y="873593"/>
                </a:lnTo>
                <a:lnTo>
                  <a:pt x="2716659" y="916564"/>
                </a:lnTo>
                <a:lnTo>
                  <a:pt x="2731562" y="960200"/>
                </a:lnTo>
                <a:lnTo>
                  <a:pt x="2745015" y="1004474"/>
                </a:lnTo>
                <a:lnTo>
                  <a:pt x="2756989" y="1049358"/>
                </a:lnTo>
                <a:lnTo>
                  <a:pt x="2767457" y="1094825"/>
                </a:lnTo>
                <a:lnTo>
                  <a:pt x="2776390" y="1140847"/>
                </a:lnTo>
                <a:lnTo>
                  <a:pt x="2783761" y="1187398"/>
                </a:lnTo>
                <a:lnTo>
                  <a:pt x="2789542" y="1234450"/>
                </a:lnTo>
                <a:lnTo>
                  <a:pt x="2793706" y="1281975"/>
                </a:lnTo>
                <a:lnTo>
                  <a:pt x="2796225" y="1329946"/>
                </a:lnTo>
                <a:lnTo>
                  <a:pt x="2797070" y="1378337"/>
                </a:lnTo>
                <a:close/>
              </a:path>
            </a:pathLst>
          </a:custGeom>
          <a:ln w="300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436047" y="10545468"/>
            <a:ext cx="1917064" cy="1891030"/>
          </a:xfrm>
          <a:custGeom>
            <a:avLst/>
            <a:gdLst/>
            <a:ahLst/>
            <a:cxnLst/>
            <a:rect l="l" t="t" r="r" b="b"/>
            <a:pathLst>
              <a:path w="1917065" h="1891029">
                <a:moveTo>
                  <a:pt x="958362" y="0"/>
                </a:moveTo>
                <a:lnTo>
                  <a:pt x="910531" y="1157"/>
                </a:lnTo>
                <a:lnTo>
                  <a:pt x="863307" y="4592"/>
                </a:lnTo>
                <a:lnTo>
                  <a:pt x="816745" y="10251"/>
                </a:lnTo>
                <a:lnTo>
                  <a:pt x="770899" y="18079"/>
                </a:lnTo>
                <a:lnTo>
                  <a:pt x="725825" y="28023"/>
                </a:lnTo>
                <a:lnTo>
                  <a:pt x="681578" y="40029"/>
                </a:lnTo>
                <a:lnTo>
                  <a:pt x="638212" y="54041"/>
                </a:lnTo>
                <a:lnTo>
                  <a:pt x="595783" y="70007"/>
                </a:lnTo>
                <a:lnTo>
                  <a:pt x="554345" y="87872"/>
                </a:lnTo>
                <a:lnTo>
                  <a:pt x="513953" y="107581"/>
                </a:lnTo>
                <a:lnTo>
                  <a:pt x="474663" y="129080"/>
                </a:lnTo>
                <a:lnTo>
                  <a:pt x="436528" y="152316"/>
                </a:lnTo>
                <a:lnTo>
                  <a:pt x="399605" y="177235"/>
                </a:lnTo>
                <a:lnTo>
                  <a:pt x="363947" y="203781"/>
                </a:lnTo>
                <a:lnTo>
                  <a:pt x="329610" y="231901"/>
                </a:lnTo>
                <a:lnTo>
                  <a:pt x="296649" y="261540"/>
                </a:lnTo>
                <a:lnTo>
                  <a:pt x="265118" y="292645"/>
                </a:lnTo>
                <a:lnTo>
                  <a:pt x="235073" y="325162"/>
                </a:lnTo>
                <a:lnTo>
                  <a:pt x="206569" y="359035"/>
                </a:lnTo>
                <a:lnTo>
                  <a:pt x="179659" y="394212"/>
                </a:lnTo>
                <a:lnTo>
                  <a:pt x="154400" y="430637"/>
                </a:lnTo>
                <a:lnTo>
                  <a:pt x="130846" y="468257"/>
                </a:lnTo>
                <a:lnTo>
                  <a:pt x="109053" y="507018"/>
                </a:lnTo>
                <a:lnTo>
                  <a:pt x="89074" y="546865"/>
                </a:lnTo>
                <a:lnTo>
                  <a:pt x="70965" y="587744"/>
                </a:lnTo>
                <a:lnTo>
                  <a:pt x="54781" y="629601"/>
                </a:lnTo>
                <a:lnTo>
                  <a:pt x="40577" y="672382"/>
                </a:lnTo>
                <a:lnTo>
                  <a:pt x="28407" y="716032"/>
                </a:lnTo>
                <a:lnTo>
                  <a:pt x="18327" y="760498"/>
                </a:lnTo>
                <a:lnTo>
                  <a:pt x="10391" y="805725"/>
                </a:lnTo>
                <a:lnTo>
                  <a:pt x="4654" y="851659"/>
                </a:lnTo>
                <a:lnTo>
                  <a:pt x="1172" y="898246"/>
                </a:lnTo>
                <a:lnTo>
                  <a:pt x="0" y="945432"/>
                </a:lnTo>
                <a:lnTo>
                  <a:pt x="1172" y="992619"/>
                </a:lnTo>
                <a:lnTo>
                  <a:pt x="4654" y="1039206"/>
                </a:lnTo>
                <a:lnTo>
                  <a:pt x="10391" y="1085140"/>
                </a:lnTo>
                <a:lnTo>
                  <a:pt x="18327" y="1130367"/>
                </a:lnTo>
                <a:lnTo>
                  <a:pt x="28407" y="1174833"/>
                </a:lnTo>
                <a:lnTo>
                  <a:pt x="40577" y="1218483"/>
                </a:lnTo>
                <a:lnTo>
                  <a:pt x="54781" y="1261264"/>
                </a:lnTo>
                <a:lnTo>
                  <a:pt x="70965" y="1303121"/>
                </a:lnTo>
                <a:lnTo>
                  <a:pt x="89074" y="1344000"/>
                </a:lnTo>
                <a:lnTo>
                  <a:pt x="109053" y="1383847"/>
                </a:lnTo>
                <a:lnTo>
                  <a:pt x="130846" y="1422607"/>
                </a:lnTo>
                <a:lnTo>
                  <a:pt x="154400" y="1460228"/>
                </a:lnTo>
                <a:lnTo>
                  <a:pt x="179659" y="1496653"/>
                </a:lnTo>
                <a:lnTo>
                  <a:pt x="206569" y="1531830"/>
                </a:lnTo>
                <a:lnTo>
                  <a:pt x="235073" y="1565703"/>
                </a:lnTo>
                <a:lnTo>
                  <a:pt x="265118" y="1598220"/>
                </a:lnTo>
                <a:lnTo>
                  <a:pt x="296649" y="1629325"/>
                </a:lnTo>
                <a:lnTo>
                  <a:pt x="329610" y="1658964"/>
                </a:lnTo>
                <a:lnTo>
                  <a:pt x="363947" y="1687084"/>
                </a:lnTo>
                <a:lnTo>
                  <a:pt x="399605" y="1713630"/>
                </a:lnTo>
                <a:lnTo>
                  <a:pt x="436528" y="1738549"/>
                </a:lnTo>
                <a:lnTo>
                  <a:pt x="474663" y="1761785"/>
                </a:lnTo>
                <a:lnTo>
                  <a:pt x="513953" y="1783284"/>
                </a:lnTo>
                <a:lnTo>
                  <a:pt x="554345" y="1802993"/>
                </a:lnTo>
                <a:lnTo>
                  <a:pt x="595783" y="1820858"/>
                </a:lnTo>
                <a:lnTo>
                  <a:pt x="638212" y="1836824"/>
                </a:lnTo>
                <a:lnTo>
                  <a:pt x="681578" y="1850836"/>
                </a:lnTo>
                <a:lnTo>
                  <a:pt x="725825" y="1862842"/>
                </a:lnTo>
                <a:lnTo>
                  <a:pt x="770899" y="1872786"/>
                </a:lnTo>
                <a:lnTo>
                  <a:pt x="816745" y="1880614"/>
                </a:lnTo>
                <a:lnTo>
                  <a:pt x="863307" y="1886273"/>
                </a:lnTo>
                <a:lnTo>
                  <a:pt x="910531" y="1889708"/>
                </a:lnTo>
                <a:lnTo>
                  <a:pt x="958362" y="1890865"/>
                </a:lnTo>
                <a:lnTo>
                  <a:pt x="1006192" y="1889708"/>
                </a:lnTo>
                <a:lnTo>
                  <a:pt x="1053415" y="1886273"/>
                </a:lnTo>
                <a:lnTo>
                  <a:pt x="1099976" y="1880614"/>
                </a:lnTo>
                <a:lnTo>
                  <a:pt x="1145821" y="1872786"/>
                </a:lnTo>
                <a:lnTo>
                  <a:pt x="1190894" y="1862842"/>
                </a:lnTo>
                <a:lnTo>
                  <a:pt x="1235140" y="1850836"/>
                </a:lnTo>
                <a:lnTo>
                  <a:pt x="1278505" y="1836824"/>
                </a:lnTo>
                <a:lnTo>
                  <a:pt x="1320934" y="1820858"/>
                </a:lnTo>
                <a:lnTo>
                  <a:pt x="1362371" y="1802993"/>
                </a:lnTo>
                <a:lnTo>
                  <a:pt x="1402762" y="1783284"/>
                </a:lnTo>
                <a:lnTo>
                  <a:pt x="1442052" y="1761785"/>
                </a:lnTo>
                <a:lnTo>
                  <a:pt x="1480186" y="1738549"/>
                </a:lnTo>
                <a:lnTo>
                  <a:pt x="1517109" y="1713630"/>
                </a:lnTo>
                <a:lnTo>
                  <a:pt x="1552767" y="1687084"/>
                </a:lnTo>
                <a:lnTo>
                  <a:pt x="1587103" y="1658964"/>
                </a:lnTo>
                <a:lnTo>
                  <a:pt x="1620064" y="1629325"/>
                </a:lnTo>
                <a:lnTo>
                  <a:pt x="1651594" y="1598220"/>
                </a:lnTo>
                <a:lnTo>
                  <a:pt x="1681639" y="1565703"/>
                </a:lnTo>
                <a:lnTo>
                  <a:pt x="1710144" y="1531830"/>
                </a:lnTo>
                <a:lnTo>
                  <a:pt x="1737053" y="1496653"/>
                </a:lnTo>
                <a:lnTo>
                  <a:pt x="1762312" y="1460228"/>
                </a:lnTo>
                <a:lnTo>
                  <a:pt x="1785865" y="1422607"/>
                </a:lnTo>
                <a:lnTo>
                  <a:pt x="1807659" y="1383847"/>
                </a:lnTo>
                <a:lnTo>
                  <a:pt x="1827638" y="1344000"/>
                </a:lnTo>
                <a:lnTo>
                  <a:pt x="1845747" y="1303121"/>
                </a:lnTo>
                <a:lnTo>
                  <a:pt x="1861931" y="1261264"/>
                </a:lnTo>
                <a:lnTo>
                  <a:pt x="1876135" y="1218483"/>
                </a:lnTo>
                <a:lnTo>
                  <a:pt x="1888305" y="1174833"/>
                </a:lnTo>
                <a:lnTo>
                  <a:pt x="1898385" y="1130367"/>
                </a:lnTo>
                <a:lnTo>
                  <a:pt x="1906320" y="1085140"/>
                </a:lnTo>
                <a:lnTo>
                  <a:pt x="1912057" y="1039206"/>
                </a:lnTo>
                <a:lnTo>
                  <a:pt x="1915539" y="992619"/>
                </a:lnTo>
                <a:lnTo>
                  <a:pt x="1916712" y="945432"/>
                </a:lnTo>
                <a:lnTo>
                  <a:pt x="1915539" y="898246"/>
                </a:lnTo>
                <a:lnTo>
                  <a:pt x="1912057" y="851659"/>
                </a:lnTo>
                <a:lnTo>
                  <a:pt x="1906320" y="805725"/>
                </a:lnTo>
                <a:lnTo>
                  <a:pt x="1898385" y="760498"/>
                </a:lnTo>
                <a:lnTo>
                  <a:pt x="1888305" y="716032"/>
                </a:lnTo>
                <a:lnTo>
                  <a:pt x="1876135" y="672382"/>
                </a:lnTo>
                <a:lnTo>
                  <a:pt x="1861931" y="629601"/>
                </a:lnTo>
                <a:lnTo>
                  <a:pt x="1845747" y="587744"/>
                </a:lnTo>
                <a:lnTo>
                  <a:pt x="1827638" y="546865"/>
                </a:lnTo>
                <a:lnTo>
                  <a:pt x="1807659" y="507018"/>
                </a:lnTo>
                <a:lnTo>
                  <a:pt x="1785865" y="468257"/>
                </a:lnTo>
                <a:lnTo>
                  <a:pt x="1762312" y="430637"/>
                </a:lnTo>
                <a:lnTo>
                  <a:pt x="1737053" y="394212"/>
                </a:lnTo>
                <a:lnTo>
                  <a:pt x="1710144" y="359035"/>
                </a:lnTo>
                <a:lnTo>
                  <a:pt x="1681639" y="325162"/>
                </a:lnTo>
                <a:lnTo>
                  <a:pt x="1651594" y="292645"/>
                </a:lnTo>
                <a:lnTo>
                  <a:pt x="1620064" y="261540"/>
                </a:lnTo>
                <a:lnTo>
                  <a:pt x="1587103" y="231901"/>
                </a:lnTo>
                <a:lnTo>
                  <a:pt x="1552767" y="203781"/>
                </a:lnTo>
                <a:lnTo>
                  <a:pt x="1517109" y="177235"/>
                </a:lnTo>
                <a:lnTo>
                  <a:pt x="1480186" y="152316"/>
                </a:lnTo>
                <a:lnTo>
                  <a:pt x="1442052" y="129080"/>
                </a:lnTo>
                <a:lnTo>
                  <a:pt x="1402762" y="107581"/>
                </a:lnTo>
                <a:lnTo>
                  <a:pt x="1362371" y="87872"/>
                </a:lnTo>
                <a:lnTo>
                  <a:pt x="1320934" y="70007"/>
                </a:lnTo>
                <a:lnTo>
                  <a:pt x="1278505" y="54041"/>
                </a:lnTo>
                <a:lnTo>
                  <a:pt x="1235140" y="40029"/>
                </a:lnTo>
                <a:lnTo>
                  <a:pt x="1190894" y="28023"/>
                </a:lnTo>
                <a:lnTo>
                  <a:pt x="1145821" y="18079"/>
                </a:lnTo>
                <a:lnTo>
                  <a:pt x="1099976" y="10251"/>
                </a:lnTo>
                <a:lnTo>
                  <a:pt x="1053415" y="4592"/>
                </a:lnTo>
                <a:lnTo>
                  <a:pt x="1006192" y="1157"/>
                </a:lnTo>
                <a:lnTo>
                  <a:pt x="958362" y="0"/>
                </a:lnTo>
                <a:close/>
              </a:path>
            </a:pathLst>
          </a:custGeom>
          <a:solidFill>
            <a:srgbClr val="FFFFFF"/>
          </a:solidFill>
          <a:effectLst>
            <a:innerShdw blurRad="63500" dist="101600" dir="15060000">
              <a:prstClr val="black">
                <a:alpha val="50000"/>
              </a:prstClr>
            </a:inn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091920" y="10283825"/>
            <a:ext cx="5332730" cy="23288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61400"/>
              </a:lnSpc>
            </a:pP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BELIEVE THEIR </a:t>
            </a:r>
            <a:r>
              <a:rPr sz="2350" spc="-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HOSPITAL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WILL  INCREASE </a:t>
            </a:r>
            <a:r>
              <a:rPr sz="235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COOPERATION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WITH 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PHYSICIANS </a:t>
            </a:r>
            <a:r>
              <a:rPr sz="2350" spc="-2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TO </a:t>
            </a:r>
            <a:r>
              <a:rPr sz="2350" spc="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ACHIEVE</a:t>
            </a:r>
            <a:r>
              <a:rPr sz="2350" spc="-10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-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GREATER  </a:t>
            </a:r>
            <a:r>
              <a:rPr sz="2350" spc="-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STRATEGIC</a:t>
            </a:r>
            <a:r>
              <a:rPr sz="2350" spc="-9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-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ALIGNMENT.</a:t>
            </a:r>
            <a:endParaRPr sz="2350" dirty="0">
              <a:latin typeface="Arial Regular" charset="0"/>
              <a:cs typeface="Arial Regular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22850" y="4051010"/>
            <a:ext cx="13228319" cy="4212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0550" marR="2854325" indent="-577850">
              <a:lnSpc>
                <a:spcPct val="102800"/>
              </a:lnSpc>
              <a:buClr>
                <a:srgbClr val="407CC9"/>
              </a:buClr>
              <a:buChar char="•"/>
              <a:tabLst>
                <a:tab pos="589915" algn="l"/>
                <a:tab pos="591185" algn="l"/>
              </a:tabLst>
            </a:pPr>
            <a:r>
              <a:rPr sz="3450" spc="-15" dirty="0">
                <a:latin typeface="Arial Regular" charset="0"/>
                <a:cs typeface="Arial Regular" charset="0"/>
              </a:rPr>
              <a:t>Working </a:t>
            </a:r>
            <a:r>
              <a:rPr sz="3450" dirty="0">
                <a:latin typeface="Arial Regular" charset="0"/>
                <a:cs typeface="Arial Regular" charset="0"/>
              </a:rPr>
              <a:t>collaboratively </a:t>
            </a:r>
            <a:r>
              <a:rPr sz="3450" spc="5" dirty="0">
                <a:latin typeface="Arial Regular" charset="0"/>
                <a:cs typeface="Arial Regular" charset="0"/>
              </a:rPr>
              <a:t>with </a:t>
            </a:r>
            <a:r>
              <a:rPr sz="3450" dirty="0">
                <a:latin typeface="Arial Regular" charset="0"/>
                <a:cs typeface="Arial Regular" charset="0"/>
              </a:rPr>
              <a:t>administrators </a:t>
            </a:r>
            <a:r>
              <a:rPr sz="3450" spc="5" dirty="0">
                <a:latin typeface="Arial Regular" charset="0"/>
                <a:cs typeface="Arial Regular" charset="0"/>
              </a:rPr>
              <a:t>to  bridge the gap between the clinical and</a:t>
            </a:r>
            <a:r>
              <a:rPr sz="3450" spc="-85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financial  aspects of</a:t>
            </a:r>
            <a:r>
              <a:rPr sz="3450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medicine.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590550" marR="1719580" indent="-577850">
              <a:lnSpc>
                <a:spcPct val="102800"/>
              </a:lnSpc>
              <a:spcBef>
                <a:spcPts val="1480"/>
              </a:spcBef>
              <a:buClr>
                <a:srgbClr val="407CC9"/>
              </a:buClr>
              <a:buChar char="•"/>
              <a:tabLst>
                <a:tab pos="589915" algn="l"/>
                <a:tab pos="591185" algn="l"/>
              </a:tabLst>
            </a:pPr>
            <a:r>
              <a:rPr sz="3450" spc="-20" dirty="0">
                <a:latin typeface="Arial Regular" charset="0"/>
                <a:cs typeface="Arial Regular" charset="0"/>
              </a:rPr>
              <a:t>Providing </a:t>
            </a:r>
            <a:r>
              <a:rPr sz="3450" spc="5" dirty="0">
                <a:latin typeface="Arial Regular" charset="0"/>
                <a:cs typeface="Arial Regular" charset="0"/>
              </a:rPr>
              <a:t>senior management with </a:t>
            </a:r>
            <a:r>
              <a:rPr sz="3450" spc="-10" dirty="0">
                <a:latin typeface="Arial Regular" charset="0"/>
                <a:cs typeface="Arial Regular" charset="0"/>
              </a:rPr>
              <a:t>expert </a:t>
            </a:r>
            <a:r>
              <a:rPr sz="3450" spc="5" dirty="0">
                <a:latin typeface="Arial Regular" charset="0"/>
                <a:cs typeface="Arial Regular" charset="0"/>
              </a:rPr>
              <a:t>insights into  the clinical </a:t>
            </a:r>
            <a:r>
              <a:rPr sz="3450" dirty="0">
                <a:latin typeface="Arial Regular" charset="0"/>
                <a:cs typeface="Arial Regular" charset="0"/>
              </a:rPr>
              <a:t>implications </a:t>
            </a:r>
            <a:r>
              <a:rPr sz="3450" spc="5" dirty="0">
                <a:latin typeface="Arial Regular" charset="0"/>
                <a:cs typeface="Arial Regular" charset="0"/>
              </a:rPr>
              <a:t>of </a:t>
            </a:r>
            <a:r>
              <a:rPr sz="3450" spc="-5" dirty="0">
                <a:latin typeface="Arial Regular" charset="0"/>
                <a:cs typeface="Arial Regular" charset="0"/>
              </a:rPr>
              <a:t>operational</a:t>
            </a:r>
            <a:r>
              <a:rPr sz="3450" spc="60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decisions.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590550" marR="2481580" indent="-577850">
              <a:lnSpc>
                <a:spcPct val="102800"/>
              </a:lnSpc>
              <a:spcBef>
                <a:spcPts val="1480"/>
              </a:spcBef>
              <a:buClr>
                <a:srgbClr val="407CC9"/>
              </a:buClr>
              <a:buChar char="•"/>
              <a:tabLst>
                <a:tab pos="589915" algn="l"/>
                <a:tab pos="591185" algn="l"/>
              </a:tabLst>
            </a:pPr>
            <a:r>
              <a:rPr sz="3450" dirty="0">
                <a:latin typeface="Arial Regular" charset="0"/>
                <a:cs typeface="Arial Regular" charset="0"/>
              </a:rPr>
              <a:t>Convincing </a:t>
            </a:r>
            <a:r>
              <a:rPr sz="3450" spc="5" dirty="0">
                <a:latin typeface="Arial Regular" charset="0"/>
                <a:cs typeface="Arial Regular" charset="0"/>
              </a:rPr>
              <a:t>their peers </a:t>
            </a:r>
            <a:r>
              <a:rPr sz="3450" spc="-5" dirty="0">
                <a:latin typeface="Arial Regular" charset="0"/>
                <a:cs typeface="Arial Regular" charset="0"/>
              </a:rPr>
              <a:t>that organizational </a:t>
            </a:r>
            <a:r>
              <a:rPr sz="3450" spc="5" dirty="0">
                <a:latin typeface="Arial Regular" charset="0"/>
                <a:cs typeface="Arial Regular" charset="0"/>
              </a:rPr>
              <a:t>financial  viability </a:t>
            </a:r>
            <a:r>
              <a:rPr sz="3450" dirty="0">
                <a:latin typeface="Arial Regular" charset="0"/>
                <a:cs typeface="Arial Regular" charset="0"/>
              </a:rPr>
              <a:t>supports </a:t>
            </a:r>
            <a:r>
              <a:rPr sz="3450" spc="5" dirty="0">
                <a:latin typeface="Arial Regular" charset="0"/>
                <a:cs typeface="Arial Regular" charset="0"/>
              </a:rPr>
              <a:t>the mission of </a:t>
            </a:r>
            <a:r>
              <a:rPr sz="3450" dirty="0">
                <a:latin typeface="Arial Regular" charset="0"/>
                <a:cs typeface="Arial Regular" charset="0"/>
              </a:rPr>
              <a:t>patient</a:t>
            </a:r>
            <a:r>
              <a:rPr sz="3450" spc="5" dirty="0">
                <a:latin typeface="Arial Regular" charset="0"/>
                <a:cs typeface="Arial Regular" charset="0"/>
              </a:rPr>
              <a:t> </a:t>
            </a:r>
            <a:r>
              <a:rPr sz="3450" spc="-10" dirty="0">
                <a:latin typeface="Arial Regular" charset="0"/>
                <a:cs typeface="Arial Regular" charset="0"/>
              </a:rPr>
              <a:t>care</a:t>
            </a:r>
            <a:r>
              <a:rPr sz="3450" spc="-10" dirty="0" smtClean="0">
                <a:latin typeface="Arial Regular" charset="0"/>
                <a:cs typeface="Arial Regular" charset="0"/>
              </a:rPr>
              <a:t>.</a:t>
            </a:r>
            <a:endParaRPr sz="3450" dirty="0">
              <a:latin typeface="Arial Regular" charset="0"/>
              <a:cs typeface="Arial Regular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474981"/>
            <a:ext cx="6282690" cy="817244"/>
          </a:xfrm>
          <a:custGeom>
            <a:avLst/>
            <a:gdLst/>
            <a:ahLst/>
            <a:cxnLst/>
            <a:rect l="l" t="t" r="r" b="b"/>
            <a:pathLst>
              <a:path w="6282690" h="817244">
                <a:moveTo>
                  <a:pt x="0" y="816741"/>
                </a:moveTo>
                <a:lnTo>
                  <a:pt x="6282531" y="816741"/>
                </a:lnTo>
                <a:lnTo>
                  <a:pt x="6282531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07672" y="671210"/>
            <a:ext cx="4518025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1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PHYSICIAN</a:t>
            </a:r>
            <a:r>
              <a:rPr sz="2550" b="1" spc="14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2550" b="1" spc="11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ENGAGEMENT</a:t>
            </a:r>
            <a:endParaRPr sz="255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11118850" y="9279255"/>
            <a:ext cx="8979500" cy="547370"/>
          </a:xfrm>
          <a:custGeom>
            <a:avLst/>
            <a:gdLst/>
            <a:ahLst/>
            <a:cxnLst/>
            <a:rect l="l" t="t" r="r" b="b"/>
            <a:pathLst>
              <a:path w="8334375" h="547370">
                <a:moveTo>
                  <a:pt x="0" y="547321"/>
                </a:moveTo>
                <a:lnTo>
                  <a:pt x="8334343" y="547321"/>
                </a:lnTo>
                <a:lnTo>
                  <a:pt x="8334343" y="0"/>
                </a:lnTo>
                <a:lnTo>
                  <a:pt x="0" y="0"/>
                </a:lnTo>
                <a:lnTo>
                  <a:pt x="0" y="547321"/>
                </a:lnTo>
                <a:close/>
              </a:path>
            </a:pathLst>
          </a:custGeom>
          <a:solidFill>
            <a:srgbClr val="878787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308531" y="9441160"/>
            <a:ext cx="7227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300" baseline="30000" dirty="0" smtClean="0">
                <a:solidFill>
                  <a:schemeClr val="bg1"/>
                </a:solidFill>
                <a:latin typeface="Arial Narrow Bold" charset="0"/>
                <a:ea typeface="Arial Narrow Bold" charset="0"/>
                <a:cs typeface="Arial Narrow Bold" charset="0"/>
              </a:rPr>
              <a:t>WHAT HEALTHCARE LEADERS PREDICT BY 2022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823704" y="10893425"/>
            <a:ext cx="1733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97</a:t>
            </a:r>
            <a:r>
              <a:rPr lang="en-US" sz="7200" b="1" spc="-3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%</a:t>
            </a:r>
            <a:endParaRPr lang="en-US" sz="7200" b="1" spc="-3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 Narrow Bold" charset="0"/>
              <a:ea typeface="Arial Narrow Bold" charset="0"/>
              <a:cs typeface="Arial Narrow Bold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104100" cy="15078075"/>
          </a:xfrm>
          <a:prstGeom prst="rect">
            <a:avLst/>
          </a:prstGeom>
        </p:spPr>
      </p:pic>
      <p:sp>
        <p:nvSpPr>
          <p:cNvPr id="5" name="object 5"/>
          <p:cNvSpPr>
            <a:spLocks noChangeAspect="1"/>
          </p:cNvSpPr>
          <p:nvPr/>
        </p:nvSpPr>
        <p:spPr>
          <a:xfrm>
            <a:off x="6282531" y="3812743"/>
            <a:ext cx="10244068" cy="621012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7" name="object 7"/>
          <p:cNvSpPr>
            <a:spLocks noChangeAspect="1"/>
          </p:cNvSpPr>
          <p:nvPr/>
        </p:nvSpPr>
        <p:spPr>
          <a:xfrm>
            <a:off x="6282533" y="4709331"/>
            <a:ext cx="8471019" cy="621494"/>
          </a:xfrm>
          <a:custGeom>
            <a:avLst/>
            <a:gdLst/>
            <a:ahLst/>
            <a:cxnLst/>
            <a:rect l="l" t="t" r="r" b="b"/>
            <a:pathLst>
              <a:path w="7651115" h="561339">
                <a:moveTo>
                  <a:pt x="177921" y="13570"/>
                </a:moveTo>
                <a:lnTo>
                  <a:pt x="0" y="13570"/>
                </a:lnTo>
                <a:lnTo>
                  <a:pt x="0" y="547334"/>
                </a:lnTo>
                <a:lnTo>
                  <a:pt x="117608" y="547334"/>
                </a:lnTo>
                <a:lnTo>
                  <a:pt x="117608" y="137964"/>
                </a:lnTo>
                <a:lnTo>
                  <a:pt x="221809" y="137964"/>
                </a:lnTo>
                <a:lnTo>
                  <a:pt x="177921" y="13570"/>
                </a:lnTo>
                <a:close/>
              </a:path>
              <a:path w="7651115" h="561339">
                <a:moveTo>
                  <a:pt x="221809" y="137964"/>
                </a:moveTo>
                <a:lnTo>
                  <a:pt x="119116" y="137964"/>
                </a:lnTo>
                <a:lnTo>
                  <a:pt x="254065" y="547334"/>
                </a:lnTo>
                <a:lnTo>
                  <a:pt x="343780" y="547334"/>
                </a:lnTo>
                <a:lnTo>
                  <a:pt x="407307" y="361873"/>
                </a:lnTo>
                <a:lnTo>
                  <a:pt x="300807" y="361873"/>
                </a:lnTo>
                <a:lnTo>
                  <a:pt x="221809" y="137964"/>
                </a:lnTo>
                <a:close/>
              </a:path>
              <a:path w="7651115" h="561339">
                <a:moveTo>
                  <a:pt x="603122" y="137964"/>
                </a:moveTo>
                <a:lnTo>
                  <a:pt x="485514" y="137964"/>
                </a:lnTo>
                <a:lnTo>
                  <a:pt x="485514" y="547334"/>
                </a:lnTo>
                <a:lnTo>
                  <a:pt x="603122" y="547334"/>
                </a:lnTo>
                <a:lnTo>
                  <a:pt x="603122" y="137964"/>
                </a:lnTo>
                <a:close/>
              </a:path>
              <a:path w="7651115" h="561339">
                <a:moveTo>
                  <a:pt x="603122" y="13570"/>
                </a:moveTo>
                <a:lnTo>
                  <a:pt x="425955" y="13570"/>
                </a:lnTo>
                <a:lnTo>
                  <a:pt x="302315" y="361873"/>
                </a:lnTo>
                <a:lnTo>
                  <a:pt x="407307" y="361873"/>
                </a:lnTo>
                <a:lnTo>
                  <a:pt x="484006" y="137964"/>
                </a:lnTo>
                <a:lnTo>
                  <a:pt x="603122" y="137964"/>
                </a:lnTo>
                <a:lnTo>
                  <a:pt x="603122" y="13570"/>
                </a:lnTo>
                <a:close/>
              </a:path>
              <a:path w="7651115" h="561339">
                <a:moveTo>
                  <a:pt x="1071284" y="13570"/>
                </a:moveTo>
                <a:lnTo>
                  <a:pt x="708656" y="13570"/>
                </a:lnTo>
                <a:lnTo>
                  <a:pt x="708656" y="547334"/>
                </a:lnTo>
                <a:lnTo>
                  <a:pt x="1084854" y="547334"/>
                </a:lnTo>
                <a:lnTo>
                  <a:pt x="1084854" y="438771"/>
                </a:lnTo>
                <a:lnTo>
                  <a:pt x="826265" y="438771"/>
                </a:lnTo>
                <a:lnTo>
                  <a:pt x="826265" y="330209"/>
                </a:lnTo>
                <a:lnTo>
                  <a:pt x="1057714" y="330209"/>
                </a:lnTo>
                <a:lnTo>
                  <a:pt x="1057714" y="221647"/>
                </a:lnTo>
                <a:lnTo>
                  <a:pt x="826265" y="221647"/>
                </a:lnTo>
                <a:lnTo>
                  <a:pt x="826265" y="122132"/>
                </a:lnTo>
                <a:lnTo>
                  <a:pt x="1071284" y="122132"/>
                </a:lnTo>
                <a:lnTo>
                  <a:pt x="1071284" y="13570"/>
                </a:lnTo>
                <a:close/>
              </a:path>
              <a:path w="7651115" h="561339">
                <a:moveTo>
                  <a:pt x="1347967" y="13570"/>
                </a:moveTo>
                <a:lnTo>
                  <a:pt x="1171541" y="13570"/>
                </a:lnTo>
                <a:lnTo>
                  <a:pt x="1171541" y="547334"/>
                </a:lnTo>
                <a:lnTo>
                  <a:pt x="1363786" y="547334"/>
                </a:lnTo>
                <a:lnTo>
                  <a:pt x="1393236" y="546252"/>
                </a:lnTo>
                <a:lnTo>
                  <a:pt x="1450155" y="537585"/>
                </a:lnTo>
                <a:lnTo>
                  <a:pt x="1503965" y="520311"/>
                </a:lnTo>
                <a:lnTo>
                  <a:pt x="1551838" y="494867"/>
                </a:lnTo>
                <a:lnTo>
                  <a:pt x="1593044" y="461347"/>
                </a:lnTo>
                <a:lnTo>
                  <a:pt x="1612607" y="438771"/>
                </a:lnTo>
                <a:lnTo>
                  <a:pt x="1289150" y="438771"/>
                </a:lnTo>
                <a:lnTo>
                  <a:pt x="1289150" y="122132"/>
                </a:lnTo>
                <a:lnTo>
                  <a:pt x="1616884" y="122132"/>
                </a:lnTo>
                <a:lnTo>
                  <a:pt x="1608901" y="111111"/>
                </a:lnTo>
                <a:lnTo>
                  <a:pt x="1570356" y="74259"/>
                </a:lnTo>
                <a:lnTo>
                  <a:pt x="1523713" y="46647"/>
                </a:lnTo>
                <a:lnTo>
                  <a:pt x="1469710" y="27894"/>
                </a:lnTo>
                <a:lnTo>
                  <a:pt x="1410436" y="17156"/>
                </a:lnTo>
                <a:lnTo>
                  <a:pt x="1379600" y="14467"/>
                </a:lnTo>
                <a:lnTo>
                  <a:pt x="1347967" y="13570"/>
                </a:lnTo>
                <a:close/>
              </a:path>
              <a:path w="7651115" h="561339">
                <a:moveTo>
                  <a:pt x="1616884" y="122132"/>
                </a:moveTo>
                <a:lnTo>
                  <a:pt x="1358509" y="122132"/>
                </a:lnTo>
                <a:lnTo>
                  <a:pt x="1376768" y="122721"/>
                </a:lnTo>
                <a:lnTo>
                  <a:pt x="1394602" y="124488"/>
                </a:lnTo>
                <a:lnTo>
                  <a:pt x="1445231" y="136864"/>
                </a:lnTo>
                <a:lnTo>
                  <a:pt x="1487426" y="159827"/>
                </a:lnTo>
                <a:lnTo>
                  <a:pt x="1519025" y="193829"/>
                </a:lnTo>
                <a:lnTo>
                  <a:pt x="1538034" y="239274"/>
                </a:lnTo>
                <a:lnTo>
                  <a:pt x="1541708" y="275928"/>
                </a:lnTo>
                <a:lnTo>
                  <a:pt x="1540789" y="297675"/>
                </a:lnTo>
                <a:lnTo>
                  <a:pt x="1533443" y="335940"/>
                </a:lnTo>
                <a:lnTo>
                  <a:pt x="1509574" y="380721"/>
                </a:lnTo>
                <a:lnTo>
                  <a:pt x="1473267" y="411890"/>
                </a:lnTo>
                <a:lnTo>
                  <a:pt x="1425983" y="430479"/>
                </a:lnTo>
                <a:lnTo>
                  <a:pt x="1370218" y="438255"/>
                </a:lnTo>
                <a:lnTo>
                  <a:pt x="1350216" y="438771"/>
                </a:lnTo>
                <a:lnTo>
                  <a:pt x="1612607" y="438771"/>
                </a:lnTo>
                <a:lnTo>
                  <a:pt x="1639338" y="396176"/>
                </a:lnTo>
                <a:lnTo>
                  <a:pt x="1657714" y="342941"/>
                </a:lnTo>
                <a:lnTo>
                  <a:pt x="1663840" y="281960"/>
                </a:lnTo>
                <a:lnTo>
                  <a:pt x="1662262" y="246769"/>
                </a:lnTo>
                <a:lnTo>
                  <a:pt x="1657528" y="214306"/>
                </a:lnTo>
                <a:lnTo>
                  <a:pt x="1649639" y="184572"/>
                </a:lnTo>
                <a:lnTo>
                  <a:pt x="1638597" y="157565"/>
                </a:lnTo>
                <a:lnTo>
                  <a:pt x="1624854" y="133136"/>
                </a:lnTo>
                <a:lnTo>
                  <a:pt x="1616884" y="122132"/>
                </a:lnTo>
                <a:close/>
              </a:path>
              <a:path w="7651115" h="561339">
                <a:moveTo>
                  <a:pt x="1852316" y="13570"/>
                </a:moveTo>
                <a:lnTo>
                  <a:pt x="1734707" y="13570"/>
                </a:lnTo>
                <a:lnTo>
                  <a:pt x="1734707" y="547334"/>
                </a:lnTo>
                <a:lnTo>
                  <a:pt x="1852316" y="547334"/>
                </a:lnTo>
                <a:lnTo>
                  <a:pt x="1852316" y="13570"/>
                </a:lnTo>
                <a:close/>
              </a:path>
              <a:path w="7651115" h="561339">
                <a:moveTo>
                  <a:pt x="2211161" y="0"/>
                </a:moveTo>
                <a:lnTo>
                  <a:pt x="2151028" y="4900"/>
                </a:lnTo>
                <a:lnTo>
                  <a:pt x="2095814" y="19601"/>
                </a:lnTo>
                <a:lnTo>
                  <a:pt x="2046622" y="43448"/>
                </a:lnTo>
                <a:lnTo>
                  <a:pt x="2004592" y="75767"/>
                </a:lnTo>
                <a:lnTo>
                  <a:pt x="1970383" y="116200"/>
                </a:lnTo>
                <a:lnTo>
                  <a:pt x="1944657" y="164351"/>
                </a:lnTo>
                <a:lnTo>
                  <a:pt x="1928542" y="219390"/>
                </a:lnTo>
                <a:lnTo>
                  <a:pt x="1923170" y="280452"/>
                </a:lnTo>
                <a:lnTo>
                  <a:pt x="1924513" y="311739"/>
                </a:lnTo>
                <a:lnTo>
                  <a:pt x="1935256" y="369789"/>
                </a:lnTo>
                <a:lnTo>
                  <a:pt x="1956460" y="421597"/>
                </a:lnTo>
                <a:lnTo>
                  <a:pt x="1986427" y="465888"/>
                </a:lnTo>
                <a:lnTo>
                  <a:pt x="2024712" y="502364"/>
                </a:lnTo>
                <a:lnTo>
                  <a:pt x="2070323" y="530443"/>
                </a:lnTo>
                <a:lnTo>
                  <a:pt x="2122806" y="549878"/>
                </a:lnTo>
                <a:lnTo>
                  <a:pt x="2180480" y="559679"/>
                </a:lnTo>
                <a:lnTo>
                  <a:pt x="2211161" y="560904"/>
                </a:lnTo>
                <a:lnTo>
                  <a:pt x="2238485" y="559490"/>
                </a:lnTo>
                <a:lnTo>
                  <a:pt x="2292016" y="548182"/>
                </a:lnTo>
                <a:lnTo>
                  <a:pt x="2343095" y="525423"/>
                </a:lnTo>
                <a:lnTo>
                  <a:pt x="2386067" y="490367"/>
                </a:lnTo>
                <a:lnTo>
                  <a:pt x="2404161" y="468174"/>
                </a:lnTo>
                <a:lnTo>
                  <a:pt x="2382943" y="452342"/>
                </a:lnTo>
                <a:lnTo>
                  <a:pt x="2196083" y="452342"/>
                </a:lnTo>
                <a:lnTo>
                  <a:pt x="2180511" y="451542"/>
                </a:lnTo>
                <a:lnTo>
                  <a:pt x="2136902" y="439525"/>
                </a:lnTo>
                <a:lnTo>
                  <a:pt x="2099654" y="414581"/>
                </a:lnTo>
                <a:lnTo>
                  <a:pt x="2070841" y="378648"/>
                </a:lnTo>
                <a:lnTo>
                  <a:pt x="2051870" y="333397"/>
                </a:lnTo>
                <a:lnTo>
                  <a:pt x="2045303" y="280452"/>
                </a:lnTo>
                <a:lnTo>
                  <a:pt x="2046031" y="262316"/>
                </a:lnTo>
                <a:lnTo>
                  <a:pt x="2056988" y="211846"/>
                </a:lnTo>
                <a:lnTo>
                  <a:pt x="2079600" y="169233"/>
                </a:lnTo>
                <a:lnTo>
                  <a:pt x="2112023" y="136744"/>
                </a:lnTo>
                <a:lnTo>
                  <a:pt x="2152850" y="115771"/>
                </a:lnTo>
                <a:lnTo>
                  <a:pt x="2199853" y="108562"/>
                </a:lnTo>
                <a:lnTo>
                  <a:pt x="2354419" y="108562"/>
                </a:lnTo>
                <a:lnTo>
                  <a:pt x="2391344" y="78405"/>
                </a:lnTo>
                <a:lnTo>
                  <a:pt x="2362789" y="49433"/>
                </a:lnTo>
                <a:lnTo>
                  <a:pt x="2329802" y="27894"/>
                </a:lnTo>
                <a:lnTo>
                  <a:pt x="2294607" y="13122"/>
                </a:lnTo>
                <a:lnTo>
                  <a:pt x="2246147" y="2337"/>
                </a:lnTo>
                <a:lnTo>
                  <a:pt x="2222588" y="260"/>
                </a:lnTo>
                <a:lnTo>
                  <a:pt x="2211161" y="0"/>
                </a:lnTo>
                <a:close/>
              </a:path>
              <a:path w="7651115" h="561339">
                <a:moveTo>
                  <a:pt x="2306153" y="395045"/>
                </a:moveTo>
                <a:lnTo>
                  <a:pt x="2273500" y="428971"/>
                </a:lnTo>
                <a:lnTo>
                  <a:pt x="2230198" y="448577"/>
                </a:lnTo>
                <a:lnTo>
                  <a:pt x="2196083" y="452342"/>
                </a:lnTo>
                <a:lnTo>
                  <a:pt x="2382943" y="452342"/>
                </a:lnTo>
                <a:lnTo>
                  <a:pt x="2306153" y="395045"/>
                </a:lnTo>
                <a:close/>
              </a:path>
              <a:path w="7651115" h="561339">
                <a:moveTo>
                  <a:pt x="2354419" y="108562"/>
                </a:moveTo>
                <a:lnTo>
                  <a:pt x="2199853" y="108562"/>
                </a:lnTo>
                <a:lnTo>
                  <a:pt x="2215942" y="109268"/>
                </a:lnTo>
                <a:lnTo>
                  <a:pt x="2231041" y="111389"/>
                </a:lnTo>
                <a:lnTo>
                  <a:pt x="2270412" y="126139"/>
                </a:lnTo>
                <a:lnTo>
                  <a:pt x="2300876" y="152288"/>
                </a:lnTo>
                <a:lnTo>
                  <a:pt x="2354419" y="108562"/>
                </a:lnTo>
                <a:close/>
              </a:path>
              <a:path w="7651115" h="561339">
                <a:moveTo>
                  <a:pt x="2576805" y="13570"/>
                </a:moveTo>
                <a:lnTo>
                  <a:pt x="2459196" y="13570"/>
                </a:lnTo>
                <a:lnTo>
                  <a:pt x="2459196" y="547334"/>
                </a:lnTo>
                <a:lnTo>
                  <a:pt x="2576805" y="547334"/>
                </a:lnTo>
                <a:lnTo>
                  <a:pt x="2576805" y="13570"/>
                </a:lnTo>
                <a:close/>
              </a:path>
              <a:path w="7651115" h="561339">
                <a:moveTo>
                  <a:pt x="2836135" y="13570"/>
                </a:moveTo>
                <a:lnTo>
                  <a:pt x="2676308" y="13570"/>
                </a:lnTo>
                <a:lnTo>
                  <a:pt x="2676308" y="547334"/>
                </a:lnTo>
                <a:lnTo>
                  <a:pt x="2793917" y="547334"/>
                </a:lnTo>
                <a:lnTo>
                  <a:pt x="2793917" y="167366"/>
                </a:lnTo>
                <a:lnTo>
                  <a:pt x="2930226" y="167366"/>
                </a:lnTo>
                <a:lnTo>
                  <a:pt x="2836135" y="13570"/>
                </a:lnTo>
                <a:close/>
              </a:path>
              <a:path w="7651115" h="561339">
                <a:moveTo>
                  <a:pt x="2930226" y="167366"/>
                </a:moveTo>
                <a:lnTo>
                  <a:pt x="2795424" y="167366"/>
                </a:lnTo>
                <a:lnTo>
                  <a:pt x="3028381" y="547334"/>
                </a:lnTo>
                <a:lnTo>
                  <a:pt x="3182177" y="547334"/>
                </a:lnTo>
                <a:lnTo>
                  <a:pt x="3182177" y="384490"/>
                </a:lnTo>
                <a:lnTo>
                  <a:pt x="3063060" y="384490"/>
                </a:lnTo>
                <a:lnTo>
                  <a:pt x="2930226" y="167366"/>
                </a:lnTo>
                <a:close/>
              </a:path>
              <a:path w="7651115" h="561339">
                <a:moveTo>
                  <a:pt x="3182177" y="13570"/>
                </a:moveTo>
                <a:lnTo>
                  <a:pt x="3064568" y="13570"/>
                </a:lnTo>
                <a:lnTo>
                  <a:pt x="3064568" y="384490"/>
                </a:lnTo>
                <a:lnTo>
                  <a:pt x="3182177" y="384490"/>
                </a:lnTo>
                <a:lnTo>
                  <a:pt x="3182177" y="13570"/>
                </a:lnTo>
                <a:close/>
              </a:path>
              <a:path w="7651115" h="561339">
                <a:moveTo>
                  <a:pt x="3650351" y="13570"/>
                </a:moveTo>
                <a:lnTo>
                  <a:pt x="3287723" y="13570"/>
                </a:lnTo>
                <a:lnTo>
                  <a:pt x="3287723" y="547334"/>
                </a:lnTo>
                <a:lnTo>
                  <a:pt x="3663921" y="547334"/>
                </a:lnTo>
                <a:lnTo>
                  <a:pt x="3663921" y="438771"/>
                </a:lnTo>
                <a:lnTo>
                  <a:pt x="3405332" y="438771"/>
                </a:lnTo>
                <a:lnTo>
                  <a:pt x="3405332" y="330209"/>
                </a:lnTo>
                <a:lnTo>
                  <a:pt x="3636781" y="330209"/>
                </a:lnTo>
                <a:lnTo>
                  <a:pt x="3636781" y="221647"/>
                </a:lnTo>
                <a:lnTo>
                  <a:pt x="3405332" y="221647"/>
                </a:lnTo>
                <a:lnTo>
                  <a:pt x="3405332" y="122132"/>
                </a:lnTo>
                <a:lnTo>
                  <a:pt x="3650351" y="122132"/>
                </a:lnTo>
                <a:lnTo>
                  <a:pt x="3650351" y="13570"/>
                </a:lnTo>
                <a:close/>
              </a:path>
              <a:path w="7651115" h="561339">
                <a:moveTo>
                  <a:pt x="4187106" y="117608"/>
                </a:moveTo>
                <a:lnTo>
                  <a:pt x="4069497" y="117608"/>
                </a:lnTo>
                <a:lnTo>
                  <a:pt x="4069497" y="547334"/>
                </a:lnTo>
                <a:lnTo>
                  <a:pt x="4187106" y="547334"/>
                </a:lnTo>
                <a:lnTo>
                  <a:pt x="4187106" y="117608"/>
                </a:lnTo>
                <a:close/>
              </a:path>
              <a:path w="7651115" h="561339">
                <a:moveTo>
                  <a:pt x="4339394" y="13570"/>
                </a:moveTo>
                <a:lnTo>
                  <a:pt x="3917208" y="13570"/>
                </a:lnTo>
                <a:lnTo>
                  <a:pt x="3917208" y="117608"/>
                </a:lnTo>
                <a:lnTo>
                  <a:pt x="4339394" y="117608"/>
                </a:lnTo>
                <a:lnTo>
                  <a:pt x="4339394" y="13570"/>
                </a:lnTo>
                <a:close/>
              </a:path>
              <a:path w="7651115" h="561339">
                <a:moveTo>
                  <a:pt x="4509022" y="13570"/>
                </a:moveTo>
                <a:lnTo>
                  <a:pt x="4391413" y="13570"/>
                </a:lnTo>
                <a:lnTo>
                  <a:pt x="4391413" y="547334"/>
                </a:lnTo>
                <a:lnTo>
                  <a:pt x="4509022" y="547334"/>
                </a:lnTo>
                <a:lnTo>
                  <a:pt x="4509022" y="316639"/>
                </a:lnTo>
                <a:lnTo>
                  <a:pt x="4855064" y="316639"/>
                </a:lnTo>
                <a:lnTo>
                  <a:pt x="4855064" y="212600"/>
                </a:lnTo>
                <a:lnTo>
                  <a:pt x="4509022" y="212600"/>
                </a:lnTo>
                <a:lnTo>
                  <a:pt x="4509022" y="13570"/>
                </a:lnTo>
                <a:close/>
              </a:path>
              <a:path w="7651115" h="561339">
                <a:moveTo>
                  <a:pt x="4855064" y="316639"/>
                </a:moveTo>
                <a:lnTo>
                  <a:pt x="4737455" y="316639"/>
                </a:lnTo>
                <a:lnTo>
                  <a:pt x="4737455" y="547334"/>
                </a:lnTo>
                <a:lnTo>
                  <a:pt x="4855064" y="547334"/>
                </a:lnTo>
                <a:lnTo>
                  <a:pt x="4855064" y="316639"/>
                </a:lnTo>
                <a:close/>
              </a:path>
              <a:path w="7651115" h="561339">
                <a:moveTo>
                  <a:pt x="4855064" y="13570"/>
                </a:moveTo>
                <a:lnTo>
                  <a:pt x="4737455" y="13570"/>
                </a:lnTo>
                <a:lnTo>
                  <a:pt x="4737455" y="212600"/>
                </a:lnTo>
                <a:lnTo>
                  <a:pt x="4855064" y="212600"/>
                </a:lnTo>
                <a:lnTo>
                  <a:pt x="4855064" y="13570"/>
                </a:lnTo>
                <a:close/>
              </a:path>
              <a:path w="7651115" h="561339">
                <a:moveTo>
                  <a:pt x="5162644" y="13570"/>
                </a:moveTo>
                <a:lnTo>
                  <a:pt x="4956075" y="13570"/>
                </a:lnTo>
                <a:lnTo>
                  <a:pt x="4956075" y="547334"/>
                </a:lnTo>
                <a:lnTo>
                  <a:pt x="5073684" y="547334"/>
                </a:lnTo>
                <a:lnTo>
                  <a:pt x="5073684" y="333979"/>
                </a:lnTo>
                <a:lnTo>
                  <a:pt x="5255851" y="333979"/>
                </a:lnTo>
                <a:lnTo>
                  <a:pt x="5248589" y="321916"/>
                </a:lnTo>
                <a:lnTo>
                  <a:pt x="5275165" y="314825"/>
                </a:lnTo>
                <a:lnTo>
                  <a:pt x="5298347" y="304105"/>
                </a:lnTo>
                <a:lnTo>
                  <a:pt x="5318137" y="289758"/>
                </a:lnTo>
                <a:lnTo>
                  <a:pt x="5334534" y="271782"/>
                </a:lnTo>
                <a:lnTo>
                  <a:pt x="5347398" y="250932"/>
                </a:lnTo>
                <a:lnTo>
                  <a:pt x="5353985" y="234464"/>
                </a:lnTo>
                <a:lnTo>
                  <a:pt x="5073684" y="234464"/>
                </a:lnTo>
                <a:lnTo>
                  <a:pt x="5073684" y="113085"/>
                </a:lnTo>
                <a:lnTo>
                  <a:pt x="5354326" y="113085"/>
                </a:lnTo>
                <a:lnTo>
                  <a:pt x="5347728" y="97630"/>
                </a:lnTo>
                <a:lnTo>
                  <a:pt x="5317052" y="57916"/>
                </a:lnTo>
                <a:lnTo>
                  <a:pt x="5274217" y="32040"/>
                </a:lnTo>
                <a:lnTo>
                  <a:pt x="5221373" y="18023"/>
                </a:lnTo>
                <a:lnTo>
                  <a:pt x="5182739" y="14065"/>
                </a:lnTo>
                <a:lnTo>
                  <a:pt x="5162644" y="13570"/>
                </a:lnTo>
                <a:close/>
              </a:path>
              <a:path w="7651115" h="561339">
                <a:moveTo>
                  <a:pt x="5255851" y="333979"/>
                </a:moveTo>
                <a:lnTo>
                  <a:pt x="5131734" y="333979"/>
                </a:lnTo>
                <a:lnTo>
                  <a:pt x="5243312" y="547334"/>
                </a:lnTo>
                <a:lnTo>
                  <a:pt x="5384292" y="547334"/>
                </a:lnTo>
                <a:lnTo>
                  <a:pt x="5255851" y="333979"/>
                </a:lnTo>
                <a:close/>
              </a:path>
              <a:path w="7651115" h="561339">
                <a:moveTo>
                  <a:pt x="5354326" y="113085"/>
                </a:moveTo>
                <a:lnTo>
                  <a:pt x="5150582" y="113085"/>
                </a:lnTo>
                <a:lnTo>
                  <a:pt x="5158545" y="113226"/>
                </a:lnTo>
                <a:lnTo>
                  <a:pt x="5166602" y="113650"/>
                </a:lnTo>
                <a:lnTo>
                  <a:pt x="5205751" y="121077"/>
                </a:lnTo>
                <a:lnTo>
                  <a:pt x="5237140" y="149037"/>
                </a:lnTo>
                <a:lnTo>
                  <a:pt x="5241804" y="174905"/>
                </a:lnTo>
                <a:lnTo>
                  <a:pt x="5241215" y="185231"/>
                </a:lnTo>
                <a:lnTo>
                  <a:pt x="5221722" y="219291"/>
                </a:lnTo>
                <a:lnTo>
                  <a:pt x="5185233" y="232485"/>
                </a:lnTo>
                <a:lnTo>
                  <a:pt x="5073684" y="234464"/>
                </a:lnTo>
                <a:lnTo>
                  <a:pt x="5353985" y="234464"/>
                </a:lnTo>
                <a:lnTo>
                  <a:pt x="5356586" y="227961"/>
                </a:lnTo>
                <a:lnTo>
                  <a:pt x="5362099" y="202870"/>
                </a:lnTo>
                <a:lnTo>
                  <a:pt x="5363937" y="175659"/>
                </a:lnTo>
                <a:lnTo>
                  <a:pt x="5362924" y="153254"/>
                </a:lnTo>
                <a:lnTo>
                  <a:pt x="5359884" y="132781"/>
                </a:lnTo>
                <a:lnTo>
                  <a:pt x="5354819" y="114239"/>
                </a:lnTo>
                <a:lnTo>
                  <a:pt x="5354326" y="113085"/>
                </a:lnTo>
                <a:close/>
              </a:path>
              <a:path w="7651115" h="561339">
                <a:moveTo>
                  <a:pt x="5696408" y="0"/>
                </a:moveTo>
                <a:lnTo>
                  <a:pt x="5636275" y="4900"/>
                </a:lnTo>
                <a:lnTo>
                  <a:pt x="5581061" y="19601"/>
                </a:lnTo>
                <a:lnTo>
                  <a:pt x="5531864" y="43448"/>
                </a:lnTo>
                <a:lnTo>
                  <a:pt x="5489839" y="75767"/>
                </a:lnTo>
                <a:lnTo>
                  <a:pt x="5455630" y="116200"/>
                </a:lnTo>
                <a:lnTo>
                  <a:pt x="5429903" y="164351"/>
                </a:lnTo>
                <a:lnTo>
                  <a:pt x="5413789" y="219390"/>
                </a:lnTo>
                <a:lnTo>
                  <a:pt x="5408417" y="280452"/>
                </a:lnTo>
                <a:lnTo>
                  <a:pt x="5409760" y="311739"/>
                </a:lnTo>
                <a:lnTo>
                  <a:pt x="5420503" y="369789"/>
                </a:lnTo>
                <a:lnTo>
                  <a:pt x="5441707" y="421597"/>
                </a:lnTo>
                <a:lnTo>
                  <a:pt x="5471674" y="465888"/>
                </a:lnTo>
                <a:lnTo>
                  <a:pt x="5509957" y="502364"/>
                </a:lnTo>
                <a:lnTo>
                  <a:pt x="5555564" y="530443"/>
                </a:lnTo>
                <a:lnTo>
                  <a:pt x="5608053" y="549878"/>
                </a:lnTo>
                <a:lnTo>
                  <a:pt x="5665727" y="559679"/>
                </a:lnTo>
                <a:lnTo>
                  <a:pt x="5696408" y="560904"/>
                </a:lnTo>
                <a:lnTo>
                  <a:pt x="5727076" y="559679"/>
                </a:lnTo>
                <a:lnTo>
                  <a:pt x="5784749" y="549878"/>
                </a:lnTo>
                <a:lnTo>
                  <a:pt x="5837242" y="530443"/>
                </a:lnTo>
                <a:lnTo>
                  <a:pt x="5882856" y="502364"/>
                </a:lnTo>
                <a:lnTo>
                  <a:pt x="5921142" y="465888"/>
                </a:lnTo>
                <a:lnTo>
                  <a:pt x="5931404" y="452342"/>
                </a:lnTo>
                <a:lnTo>
                  <a:pt x="5696408" y="452342"/>
                </a:lnTo>
                <a:lnTo>
                  <a:pt x="5678003" y="451542"/>
                </a:lnTo>
                <a:lnTo>
                  <a:pt x="5628180" y="439525"/>
                </a:lnTo>
                <a:lnTo>
                  <a:pt x="5587252" y="414581"/>
                </a:lnTo>
                <a:lnTo>
                  <a:pt x="5556455" y="378648"/>
                </a:lnTo>
                <a:lnTo>
                  <a:pt x="5537117" y="333397"/>
                </a:lnTo>
                <a:lnTo>
                  <a:pt x="5530549" y="280452"/>
                </a:lnTo>
                <a:lnTo>
                  <a:pt x="5531278" y="262316"/>
                </a:lnTo>
                <a:lnTo>
                  <a:pt x="5542235" y="211846"/>
                </a:lnTo>
                <a:lnTo>
                  <a:pt x="5565481" y="169233"/>
                </a:lnTo>
                <a:lnTo>
                  <a:pt x="5599810" y="136744"/>
                </a:lnTo>
                <a:lnTo>
                  <a:pt x="5643892" y="115771"/>
                </a:lnTo>
                <a:lnTo>
                  <a:pt x="5696408" y="108562"/>
                </a:lnTo>
                <a:lnTo>
                  <a:pt x="5931400" y="108562"/>
                </a:lnTo>
                <a:lnTo>
                  <a:pt x="5921142" y="95020"/>
                </a:lnTo>
                <a:lnTo>
                  <a:pt x="5882856" y="58547"/>
                </a:lnTo>
                <a:lnTo>
                  <a:pt x="5837242" y="30467"/>
                </a:lnTo>
                <a:lnTo>
                  <a:pt x="5784749" y="11025"/>
                </a:lnTo>
                <a:lnTo>
                  <a:pt x="5727076" y="1225"/>
                </a:lnTo>
                <a:lnTo>
                  <a:pt x="5696408" y="0"/>
                </a:lnTo>
                <a:close/>
              </a:path>
              <a:path w="7651115" h="561339">
                <a:moveTo>
                  <a:pt x="5931400" y="108562"/>
                </a:moveTo>
                <a:lnTo>
                  <a:pt x="5696408" y="108562"/>
                </a:lnTo>
                <a:lnTo>
                  <a:pt x="5714803" y="109363"/>
                </a:lnTo>
                <a:lnTo>
                  <a:pt x="5732308" y="111766"/>
                </a:lnTo>
                <a:lnTo>
                  <a:pt x="5779359" y="128428"/>
                </a:lnTo>
                <a:lnTo>
                  <a:pt x="5817033" y="157188"/>
                </a:lnTo>
                <a:lnTo>
                  <a:pt x="5844096" y="196558"/>
                </a:lnTo>
                <a:lnTo>
                  <a:pt x="5859341" y="244834"/>
                </a:lnTo>
                <a:lnTo>
                  <a:pt x="5862267" y="280452"/>
                </a:lnTo>
                <a:lnTo>
                  <a:pt x="5861535" y="298906"/>
                </a:lnTo>
                <a:lnTo>
                  <a:pt x="5850582" y="349434"/>
                </a:lnTo>
                <a:lnTo>
                  <a:pt x="5827321" y="391700"/>
                </a:lnTo>
                <a:lnTo>
                  <a:pt x="5792997" y="424169"/>
                </a:lnTo>
                <a:lnTo>
                  <a:pt x="5748921" y="445138"/>
                </a:lnTo>
                <a:lnTo>
                  <a:pt x="5696408" y="452342"/>
                </a:lnTo>
                <a:lnTo>
                  <a:pt x="5931404" y="452342"/>
                </a:lnTo>
                <a:lnTo>
                  <a:pt x="5962913" y="396553"/>
                </a:lnTo>
                <a:lnTo>
                  <a:pt x="5979028" y="341518"/>
                </a:lnTo>
                <a:lnTo>
                  <a:pt x="5984399" y="280452"/>
                </a:lnTo>
                <a:lnTo>
                  <a:pt x="5983057" y="249170"/>
                </a:lnTo>
                <a:lnTo>
                  <a:pt x="5972313" y="191116"/>
                </a:lnTo>
                <a:lnTo>
                  <a:pt x="5951110" y="139309"/>
                </a:lnTo>
                <a:lnTo>
                  <a:pt x="5937186" y="116200"/>
                </a:lnTo>
                <a:lnTo>
                  <a:pt x="5931400" y="108562"/>
                </a:lnTo>
                <a:close/>
              </a:path>
              <a:path w="7651115" h="561339">
                <a:moveTo>
                  <a:pt x="6174371" y="13570"/>
                </a:moveTo>
                <a:lnTo>
                  <a:pt x="6056762" y="13570"/>
                </a:lnTo>
                <a:lnTo>
                  <a:pt x="6056762" y="341518"/>
                </a:lnTo>
                <a:lnTo>
                  <a:pt x="6060343" y="387129"/>
                </a:lnTo>
                <a:lnTo>
                  <a:pt x="6071086" y="428971"/>
                </a:lnTo>
                <a:lnTo>
                  <a:pt x="6088892" y="466294"/>
                </a:lnTo>
                <a:lnTo>
                  <a:pt x="6113681" y="498330"/>
                </a:lnTo>
                <a:lnTo>
                  <a:pt x="6145435" y="524533"/>
                </a:lnTo>
                <a:lnTo>
                  <a:pt x="6184171" y="544318"/>
                </a:lnTo>
                <a:lnTo>
                  <a:pt x="6229778" y="556753"/>
                </a:lnTo>
                <a:lnTo>
                  <a:pt x="6282179" y="560904"/>
                </a:lnTo>
                <a:lnTo>
                  <a:pt x="6308888" y="559866"/>
                </a:lnTo>
                <a:lnTo>
                  <a:pt x="6357515" y="551569"/>
                </a:lnTo>
                <a:lnTo>
                  <a:pt x="6399670" y="535229"/>
                </a:lnTo>
                <a:lnTo>
                  <a:pt x="6434915" y="512232"/>
                </a:lnTo>
                <a:lnTo>
                  <a:pt x="6463186" y="482971"/>
                </a:lnTo>
                <a:lnTo>
                  <a:pt x="6482286" y="452342"/>
                </a:lnTo>
                <a:lnTo>
                  <a:pt x="6282179" y="452342"/>
                </a:lnTo>
                <a:lnTo>
                  <a:pt x="6270704" y="451800"/>
                </a:lnTo>
                <a:lnTo>
                  <a:pt x="6229192" y="438918"/>
                </a:lnTo>
                <a:lnTo>
                  <a:pt x="6197765" y="411471"/>
                </a:lnTo>
                <a:lnTo>
                  <a:pt x="6178823" y="372198"/>
                </a:lnTo>
                <a:lnTo>
                  <a:pt x="6174371" y="336994"/>
                </a:lnTo>
                <a:lnTo>
                  <a:pt x="6174371" y="13570"/>
                </a:lnTo>
                <a:close/>
              </a:path>
              <a:path w="7651115" h="561339">
                <a:moveTo>
                  <a:pt x="6506842" y="13570"/>
                </a:moveTo>
                <a:lnTo>
                  <a:pt x="6389233" y="13570"/>
                </a:lnTo>
                <a:lnTo>
                  <a:pt x="6389233" y="336994"/>
                </a:lnTo>
                <a:lnTo>
                  <a:pt x="6388738" y="349200"/>
                </a:lnTo>
                <a:lnTo>
                  <a:pt x="6376957" y="393186"/>
                </a:lnTo>
                <a:lnTo>
                  <a:pt x="6351585" y="426852"/>
                </a:lnTo>
                <a:lnTo>
                  <a:pt x="6315108" y="447465"/>
                </a:lnTo>
                <a:lnTo>
                  <a:pt x="6282179" y="452342"/>
                </a:lnTo>
                <a:lnTo>
                  <a:pt x="6482286" y="452342"/>
                </a:lnTo>
                <a:lnTo>
                  <a:pt x="6498780" y="408521"/>
                </a:lnTo>
                <a:lnTo>
                  <a:pt x="6505945" y="364795"/>
                </a:lnTo>
                <a:lnTo>
                  <a:pt x="6506842" y="341518"/>
                </a:lnTo>
                <a:lnTo>
                  <a:pt x="6506842" y="13570"/>
                </a:lnTo>
                <a:close/>
              </a:path>
              <a:path w="7651115" h="561339">
                <a:moveTo>
                  <a:pt x="6867208" y="0"/>
                </a:moveTo>
                <a:lnTo>
                  <a:pt x="6807075" y="4900"/>
                </a:lnTo>
                <a:lnTo>
                  <a:pt x="6751861" y="19601"/>
                </a:lnTo>
                <a:lnTo>
                  <a:pt x="6702664" y="43448"/>
                </a:lnTo>
                <a:lnTo>
                  <a:pt x="6660639" y="75767"/>
                </a:lnTo>
                <a:lnTo>
                  <a:pt x="6626430" y="116200"/>
                </a:lnTo>
                <a:lnTo>
                  <a:pt x="6600703" y="164351"/>
                </a:lnTo>
                <a:lnTo>
                  <a:pt x="6584589" y="219390"/>
                </a:lnTo>
                <a:lnTo>
                  <a:pt x="6579217" y="280452"/>
                </a:lnTo>
                <a:lnTo>
                  <a:pt x="6580560" y="311739"/>
                </a:lnTo>
                <a:lnTo>
                  <a:pt x="6591303" y="369789"/>
                </a:lnTo>
                <a:lnTo>
                  <a:pt x="6612507" y="421597"/>
                </a:lnTo>
                <a:lnTo>
                  <a:pt x="6642474" y="465888"/>
                </a:lnTo>
                <a:lnTo>
                  <a:pt x="6680757" y="502364"/>
                </a:lnTo>
                <a:lnTo>
                  <a:pt x="6726364" y="530443"/>
                </a:lnTo>
                <a:lnTo>
                  <a:pt x="6778853" y="549878"/>
                </a:lnTo>
                <a:lnTo>
                  <a:pt x="6836527" y="559679"/>
                </a:lnTo>
                <a:lnTo>
                  <a:pt x="6867208" y="560904"/>
                </a:lnTo>
                <a:lnTo>
                  <a:pt x="6896469" y="560148"/>
                </a:lnTo>
                <a:lnTo>
                  <a:pt x="6954143" y="554113"/>
                </a:lnTo>
                <a:lnTo>
                  <a:pt x="7010544" y="541873"/>
                </a:lnTo>
                <a:lnTo>
                  <a:pt x="7064825" y="522268"/>
                </a:lnTo>
                <a:lnTo>
                  <a:pt x="7091118" y="509638"/>
                </a:lnTo>
                <a:lnTo>
                  <a:pt x="7091118" y="452342"/>
                </a:lnTo>
                <a:lnTo>
                  <a:pt x="6867208" y="452342"/>
                </a:lnTo>
                <a:lnTo>
                  <a:pt x="6848803" y="451542"/>
                </a:lnTo>
                <a:lnTo>
                  <a:pt x="6798980" y="439525"/>
                </a:lnTo>
                <a:lnTo>
                  <a:pt x="6758052" y="414581"/>
                </a:lnTo>
                <a:lnTo>
                  <a:pt x="6727255" y="378648"/>
                </a:lnTo>
                <a:lnTo>
                  <a:pt x="6707917" y="333397"/>
                </a:lnTo>
                <a:lnTo>
                  <a:pt x="6701349" y="280452"/>
                </a:lnTo>
                <a:lnTo>
                  <a:pt x="6702078" y="262316"/>
                </a:lnTo>
                <a:lnTo>
                  <a:pt x="6713035" y="211846"/>
                </a:lnTo>
                <a:lnTo>
                  <a:pt x="6736281" y="169233"/>
                </a:lnTo>
                <a:lnTo>
                  <a:pt x="6770610" y="136744"/>
                </a:lnTo>
                <a:lnTo>
                  <a:pt x="6814692" y="115771"/>
                </a:lnTo>
                <a:lnTo>
                  <a:pt x="6867208" y="108562"/>
                </a:lnTo>
                <a:lnTo>
                  <a:pt x="7043182" y="108562"/>
                </a:lnTo>
                <a:lnTo>
                  <a:pt x="7079809" y="68605"/>
                </a:lnTo>
                <a:lnTo>
                  <a:pt x="7035795" y="36470"/>
                </a:lnTo>
                <a:lnTo>
                  <a:pt x="6985194" y="15455"/>
                </a:lnTo>
                <a:lnTo>
                  <a:pt x="6928736" y="3868"/>
                </a:lnTo>
                <a:lnTo>
                  <a:pt x="6898606" y="967"/>
                </a:lnTo>
                <a:lnTo>
                  <a:pt x="6867208" y="0"/>
                </a:lnTo>
                <a:close/>
              </a:path>
              <a:path w="7651115" h="561339">
                <a:moveTo>
                  <a:pt x="7091118" y="230694"/>
                </a:moveTo>
                <a:lnTo>
                  <a:pt x="6882286" y="230694"/>
                </a:lnTo>
                <a:lnTo>
                  <a:pt x="6882286" y="339256"/>
                </a:lnTo>
                <a:lnTo>
                  <a:pt x="6978032" y="339256"/>
                </a:lnTo>
                <a:lnTo>
                  <a:pt x="6978032" y="425955"/>
                </a:lnTo>
                <a:lnTo>
                  <a:pt x="6933552" y="443672"/>
                </a:lnTo>
                <a:lnTo>
                  <a:pt x="6885771" y="451800"/>
                </a:lnTo>
                <a:lnTo>
                  <a:pt x="6867208" y="452342"/>
                </a:lnTo>
                <a:lnTo>
                  <a:pt x="7091118" y="452342"/>
                </a:lnTo>
                <a:lnTo>
                  <a:pt x="7091118" y="230694"/>
                </a:lnTo>
                <a:close/>
              </a:path>
              <a:path w="7651115" h="561339">
                <a:moveTo>
                  <a:pt x="7043182" y="108562"/>
                </a:moveTo>
                <a:lnTo>
                  <a:pt x="6867208" y="108562"/>
                </a:lnTo>
                <a:lnTo>
                  <a:pt x="6888881" y="109363"/>
                </a:lnTo>
                <a:lnTo>
                  <a:pt x="6908668" y="111766"/>
                </a:lnTo>
                <a:lnTo>
                  <a:pt x="6957293" y="128545"/>
                </a:lnTo>
                <a:lnTo>
                  <a:pt x="6996880" y="159073"/>
                </a:lnTo>
                <a:lnTo>
                  <a:pt x="7043182" y="108562"/>
                </a:lnTo>
                <a:close/>
              </a:path>
              <a:path w="7651115" h="561339">
                <a:moveTo>
                  <a:pt x="7304472" y="13570"/>
                </a:moveTo>
                <a:lnTo>
                  <a:pt x="7186863" y="13570"/>
                </a:lnTo>
                <a:lnTo>
                  <a:pt x="7186863" y="547334"/>
                </a:lnTo>
                <a:lnTo>
                  <a:pt x="7304472" y="547334"/>
                </a:lnTo>
                <a:lnTo>
                  <a:pt x="7304472" y="316639"/>
                </a:lnTo>
                <a:lnTo>
                  <a:pt x="7650514" y="316639"/>
                </a:lnTo>
                <a:lnTo>
                  <a:pt x="7650514" y="212600"/>
                </a:lnTo>
                <a:lnTo>
                  <a:pt x="7304472" y="212600"/>
                </a:lnTo>
                <a:lnTo>
                  <a:pt x="7304472" y="13570"/>
                </a:lnTo>
                <a:close/>
              </a:path>
              <a:path w="7651115" h="561339">
                <a:moveTo>
                  <a:pt x="7650514" y="316639"/>
                </a:moveTo>
                <a:lnTo>
                  <a:pt x="7532905" y="316639"/>
                </a:lnTo>
                <a:lnTo>
                  <a:pt x="7532905" y="547334"/>
                </a:lnTo>
                <a:lnTo>
                  <a:pt x="7650514" y="547334"/>
                </a:lnTo>
                <a:lnTo>
                  <a:pt x="7650514" y="316639"/>
                </a:lnTo>
                <a:close/>
              </a:path>
              <a:path w="7651115" h="561339">
                <a:moveTo>
                  <a:pt x="7650514" y="13570"/>
                </a:moveTo>
                <a:lnTo>
                  <a:pt x="7532905" y="13570"/>
                </a:lnTo>
                <a:lnTo>
                  <a:pt x="7532905" y="212600"/>
                </a:lnTo>
                <a:lnTo>
                  <a:pt x="7650514" y="212600"/>
                </a:lnTo>
                <a:lnTo>
                  <a:pt x="7650514" y="13570"/>
                </a:lnTo>
                <a:close/>
              </a:path>
            </a:pathLst>
          </a:custGeom>
          <a:solidFill>
            <a:srgbClr val="A3D39B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9" name="object 9"/>
          <p:cNvSpPr>
            <a:spLocks noChangeAspect="1"/>
          </p:cNvSpPr>
          <p:nvPr/>
        </p:nvSpPr>
        <p:spPr>
          <a:xfrm>
            <a:off x="6282532" y="5623731"/>
            <a:ext cx="5891538" cy="621494"/>
          </a:xfrm>
          <a:custGeom>
            <a:avLst/>
            <a:gdLst/>
            <a:ahLst/>
            <a:cxnLst/>
            <a:rect l="l" t="t" r="r" b="b"/>
            <a:pathLst>
              <a:path w="5321300" h="561339">
                <a:moveTo>
                  <a:pt x="134194" y="13570"/>
                </a:moveTo>
                <a:lnTo>
                  <a:pt x="0" y="13570"/>
                </a:lnTo>
                <a:lnTo>
                  <a:pt x="213354" y="547334"/>
                </a:lnTo>
                <a:lnTo>
                  <a:pt x="307592" y="547334"/>
                </a:lnTo>
                <a:lnTo>
                  <a:pt x="383460" y="363381"/>
                </a:lnTo>
                <a:lnTo>
                  <a:pt x="266128" y="363381"/>
                </a:lnTo>
                <a:lnTo>
                  <a:pt x="134194" y="13570"/>
                </a:lnTo>
                <a:close/>
              </a:path>
              <a:path w="5321300" h="561339">
                <a:moveTo>
                  <a:pt x="527732" y="13570"/>
                </a:moveTo>
                <a:lnTo>
                  <a:pt x="401830" y="13570"/>
                </a:lnTo>
                <a:lnTo>
                  <a:pt x="267635" y="363381"/>
                </a:lnTo>
                <a:lnTo>
                  <a:pt x="383460" y="363381"/>
                </a:lnTo>
                <a:lnTo>
                  <a:pt x="527732" y="13570"/>
                </a:lnTo>
                <a:close/>
              </a:path>
              <a:path w="5321300" h="561339">
                <a:moveTo>
                  <a:pt x="692083" y="13570"/>
                </a:moveTo>
                <a:lnTo>
                  <a:pt x="574474" y="13570"/>
                </a:lnTo>
                <a:lnTo>
                  <a:pt x="574474" y="547334"/>
                </a:lnTo>
                <a:lnTo>
                  <a:pt x="692083" y="547334"/>
                </a:lnTo>
                <a:lnTo>
                  <a:pt x="692083" y="13570"/>
                </a:lnTo>
                <a:close/>
              </a:path>
              <a:path w="5321300" h="561339">
                <a:moveTo>
                  <a:pt x="998155" y="13570"/>
                </a:moveTo>
                <a:lnTo>
                  <a:pt x="791586" y="13570"/>
                </a:lnTo>
                <a:lnTo>
                  <a:pt x="791586" y="547334"/>
                </a:lnTo>
                <a:lnTo>
                  <a:pt x="909195" y="547334"/>
                </a:lnTo>
                <a:lnTo>
                  <a:pt x="909195" y="333979"/>
                </a:lnTo>
                <a:lnTo>
                  <a:pt x="1091362" y="333979"/>
                </a:lnTo>
                <a:lnTo>
                  <a:pt x="1084101" y="321916"/>
                </a:lnTo>
                <a:lnTo>
                  <a:pt x="1110676" y="314825"/>
                </a:lnTo>
                <a:lnTo>
                  <a:pt x="1133858" y="304105"/>
                </a:lnTo>
                <a:lnTo>
                  <a:pt x="1153648" y="289758"/>
                </a:lnTo>
                <a:lnTo>
                  <a:pt x="1170046" y="271782"/>
                </a:lnTo>
                <a:lnTo>
                  <a:pt x="1182909" y="250932"/>
                </a:lnTo>
                <a:lnTo>
                  <a:pt x="1189496" y="234464"/>
                </a:lnTo>
                <a:lnTo>
                  <a:pt x="909195" y="234464"/>
                </a:lnTo>
                <a:lnTo>
                  <a:pt x="909195" y="113085"/>
                </a:lnTo>
                <a:lnTo>
                  <a:pt x="1189837" y="113085"/>
                </a:lnTo>
                <a:lnTo>
                  <a:pt x="1183239" y="97630"/>
                </a:lnTo>
                <a:lnTo>
                  <a:pt x="1152563" y="57916"/>
                </a:lnTo>
                <a:lnTo>
                  <a:pt x="1109729" y="32040"/>
                </a:lnTo>
                <a:lnTo>
                  <a:pt x="1056884" y="18023"/>
                </a:lnTo>
                <a:lnTo>
                  <a:pt x="1018250" y="14065"/>
                </a:lnTo>
                <a:lnTo>
                  <a:pt x="998155" y="13570"/>
                </a:lnTo>
                <a:close/>
              </a:path>
              <a:path w="5321300" h="561339">
                <a:moveTo>
                  <a:pt x="1091362" y="333979"/>
                </a:moveTo>
                <a:lnTo>
                  <a:pt x="967245" y="333979"/>
                </a:lnTo>
                <a:lnTo>
                  <a:pt x="1078823" y="547334"/>
                </a:lnTo>
                <a:lnTo>
                  <a:pt x="1219803" y="547334"/>
                </a:lnTo>
                <a:lnTo>
                  <a:pt x="1091362" y="333979"/>
                </a:lnTo>
                <a:close/>
              </a:path>
              <a:path w="5321300" h="561339">
                <a:moveTo>
                  <a:pt x="1479900" y="117608"/>
                </a:moveTo>
                <a:lnTo>
                  <a:pt x="1362291" y="117608"/>
                </a:lnTo>
                <a:lnTo>
                  <a:pt x="1362291" y="547334"/>
                </a:lnTo>
                <a:lnTo>
                  <a:pt x="1479900" y="547334"/>
                </a:lnTo>
                <a:lnTo>
                  <a:pt x="1479900" y="117608"/>
                </a:lnTo>
                <a:close/>
              </a:path>
              <a:path w="5321300" h="561339">
                <a:moveTo>
                  <a:pt x="1189837" y="113085"/>
                </a:moveTo>
                <a:lnTo>
                  <a:pt x="986093" y="113085"/>
                </a:lnTo>
                <a:lnTo>
                  <a:pt x="994056" y="113226"/>
                </a:lnTo>
                <a:lnTo>
                  <a:pt x="1002113" y="113650"/>
                </a:lnTo>
                <a:lnTo>
                  <a:pt x="1041262" y="121077"/>
                </a:lnTo>
                <a:lnTo>
                  <a:pt x="1072651" y="149037"/>
                </a:lnTo>
                <a:lnTo>
                  <a:pt x="1077315" y="174905"/>
                </a:lnTo>
                <a:lnTo>
                  <a:pt x="1076726" y="185231"/>
                </a:lnTo>
                <a:lnTo>
                  <a:pt x="1057233" y="219291"/>
                </a:lnTo>
                <a:lnTo>
                  <a:pt x="1020744" y="232485"/>
                </a:lnTo>
                <a:lnTo>
                  <a:pt x="909195" y="234464"/>
                </a:lnTo>
                <a:lnTo>
                  <a:pt x="1189496" y="234464"/>
                </a:lnTo>
                <a:lnTo>
                  <a:pt x="1192097" y="227961"/>
                </a:lnTo>
                <a:lnTo>
                  <a:pt x="1197610" y="202870"/>
                </a:lnTo>
                <a:lnTo>
                  <a:pt x="1199448" y="175659"/>
                </a:lnTo>
                <a:lnTo>
                  <a:pt x="1198435" y="153254"/>
                </a:lnTo>
                <a:lnTo>
                  <a:pt x="1195396" y="132781"/>
                </a:lnTo>
                <a:lnTo>
                  <a:pt x="1190330" y="114239"/>
                </a:lnTo>
                <a:lnTo>
                  <a:pt x="1189837" y="113085"/>
                </a:lnTo>
                <a:close/>
              </a:path>
              <a:path w="5321300" h="561339">
                <a:moveTo>
                  <a:pt x="1632189" y="13570"/>
                </a:moveTo>
                <a:lnTo>
                  <a:pt x="1210002" y="13570"/>
                </a:lnTo>
                <a:lnTo>
                  <a:pt x="1210002" y="117608"/>
                </a:lnTo>
                <a:lnTo>
                  <a:pt x="1632189" y="117608"/>
                </a:lnTo>
                <a:lnTo>
                  <a:pt x="1632189" y="13570"/>
                </a:lnTo>
                <a:close/>
              </a:path>
              <a:path w="5321300" h="561339">
                <a:moveTo>
                  <a:pt x="1801817" y="13570"/>
                </a:moveTo>
                <a:lnTo>
                  <a:pt x="1684208" y="13570"/>
                </a:lnTo>
                <a:lnTo>
                  <a:pt x="1684208" y="341518"/>
                </a:lnTo>
                <a:lnTo>
                  <a:pt x="1687784" y="387129"/>
                </a:lnTo>
                <a:lnTo>
                  <a:pt x="1698532" y="428971"/>
                </a:lnTo>
                <a:lnTo>
                  <a:pt x="1716338" y="466294"/>
                </a:lnTo>
                <a:lnTo>
                  <a:pt x="1741128" y="498330"/>
                </a:lnTo>
                <a:lnTo>
                  <a:pt x="1772881" y="524533"/>
                </a:lnTo>
                <a:lnTo>
                  <a:pt x="1811618" y="544318"/>
                </a:lnTo>
                <a:lnTo>
                  <a:pt x="1857219" y="556753"/>
                </a:lnTo>
                <a:lnTo>
                  <a:pt x="1909625" y="560904"/>
                </a:lnTo>
                <a:lnTo>
                  <a:pt x="1936335" y="559866"/>
                </a:lnTo>
                <a:lnTo>
                  <a:pt x="1984961" y="551569"/>
                </a:lnTo>
                <a:lnTo>
                  <a:pt x="2027111" y="535229"/>
                </a:lnTo>
                <a:lnTo>
                  <a:pt x="2062360" y="512232"/>
                </a:lnTo>
                <a:lnTo>
                  <a:pt x="2090631" y="482971"/>
                </a:lnTo>
                <a:lnTo>
                  <a:pt x="2109727" y="452342"/>
                </a:lnTo>
                <a:lnTo>
                  <a:pt x="1909625" y="452342"/>
                </a:lnTo>
                <a:lnTo>
                  <a:pt x="1898145" y="451800"/>
                </a:lnTo>
                <a:lnTo>
                  <a:pt x="1856633" y="438918"/>
                </a:lnTo>
                <a:lnTo>
                  <a:pt x="1825206" y="411471"/>
                </a:lnTo>
                <a:lnTo>
                  <a:pt x="1806270" y="372198"/>
                </a:lnTo>
                <a:lnTo>
                  <a:pt x="1801817" y="336994"/>
                </a:lnTo>
                <a:lnTo>
                  <a:pt x="1801817" y="13570"/>
                </a:lnTo>
                <a:close/>
              </a:path>
              <a:path w="5321300" h="561339">
                <a:moveTo>
                  <a:pt x="2134288" y="13570"/>
                </a:moveTo>
                <a:lnTo>
                  <a:pt x="2016679" y="13570"/>
                </a:lnTo>
                <a:lnTo>
                  <a:pt x="2016679" y="336994"/>
                </a:lnTo>
                <a:lnTo>
                  <a:pt x="2016185" y="349200"/>
                </a:lnTo>
                <a:lnTo>
                  <a:pt x="2004403" y="393186"/>
                </a:lnTo>
                <a:lnTo>
                  <a:pt x="1979024" y="426852"/>
                </a:lnTo>
                <a:lnTo>
                  <a:pt x="1942554" y="447465"/>
                </a:lnTo>
                <a:lnTo>
                  <a:pt x="1909625" y="452342"/>
                </a:lnTo>
                <a:lnTo>
                  <a:pt x="2109727" y="452342"/>
                </a:lnTo>
                <a:lnTo>
                  <a:pt x="2126226" y="408521"/>
                </a:lnTo>
                <a:lnTo>
                  <a:pt x="2133391" y="364795"/>
                </a:lnTo>
                <a:lnTo>
                  <a:pt x="2134288" y="341518"/>
                </a:lnTo>
                <a:lnTo>
                  <a:pt x="2134288" y="13570"/>
                </a:lnTo>
                <a:close/>
              </a:path>
              <a:path w="5321300" h="561339">
                <a:moveTo>
                  <a:pt x="2508225" y="13570"/>
                </a:moveTo>
                <a:lnTo>
                  <a:pt x="2410971" y="13570"/>
                </a:lnTo>
                <a:lnTo>
                  <a:pt x="2180277" y="547334"/>
                </a:lnTo>
                <a:lnTo>
                  <a:pt x="2309948" y="547334"/>
                </a:lnTo>
                <a:lnTo>
                  <a:pt x="2354428" y="434248"/>
                </a:lnTo>
                <a:lnTo>
                  <a:pt x="2691232" y="434248"/>
                </a:lnTo>
                <a:lnTo>
                  <a:pt x="2647940" y="334733"/>
                </a:lnTo>
                <a:lnTo>
                  <a:pt x="2391370" y="334733"/>
                </a:lnTo>
                <a:lnTo>
                  <a:pt x="2456205" y="168874"/>
                </a:lnTo>
                <a:lnTo>
                  <a:pt x="2575786" y="168874"/>
                </a:lnTo>
                <a:lnTo>
                  <a:pt x="2508225" y="13570"/>
                </a:lnTo>
                <a:close/>
              </a:path>
              <a:path w="5321300" h="561339">
                <a:moveTo>
                  <a:pt x="2691232" y="434248"/>
                </a:moveTo>
                <a:lnTo>
                  <a:pt x="2561752" y="434248"/>
                </a:lnTo>
                <a:lnTo>
                  <a:pt x="2607740" y="547334"/>
                </a:lnTo>
                <a:lnTo>
                  <a:pt x="2740427" y="547334"/>
                </a:lnTo>
                <a:lnTo>
                  <a:pt x="2691232" y="434248"/>
                </a:lnTo>
                <a:close/>
              </a:path>
              <a:path w="5321300" h="561339">
                <a:moveTo>
                  <a:pt x="2575786" y="168874"/>
                </a:moveTo>
                <a:lnTo>
                  <a:pt x="2456205" y="168874"/>
                </a:lnTo>
                <a:lnTo>
                  <a:pt x="2521795" y="334733"/>
                </a:lnTo>
                <a:lnTo>
                  <a:pt x="2647940" y="334733"/>
                </a:lnTo>
                <a:lnTo>
                  <a:pt x="2575786" y="168874"/>
                </a:lnTo>
                <a:close/>
              </a:path>
              <a:path w="5321300" h="561339">
                <a:moveTo>
                  <a:pt x="2908535" y="13570"/>
                </a:moveTo>
                <a:lnTo>
                  <a:pt x="2790926" y="13570"/>
                </a:lnTo>
                <a:lnTo>
                  <a:pt x="2790926" y="547334"/>
                </a:lnTo>
                <a:lnTo>
                  <a:pt x="3126413" y="547334"/>
                </a:lnTo>
                <a:lnTo>
                  <a:pt x="3126413" y="438771"/>
                </a:lnTo>
                <a:lnTo>
                  <a:pt x="2908535" y="438771"/>
                </a:lnTo>
                <a:lnTo>
                  <a:pt x="2908535" y="13570"/>
                </a:lnTo>
                <a:close/>
              </a:path>
              <a:path w="5321300" h="561339">
                <a:moveTo>
                  <a:pt x="3658657" y="0"/>
                </a:moveTo>
                <a:lnTo>
                  <a:pt x="3598528" y="4900"/>
                </a:lnTo>
                <a:lnTo>
                  <a:pt x="3543309" y="19601"/>
                </a:lnTo>
                <a:lnTo>
                  <a:pt x="3494117" y="43448"/>
                </a:lnTo>
                <a:lnTo>
                  <a:pt x="3452087" y="75767"/>
                </a:lnTo>
                <a:lnTo>
                  <a:pt x="3417879" y="116200"/>
                </a:lnTo>
                <a:lnTo>
                  <a:pt x="3392152" y="164351"/>
                </a:lnTo>
                <a:lnTo>
                  <a:pt x="3376037" y="219390"/>
                </a:lnTo>
                <a:lnTo>
                  <a:pt x="3370665" y="280452"/>
                </a:lnTo>
                <a:lnTo>
                  <a:pt x="3372008" y="311739"/>
                </a:lnTo>
                <a:lnTo>
                  <a:pt x="3382751" y="369789"/>
                </a:lnTo>
                <a:lnTo>
                  <a:pt x="3403955" y="421597"/>
                </a:lnTo>
                <a:lnTo>
                  <a:pt x="3433923" y="465888"/>
                </a:lnTo>
                <a:lnTo>
                  <a:pt x="3472207" y="502364"/>
                </a:lnTo>
                <a:lnTo>
                  <a:pt x="3517818" y="530443"/>
                </a:lnTo>
                <a:lnTo>
                  <a:pt x="3570303" y="549878"/>
                </a:lnTo>
                <a:lnTo>
                  <a:pt x="3627980" y="559679"/>
                </a:lnTo>
                <a:lnTo>
                  <a:pt x="3658657" y="560904"/>
                </a:lnTo>
                <a:lnTo>
                  <a:pt x="3685986" y="559490"/>
                </a:lnTo>
                <a:lnTo>
                  <a:pt x="3739513" y="548182"/>
                </a:lnTo>
                <a:lnTo>
                  <a:pt x="3790590" y="525423"/>
                </a:lnTo>
                <a:lnTo>
                  <a:pt x="3833562" y="490367"/>
                </a:lnTo>
                <a:lnTo>
                  <a:pt x="3851656" y="468174"/>
                </a:lnTo>
                <a:lnTo>
                  <a:pt x="3830438" y="452342"/>
                </a:lnTo>
                <a:lnTo>
                  <a:pt x="3643579" y="452342"/>
                </a:lnTo>
                <a:lnTo>
                  <a:pt x="3628006" y="451542"/>
                </a:lnTo>
                <a:lnTo>
                  <a:pt x="3584397" y="439525"/>
                </a:lnTo>
                <a:lnTo>
                  <a:pt x="3547148" y="414581"/>
                </a:lnTo>
                <a:lnTo>
                  <a:pt x="3518336" y="378648"/>
                </a:lnTo>
                <a:lnTo>
                  <a:pt x="3499366" y="333397"/>
                </a:lnTo>
                <a:lnTo>
                  <a:pt x="3492798" y="280452"/>
                </a:lnTo>
                <a:lnTo>
                  <a:pt x="3493526" y="262316"/>
                </a:lnTo>
                <a:lnTo>
                  <a:pt x="3504483" y="211846"/>
                </a:lnTo>
                <a:lnTo>
                  <a:pt x="3527095" y="169233"/>
                </a:lnTo>
                <a:lnTo>
                  <a:pt x="3559518" y="136744"/>
                </a:lnTo>
                <a:lnTo>
                  <a:pt x="3600345" y="115771"/>
                </a:lnTo>
                <a:lnTo>
                  <a:pt x="3647348" y="108562"/>
                </a:lnTo>
                <a:lnTo>
                  <a:pt x="3801914" y="108562"/>
                </a:lnTo>
                <a:lnTo>
                  <a:pt x="3838840" y="78405"/>
                </a:lnTo>
                <a:lnTo>
                  <a:pt x="3810286" y="49433"/>
                </a:lnTo>
                <a:lnTo>
                  <a:pt x="3777302" y="27894"/>
                </a:lnTo>
                <a:lnTo>
                  <a:pt x="3742104" y="13122"/>
                </a:lnTo>
                <a:lnTo>
                  <a:pt x="3693643" y="2337"/>
                </a:lnTo>
                <a:lnTo>
                  <a:pt x="3670083" y="260"/>
                </a:lnTo>
                <a:lnTo>
                  <a:pt x="3658657" y="0"/>
                </a:lnTo>
                <a:close/>
              </a:path>
              <a:path w="5321300" h="561339">
                <a:moveTo>
                  <a:pt x="3753649" y="395045"/>
                </a:moveTo>
                <a:lnTo>
                  <a:pt x="3720990" y="428971"/>
                </a:lnTo>
                <a:lnTo>
                  <a:pt x="3677693" y="448577"/>
                </a:lnTo>
                <a:lnTo>
                  <a:pt x="3643579" y="452342"/>
                </a:lnTo>
                <a:lnTo>
                  <a:pt x="3830438" y="452342"/>
                </a:lnTo>
                <a:lnTo>
                  <a:pt x="3753649" y="395045"/>
                </a:lnTo>
                <a:close/>
              </a:path>
              <a:path w="5321300" h="561339">
                <a:moveTo>
                  <a:pt x="3801914" y="108562"/>
                </a:moveTo>
                <a:lnTo>
                  <a:pt x="3647348" y="108562"/>
                </a:lnTo>
                <a:lnTo>
                  <a:pt x="3663439" y="109268"/>
                </a:lnTo>
                <a:lnTo>
                  <a:pt x="3678541" y="111389"/>
                </a:lnTo>
                <a:lnTo>
                  <a:pt x="3717909" y="126139"/>
                </a:lnTo>
                <a:lnTo>
                  <a:pt x="3748371" y="152288"/>
                </a:lnTo>
                <a:lnTo>
                  <a:pt x="3801914" y="108562"/>
                </a:lnTo>
                <a:close/>
              </a:path>
              <a:path w="5321300" h="561339">
                <a:moveTo>
                  <a:pt x="4181112" y="13570"/>
                </a:moveTo>
                <a:lnTo>
                  <a:pt x="4083858" y="13570"/>
                </a:lnTo>
                <a:lnTo>
                  <a:pt x="3853164" y="547334"/>
                </a:lnTo>
                <a:lnTo>
                  <a:pt x="3982835" y="547334"/>
                </a:lnTo>
                <a:lnTo>
                  <a:pt x="4027316" y="434248"/>
                </a:lnTo>
                <a:lnTo>
                  <a:pt x="4364119" y="434248"/>
                </a:lnTo>
                <a:lnTo>
                  <a:pt x="4320827" y="334733"/>
                </a:lnTo>
                <a:lnTo>
                  <a:pt x="4064257" y="334733"/>
                </a:lnTo>
                <a:lnTo>
                  <a:pt x="4129093" y="168874"/>
                </a:lnTo>
                <a:lnTo>
                  <a:pt x="4248674" y="168874"/>
                </a:lnTo>
                <a:lnTo>
                  <a:pt x="4181112" y="13570"/>
                </a:lnTo>
                <a:close/>
              </a:path>
              <a:path w="5321300" h="561339">
                <a:moveTo>
                  <a:pt x="4364119" y="434248"/>
                </a:moveTo>
                <a:lnTo>
                  <a:pt x="4234639" y="434248"/>
                </a:lnTo>
                <a:lnTo>
                  <a:pt x="4280627" y="547334"/>
                </a:lnTo>
                <a:lnTo>
                  <a:pt x="4413314" y="547334"/>
                </a:lnTo>
                <a:lnTo>
                  <a:pt x="4364119" y="434248"/>
                </a:lnTo>
                <a:close/>
              </a:path>
              <a:path w="5321300" h="561339">
                <a:moveTo>
                  <a:pt x="4248674" y="168874"/>
                </a:moveTo>
                <a:lnTo>
                  <a:pt x="4129093" y="168874"/>
                </a:lnTo>
                <a:lnTo>
                  <a:pt x="4194682" y="334733"/>
                </a:lnTo>
                <a:lnTo>
                  <a:pt x="4320827" y="334733"/>
                </a:lnTo>
                <a:lnTo>
                  <a:pt x="4248674" y="168874"/>
                </a:lnTo>
                <a:close/>
              </a:path>
              <a:path w="5321300" h="561339">
                <a:moveTo>
                  <a:pt x="4665872" y="13570"/>
                </a:moveTo>
                <a:lnTo>
                  <a:pt x="4459302" y="13570"/>
                </a:lnTo>
                <a:lnTo>
                  <a:pt x="4459302" y="547334"/>
                </a:lnTo>
                <a:lnTo>
                  <a:pt x="4576911" y="547334"/>
                </a:lnTo>
                <a:lnTo>
                  <a:pt x="4576911" y="333979"/>
                </a:lnTo>
                <a:lnTo>
                  <a:pt x="4759079" y="333979"/>
                </a:lnTo>
                <a:lnTo>
                  <a:pt x="4751817" y="321916"/>
                </a:lnTo>
                <a:lnTo>
                  <a:pt x="4778392" y="314825"/>
                </a:lnTo>
                <a:lnTo>
                  <a:pt x="4801575" y="304105"/>
                </a:lnTo>
                <a:lnTo>
                  <a:pt x="4821365" y="289758"/>
                </a:lnTo>
                <a:lnTo>
                  <a:pt x="4837762" y="271782"/>
                </a:lnTo>
                <a:lnTo>
                  <a:pt x="4850626" y="250932"/>
                </a:lnTo>
                <a:lnTo>
                  <a:pt x="4857213" y="234464"/>
                </a:lnTo>
                <a:lnTo>
                  <a:pt x="4576911" y="234464"/>
                </a:lnTo>
                <a:lnTo>
                  <a:pt x="4576911" y="113085"/>
                </a:lnTo>
                <a:lnTo>
                  <a:pt x="4857549" y="113085"/>
                </a:lnTo>
                <a:lnTo>
                  <a:pt x="4850955" y="97630"/>
                </a:lnTo>
                <a:lnTo>
                  <a:pt x="4820274" y="57916"/>
                </a:lnTo>
                <a:lnTo>
                  <a:pt x="4777440" y="32040"/>
                </a:lnTo>
                <a:lnTo>
                  <a:pt x="4724601" y="18023"/>
                </a:lnTo>
                <a:lnTo>
                  <a:pt x="4685967" y="14065"/>
                </a:lnTo>
                <a:lnTo>
                  <a:pt x="4665872" y="13570"/>
                </a:lnTo>
                <a:close/>
              </a:path>
              <a:path w="5321300" h="561339">
                <a:moveTo>
                  <a:pt x="4759079" y="333979"/>
                </a:moveTo>
                <a:lnTo>
                  <a:pt x="4634962" y="333979"/>
                </a:lnTo>
                <a:lnTo>
                  <a:pt x="4746540" y="547334"/>
                </a:lnTo>
                <a:lnTo>
                  <a:pt x="4887520" y="547334"/>
                </a:lnTo>
                <a:lnTo>
                  <a:pt x="4759079" y="333979"/>
                </a:lnTo>
                <a:close/>
              </a:path>
              <a:path w="5321300" h="561339">
                <a:moveTo>
                  <a:pt x="4857549" y="113085"/>
                </a:moveTo>
                <a:lnTo>
                  <a:pt x="4653810" y="113085"/>
                </a:lnTo>
                <a:lnTo>
                  <a:pt x="4661771" y="113226"/>
                </a:lnTo>
                <a:lnTo>
                  <a:pt x="4669825" y="113650"/>
                </a:lnTo>
                <a:lnTo>
                  <a:pt x="4708979" y="121077"/>
                </a:lnTo>
                <a:lnTo>
                  <a:pt x="4740362" y="149037"/>
                </a:lnTo>
                <a:lnTo>
                  <a:pt x="4745032" y="174905"/>
                </a:lnTo>
                <a:lnTo>
                  <a:pt x="4744441" y="185231"/>
                </a:lnTo>
                <a:lnTo>
                  <a:pt x="4724950" y="219291"/>
                </a:lnTo>
                <a:lnTo>
                  <a:pt x="4688460" y="232485"/>
                </a:lnTo>
                <a:lnTo>
                  <a:pt x="4576911" y="234464"/>
                </a:lnTo>
                <a:lnTo>
                  <a:pt x="4857213" y="234464"/>
                </a:lnTo>
                <a:lnTo>
                  <a:pt x="4859814" y="227961"/>
                </a:lnTo>
                <a:lnTo>
                  <a:pt x="4865327" y="202870"/>
                </a:lnTo>
                <a:lnTo>
                  <a:pt x="4867164" y="175659"/>
                </a:lnTo>
                <a:lnTo>
                  <a:pt x="4866150" y="153254"/>
                </a:lnTo>
                <a:lnTo>
                  <a:pt x="4863107" y="132781"/>
                </a:lnTo>
                <a:lnTo>
                  <a:pt x="4858042" y="114239"/>
                </a:lnTo>
                <a:lnTo>
                  <a:pt x="4857549" y="113085"/>
                </a:lnTo>
                <a:close/>
              </a:path>
              <a:path w="5321300" h="561339">
                <a:moveTo>
                  <a:pt x="5307444" y="13570"/>
                </a:moveTo>
                <a:lnTo>
                  <a:pt x="4944804" y="13570"/>
                </a:lnTo>
                <a:lnTo>
                  <a:pt x="4944804" y="547334"/>
                </a:lnTo>
                <a:lnTo>
                  <a:pt x="5321014" y="547334"/>
                </a:lnTo>
                <a:lnTo>
                  <a:pt x="5321014" y="438771"/>
                </a:lnTo>
                <a:lnTo>
                  <a:pt x="5062425" y="438771"/>
                </a:lnTo>
                <a:lnTo>
                  <a:pt x="5062425" y="330209"/>
                </a:lnTo>
                <a:lnTo>
                  <a:pt x="5293861" y="330209"/>
                </a:lnTo>
                <a:lnTo>
                  <a:pt x="5293861" y="221647"/>
                </a:lnTo>
                <a:lnTo>
                  <a:pt x="5062425" y="221647"/>
                </a:lnTo>
                <a:lnTo>
                  <a:pt x="5062425" y="122132"/>
                </a:lnTo>
                <a:lnTo>
                  <a:pt x="5307444" y="122132"/>
                </a:lnTo>
                <a:lnTo>
                  <a:pt x="5307444" y="13570"/>
                </a:lnTo>
                <a:close/>
              </a:path>
            </a:pathLst>
          </a:custGeom>
          <a:solidFill>
            <a:srgbClr val="A3D39B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69832" y="6550461"/>
            <a:ext cx="8582818" cy="2304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300" b="1" dirty="0">
                <a:solidFill>
                  <a:srgbClr val="FFFFFF"/>
                </a:solidFill>
                <a:latin typeface="Arial Bold" charset="0"/>
                <a:cs typeface="Arial Bold" charset="0"/>
              </a:rPr>
              <a:t>Randall </a:t>
            </a:r>
            <a:r>
              <a:rPr sz="6300" b="1" spc="10" dirty="0">
                <a:solidFill>
                  <a:srgbClr val="FFFFFF"/>
                </a:solidFill>
                <a:latin typeface="Arial Bold" charset="0"/>
                <a:cs typeface="Arial Bold" charset="0"/>
              </a:rPr>
              <a:t>S. </a:t>
            </a:r>
            <a:r>
              <a:rPr sz="6300" b="1" spc="-5" dirty="0">
                <a:solidFill>
                  <a:srgbClr val="FFFFFF"/>
                </a:solidFill>
                <a:latin typeface="Arial Bold" charset="0"/>
                <a:cs typeface="Arial Bold" charset="0"/>
              </a:rPr>
              <a:t>Moore,</a:t>
            </a:r>
            <a:r>
              <a:rPr sz="6300" b="1" spc="-415" dirty="0">
                <a:solidFill>
                  <a:srgbClr val="FFFFFF"/>
                </a:solidFill>
                <a:latin typeface="Arial Bold" charset="0"/>
                <a:cs typeface="Arial Bold" charset="0"/>
              </a:rPr>
              <a:t> </a:t>
            </a:r>
            <a:r>
              <a:rPr sz="6300" b="1" spc="25" dirty="0">
                <a:solidFill>
                  <a:srgbClr val="FFFFFF"/>
                </a:solidFill>
                <a:latin typeface="Arial Bold" charset="0"/>
                <a:cs typeface="Arial Bold" charset="0"/>
              </a:rPr>
              <a:t>MD</a:t>
            </a:r>
            <a:endParaRPr sz="6300" b="1" dirty="0">
              <a:latin typeface="Arial Bold" charset="0"/>
              <a:cs typeface="Arial Bold" charset="0"/>
            </a:endParaRPr>
          </a:p>
          <a:p>
            <a:pPr marL="12700" marR="5000625">
              <a:lnSpc>
                <a:spcPct val="101800"/>
              </a:lnSpc>
              <a:spcBef>
                <a:spcPts val="535"/>
              </a:spcBef>
            </a:pPr>
            <a:r>
              <a:rPr sz="4050" spc="-3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President  </a:t>
            </a:r>
            <a:r>
              <a:rPr sz="4050" spc="-1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Mercy</a:t>
            </a:r>
            <a:r>
              <a:rPr sz="4050" spc="-12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 </a:t>
            </a:r>
            <a:r>
              <a:rPr sz="4050" spc="-2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Virtual</a:t>
            </a:r>
            <a:endParaRPr sz="4050" dirty="0">
              <a:latin typeface="Arial Regular" charset="0"/>
              <a:cs typeface="Arial Regular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4988194" y="3518225"/>
            <a:ext cx="947864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124200" algn="l"/>
                <a:tab pos="6390005" algn="l"/>
                <a:tab pos="8584565" algn="l"/>
              </a:tabLst>
            </a:pPr>
            <a:r>
              <a:rPr sz="4000" spc="-200" dirty="0" smtClean="0">
                <a:solidFill>
                  <a:srgbClr val="2F9C9A"/>
                </a:solidFill>
              </a:rPr>
              <a:t>F</a:t>
            </a:r>
            <a:r>
              <a:rPr sz="4000" dirty="0" smtClean="0">
                <a:solidFill>
                  <a:srgbClr val="2F9C9A"/>
                </a:solidFill>
              </a:rPr>
              <a:t>utu</a:t>
            </a:r>
            <a:r>
              <a:rPr sz="4000" spc="-85" dirty="0" smtClean="0">
                <a:solidFill>
                  <a:srgbClr val="2F9C9A"/>
                </a:solidFill>
              </a:rPr>
              <a:t>r</a:t>
            </a:r>
            <a:r>
              <a:rPr sz="4000" dirty="0" smtClean="0">
                <a:solidFill>
                  <a:srgbClr val="2F9C9A"/>
                </a:solidFill>
              </a:rPr>
              <a:t>escan</a:t>
            </a:r>
            <a:r>
              <a:rPr lang="en-US" sz="400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2017–2022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focuses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on</a:t>
            </a:r>
            <a:r>
              <a:rPr sz="4000" dirty="0">
                <a:solidFill>
                  <a:srgbClr val="2F9C9A"/>
                </a:solidFill>
              </a:rPr>
              <a:t>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988194" y="4336574"/>
            <a:ext cx="11536680" cy="8176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3580" indent="-690880" algn="just">
              <a:lnSpc>
                <a:spcPct val="100000"/>
              </a:lnSpc>
              <a:buClr>
                <a:srgbClr val="407CC9"/>
              </a:buClr>
              <a:buChar char="•"/>
              <a:tabLst>
                <a:tab pos="703580" algn="l"/>
              </a:tabLst>
            </a:pPr>
            <a:r>
              <a:rPr sz="3450" dirty="0">
                <a:latin typeface="Arial Regular" charset="0"/>
                <a:cs typeface="Arial Regular" charset="0"/>
              </a:rPr>
              <a:t>Hospital/Health </a:t>
            </a:r>
            <a:r>
              <a:rPr sz="3450" spc="-5" dirty="0">
                <a:latin typeface="Arial Regular" charset="0"/>
                <a:cs typeface="Arial Regular" charset="0"/>
              </a:rPr>
              <a:t>System</a:t>
            </a:r>
            <a:r>
              <a:rPr sz="3450" spc="30" dirty="0">
                <a:latin typeface="Arial Regular" charset="0"/>
                <a:cs typeface="Arial Regular" charset="0"/>
              </a:rPr>
              <a:t> </a:t>
            </a:r>
            <a:r>
              <a:rPr sz="3450" spc="-5" dirty="0">
                <a:latin typeface="Arial Regular" charset="0"/>
                <a:cs typeface="Arial Regular" charset="0"/>
              </a:rPr>
              <a:t>Integration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indent="-690880" algn="just">
              <a:lnSpc>
                <a:spcPct val="100000"/>
              </a:lnSpc>
              <a:spcBef>
                <a:spcPts val="1895"/>
              </a:spcBef>
              <a:buClr>
                <a:srgbClr val="407CC9"/>
              </a:buClr>
              <a:buChar char="•"/>
              <a:tabLst>
                <a:tab pos="703580" algn="l"/>
              </a:tabLst>
            </a:pPr>
            <a:r>
              <a:rPr sz="3450" dirty="0">
                <a:latin typeface="Arial Regular" charset="0"/>
                <a:cs typeface="Arial Regular" charset="0"/>
              </a:rPr>
              <a:t>Next </a:t>
            </a:r>
            <a:r>
              <a:rPr sz="3450" spc="-5" dirty="0">
                <a:latin typeface="Arial Regular" charset="0"/>
                <a:cs typeface="Arial Regular" charset="0"/>
              </a:rPr>
              <a:t>Generation </a:t>
            </a:r>
            <a:r>
              <a:rPr sz="3450" spc="-25" dirty="0">
                <a:latin typeface="Arial Regular" charset="0"/>
                <a:cs typeface="Arial Regular" charset="0"/>
              </a:rPr>
              <a:t>Payment</a:t>
            </a:r>
            <a:r>
              <a:rPr sz="3450" spc="-15" dirty="0">
                <a:latin typeface="Arial Regular" charset="0"/>
                <a:cs typeface="Arial Regular" charset="0"/>
              </a:rPr>
              <a:t> </a:t>
            </a:r>
            <a:r>
              <a:rPr sz="3450" spc="-5" dirty="0">
                <a:latin typeface="Arial Regular" charset="0"/>
                <a:cs typeface="Arial Regular" charset="0"/>
              </a:rPr>
              <a:t>Reform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indent="-690880" algn="just">
              <a:lnSpc>
                <a:spcPct val="100000"/>
              </a:lnSpc>
              <a:spcBef>
                <a:spcPts val="1895"/>
              </a:spcBef>
              <a:buClr>
                <a:srgbClr val="407CC9"/>
              </a:buClr>
              <a:buChar char="•"/>
              <a:tabLst>
                <a:tab pos="703580" algn="l"/>
              </a:tabLst>
            </a:pPr>
            <a:r>
              <a:rPr sz="3450" dirty="0">
                <a:latin typeface="Arial Regular" charset="0"/>
                <a:cs typeface="Arial Regular" charset="0"/>
              </a:rPr>
              <a:t>Applications </a:t>
            </a:r>
            <a:r>
              <a:rPr sz="3450" spc="5" dirty="0">
                <a:latin typeface="Arial Regular" charset="0"/>
                <a:cs typeface="Arial Regular" charset="0"/>
              </a:rPr>
              <a:t>for Big </a:t>
            </a:r>
            <a:r>
              <a:rPr sz="3450" spc="-5" dirty="0">
                <a:latin typeface="Arial Regular" charset="0"/>
                <a:cs typeface="Arial Regular" charset="0"/>
              </a:rPr>
              <a:t>Data </a:t>
            </a:r>
            <a:r>
              <a:rPr sz="3450" spc="5" dirty="0">
                <a:latin typeface="Arial Regular" charset="0"/>
                <a:cs typeface="Arial Regular" charset="0"/>
              </a:rPr>
              <a:t>in</a:t>
            </a:r>
            <a:r>
              <a:rPr sz="3450" spc="-25" dirty="0">
                <a:latin typeface="Arial Regular" charset="0"/>
                <a:cs typeface="Arial Regular" charset="0"/>
              </a:rPr>
              <a:t> </a:t>
            </a:r>
            <a:r>
              <a:rPr sz="3450" spc="-5" dirty="0">
                <a:latin typeface="Arial Regular" charset="0"/>
                <a:cs typeface="Arial Regular" charset="0"/>
              </a:rPr>
              <a:t>Healthcare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indent="-690880" algn="just">
              <a:lnSpc>
                <a:spcPct val="100000"/>
              </a:lnSpc>
              <a:spcBef>
                <a:spcPts val="1895"/>
              </a:spcBef>
              <a:buClr>
                <a:srgbClr val="407CC9"/>
              </a:buClr>
              <a:buChar char="•"/>
              <a:tabLst>
                <a:tab pos="703580" algn="l"/>
              </a:tabLst>
            </a:pPr>
            <a:r>
              <a:rPr sz="3450" dirty="0">
                <a:latin typeface="Arial Regular" charset="0"/>
                <a:cs typeface="Arial Regular" charset="0"/>
              </a:rPr>
              <a:t>Evolution </a:t>
            </a:r>
            <a:r>
              <a:rPr sz="3450" spc="5" dirty="0">
                <a:latin typeface="Arial Regular" charset="0"/>
                <a:cs typeface="Arial Regular" charset="0"/>
              </a:rPr>
              <a:t>of the </a:t>
            </a:r>
            <a:r>
              <a:rPr sz="3450" spc="-5" dirty="0">
                <a:latin typeface="Arial Regular" charset="0"/>
                <a:cs typeface="Arial Regular" charset="0"/>
              </a:rPr>
              <a:t>Healthcare</a:t>
            </a:r>
            <a:r>
              <a:rPr sz="3450" spc="25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CEO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indent="-690880" algn="just">
              <a:lnSpc>
                <a:spcPct val="100000"/>
              </a:lnSpc>
              <a:spcBef>
                <a:spcPts val="1895"/>
              </a:spcBef>
              <a:buClr>
                <a:srgbClr val="407CC9"/>
              </a:buClr>
              <a:buChar char="•"/>
              <a:tabLst>
                <a:tab pos="703580" algn="l"/>
              </a:tabLst>
            </a:pPr>
            <a:r>
              <a:rPr sz="3450" spc="-25" dirty="0">
                <a:latin typeface="Arial Regular" charset="0"/>
                <a:cs typeface="Arial Regular" charset="0"/>
              </a:rPr>
              <a:t>Transformation </a:t>
            </a:r>
            <a:r>
              <a:rPr sz="3450" spc="5" dirty="0">
                <a:latin typeface="Arial Regular" charset="0"/>
                <a:cs typeface="Arial Regular" charset="0"/>
              </a:rPr>
              <a:t>of the </a:t>
            </a:r>
            <a:r>
              <a:rPr sz="3450" spc="-5" dirty="0">
                <a:latin typeface="Arial Regular" charset="0"/>
                <a:cs typeface="Arial Regular" charset="0"/>
              </a:rPr>
              <a:t>Healthcare</a:t>
            </a:r>
            <a:r>
              <a:rPr sz="3450" spc="35" dirty="0">
                <a:latin typeface="Arial Regular" charset="0"/>
                <a:cs typeface="Arial Regular" charset="0"/>
              </a:rPr>
              <a:t> </a:t>
            </a:r>
            <a:r>
              <a:rPr sz="3450" spc="-15" dirty="0">
                <a:latin typeface="Arial Regular" charset="0"/>
                <a:cs typeface="Arial Regular" charset="0"/>
              </a:rPr>
              <a:t>Workforce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indent="-690880" algn="just">
              <a:lnSpc>
                <a:spcPct val="100000"/>
              </a:lnSpc>
              <a:spcBef>
                <a:spcPts val="1895"/>
              </a:spcBef>
              <a:buClr>
                <a:srgbClr val="407CC9"/>
              </a:buClr>
              <a:buChar char="•"/>
              <a:tabLst>
                <a:tab pos="703580" algn="l"/>
              </a:tabLst>
            </a:pPr>
            <a:r>
              <a:rPr sz="3450" spc="5" dirty="0">
                <a:latin typeface="Arial Regular" charset="0"/>
                <a:cs typeface="Arial Regular" charset="0"/>
              </a:rPr>
              <a:t>Physician </a:t>
            </a:r>
            <a:r>
              <a:rPr sz="3450" spc="-5" dirty="0">
                <a:latin typeface="Arial Regular" charset="0"/>
                <a:cs typeface="Arial Regular" charset="0"/>
              </a:rPr>
              <a:t>Leadership </a:t>
            </a:r>
            <a:r>
              <a:rPr sz="3450" spc="5" dirty="0">
                <a:latin typeface="Arial Regular" charset="0"/>
                <a:cs typeface="Arial Regular" charset="0"/>
              </a:rPr>
              <a:t>and Engagement</a:t>
            </a:r>
            <a:r>
              <a:rPr sz="3450" spc="-35" dirty="0">
                <a:latin typeface="Arial Regular" charset="0"/>
                <a:cs typeface="Arial Regular" charset="0"/>
              </a:rPr>
              <a:t> </a:t>
            </a:r>
            <a:r>
              <a:rPr sz="3450" spc="-5" dirty="0">
                <a:latin typeface="Arial Regular" charset="0"/>
                <a:cs typeface="Arial Regular" charset="0"/>
              </a:rPr>
              <a:t>Strategies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indent="-690880" algn="just">
              <a:lnSpc>
                <a:spcPct val="100000"/>
              </a:lnSpc>
              <a:spcBef>
                <a:spcPts val="1895"/>
              </a:spcBef>
              <a:buClr>
                <a:srgbClr val="407CC9"/>
              </a:buClr>
              <a:buChar char="•"/>
              <a:tabLst>
                <a:tab pos="703580" algn="l"/>
              </a:tabLst>
            </a:pPr>
            <a:r>
              <a:rPr sz="3450" spc="5" dirty="0">
                <a:latin typeface="Arial Regular" charset="0"/>
                <a:cs typeface="Arial Regular" charset="0"/>
              </a:rPr>
              <a:t>Advances in </a:t>
            </a:r>
            <a:r>
              <a:rPr sz="3450" spc="-15" dirty="0">
                <a:latin typeface="Arial Regular" charset="0"/>
                <a:cs typeface="Arial Regular" charset="0"/>
              </a:rPr>
              <a:t>Virtual</a:t>
            </a:r>
            <a:r>
              <a:rPr sz="3450" spc="-100" dirty="0">
                <a:latin typeface="Arial Regular" charset="0"/>
                <a:cs typeface="Arial Regular" charset="0"/>
              </a:rPr>
              <a:t> </a:t>
            </a:r>
            <a:r>
              <a:rPr sz="3450" spc="-5" dirty="0">
                <a:latin typeface="Arial Regular" charset="0"/>
                <a:cs typeface="Arial Regular" charset="0"/>
              </a:rPr>
              <a:t>Healthcare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indent="-690880" algn="just">
              <a:lnSpc>
                <a:spcPct val="100000"/>
              </a:lnSpc>
              <a:spcBef>
                <a:spcPts val="1895"/>
              </a:spcBef>
              <a:buClr>
                <a:srgbClr val="407CC9"/>
              </a:buClr>
              <a:buChar char="•"/>
              <a:tabLst>
                <a:tab pos="703580" algn="l"/>
              </a:tabLst>
            </a:pPr>
            <a:r>
              <a:rPr sz="3450" dirty="0">
                <a:latin typeface="Arial Regular" charset="0"/>
                <a:cs typeface="Arial Regular" charset="0"/>
              </a:rPr>
              <a:t>Innovations </a:t>
            </a:r>
            <a:r>
              <a:rPr sz="3450" spc="5" dirty="0">
                <a:latin typeface="Arial Regular" charset="0"/>
                <a:cs typeface="Arial Regular" charset="0"/>
              </a:rPr>
              <a:t>in</a:t>
            </a:r>
            <a:r>
              <a:rPr sz="3450" spc="-45" dirty="0">
                <a:latin typeface="Arial Regular" charset="0"/>
                <a:cs typeface="Arial Regular" charset="0"/>
              </a:rPr>
              <a:t> </a:t>
            </a:r>
            <a:r>
              <a:rPr sz="3450" spc="-5" dirty="0">
                <a:latin typeface="Arial Regular" charset="0"/>
                <a:cs typeface="Arial Regular" charset="0"/>
              </a:rPr>
              <a:t>Healthcare</a:t>
            </a:r>
            <a:endParaRPr sz="3450" dirty="0">
              <a:latin typeface="Arial Regular" charset="0"/>
              <a:cs typeface="Arial Regular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950" dirty="0">
              <a:latin typeface="Arial" charset="0"/>
              <a:cs typeface="Arial" charset="0"/>
            </a:endParaRPr>
          </a:p>
          <a:p>
            <a:pPr marL="12700" marR="5080">
              <a:lnSpc>
                <a:spcPct val="102800"/>
              </a:lnSpc>
            </a:pPr>
            <a:r>
              <a:rPr sz="3450" spc="-15" dirty="0">
                <a:latin typeface="Arial Regular" charset="0"/>
                <a:cs typeface="Arial Regular" charset="0"/>
              </a:rPr>
              <a:t>The </a:t>
            </a:r>
            <a:r>
              <a:rPr sz="3450" spc="5" dirty="0">
                <a:latin typeface="Arial Regular" charset="0"/>
                <a:cs typeface="Arial Regular" charset="0"/>
              </a:rPr>
              <a:t>new </a:t>
            </a:r>
            <a:r>
              <a:rPr sz="3450" spc="-60" dirty="0">
                <a:latin typeface="Arial Regular" charset="0"/>
                <a:cs typeface="Arial Regular" charset="0"/>
              </a:rPr>
              <a:t>Trump </a:t>
            </a:r>
            <a:r>
              <a:rPr sz="3450" dirty="0">
                <a:latin typeface="Arial Regular" charset="0"/>
                <a:cs typeface="Arial Regular" charset="0"/>
              </a:rPr>
              <a:t>administration </a:t>
            </a:r>
            <a:r>
              <a:rPr sz="3450" spc="5" dirty="0">
                <a:latin typeface="Arial Regular" charset="0"/>
                <a:cs typeface="Arial Regular" charset="0"/>
              </a:rPr>
              <a:t>and</a:t>
            </a:r>
            <a:r>
              <a:rPr sz="3450" spc="-45" dirty="0">
                <a:latin typeface="Arial Regular" charset="0"/>
                <a:cs typeface="Arial Regular" charset="0"/>
              </a:rPr>
              <a:t> </a:t>
            </a:r>
            <a:r>
              <a:rPr sz="3450" dirty="0">
                <a:latin typeface="Arial Regular" charset="0"/>
                <a:cs typeface="Arial Regular" charset="0"/>
              </a:rPr>
              <a:t>Republican-controlled  </a:t>
            </a:r>
            <a:r>
              <a:rPr sz="3450" spc="-10" dirty="0">
                <a:latin typeface="Arial Regular" charset="0"/>
                <a:cs typeface="Arial Regular" charset="0"/>
              </a:rPr>
              <a:t>Congress </a:t>
            </a:r>
            <a:r>
              <a:rPr sz="3450" dirty="0">
                <a:latin typeface="Arial Regular" charset="0"/>
                <a:cs typeface="Arial Regular" charset="0"/>
              </a:rPr>
              <a:t>will </a:t>
            </a:r>
            <a:r>
              <a:rPr sz="3450" spc="5" dirty="0">
                <a:latin typeface="Arial Regular" charset="0"/>
                <a:cs typeface="Arial Regular" charset="0"/>
              </a:rPr>
              <a:t>have a </a:t>
            </a:r>
            <a:r>
              <a:rPr sz="3450" spc="-5" dirty="0">
                <a:latin typeface="Arial Regular" charset="0"/>
                <a:cs typeface="Arial Regular" charset="0"/>
              </a:rPr>
              <a:t>profound </a:t>
            </a:r>
            <a:r>
              <a:rPr sz="3450" spc="5" dirty="0">
                <a:latin typeface="Arial Regular" charset="0"/>
                <a:cs typeface="Arial Regular" charset="0"/>
              </a:rPr>
              <a:t>impact on these and other  major </a:t>
            </a:r>
            <a:r>
              <a:rPr sz="3450" spc="-5" dirty="0">
                <a:latin typeface="Arial Regular" charset="0"/>
                <a:cs typeface="Arial Regular" charset="0"/>
              </a:rPr>
              <a:t>healthcare</a:t>
            </a:r>
            <a:r>
              <a:rPr sz="3450" spc="-75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issues.</a:t>
            </a:r>
            <a:endParaRPr sz="3450" dirty="0">
              <a:latin typeface="Arial Regular" charset="0"/>
              <a:cs typeface="Arial Regular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5205" y="12"/>
            <a:ext cx="19098894" cy="1508123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96897" y="1909408"/>
            <a:ext cx="7135495" cy="39039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6500"/>
              </a:lnSpc>
            </a:pPr>
            <a:r>
              <a:rPr sz="4000" spc="-15" dirty="0">
                <a:solidFill>
                  <a:srgbClr val="39586D"/>
                </a:solidFill>
                <a:latin typeface="Arial" charset="0"/>
                <a:ea typeface="Arial" charset="0"/>
                <a:cs typeface="Arial" charset="0"/>
              </a:rPr>
              <a:t>Virtual care </a:t>
            </a:r>
            <a:r>
              <a:rPr sz="4000" dirty="0">
                <a:solidFill>
                  <a:srgbClr val="39586D"/>
                </a:solidFill>
                <a:latin typeface="Arial" charset="0"/>
                <a:ea typeface="Arial" charset="0"/>
                <a:cs typeface="Arial" charset="0"/>
              </a:rPr>
              <a:t>is </a:t>
            </a:r>
            <a:r>
              <a:rPr sz="4000" spc="-5" dirty="0">
                <a:solidFill>
                  <a:srgbClr val="39586D"/>
                </a:solidFill>
                <a:latin typeface="Arial" charset="0"/>
                <a:ea typeface="Arial" charset="0"/>
                <a:cs typeface="Arial" charset="0"/>
              </a:rPr>
              <a:t>transforming  </a:t>
            </a:r>
            <a:r>
              <a:rPr sz="4000" dirty="0">
                <a:solidFill>
                  <a:srgbClr val="39586D"/>
                </a:solidFill>
                <a:latin typeface="Arial" charset="0"/>
                <a:ea typeface="Arial" charset="0"/>
                <a:cs typeface="Arial" charset="0"/>
              </a:rPr>
              <a:t>medicine by </a:t>
            </a:r>
            <a:r>
              <a:rPr sz="4000" spc="-5" dirty="0">
                <a:solidFill>
                  <a:srgbClr val="39586D"/>
                </a:solidFill>
                <a:latin typeface="Arial" charset="0"/>
                <a:ea typeface="Arial" charset="0"/>
                <a:cs typeface="Arial" charset="0"/>
              </a:rPr>
              <a:t>expanding </a:t>
            </a:r>
            <a:r>
              <a:rPr sz="4000" dirty="0">
                <a:solidFill>
                  <a:srgbClr val="39586D"/>
                </a:solidFill>
                <a:latin typeface="Arial" charset="0"/>
                <a:ea typeface="Arial" charset="0"/>
                <a:cs typeface="Arial" charset="0"/>
              </a:rPr>
              <a:t>access  for </a:t>
            </a:r>
            <a:r>
              <a:rPr sz="4000" spc="-5" dirty="0">
                <a:solidFill>
                  <a:srgbClr val="39586D"/>
                </a:solidFill>
                <a:latin typeface="Arial" charset="0"/>
                <a:ea typeface="Arial" charset="0"/>
                <a:cs typeface="Arial" charset="0"/>
              </a:rPr>
              <a:t>patients </a:t>
            </a:r>
            <a:r>
              <a:rPr sz="4000" dirty="0">
                <a:solidFill>
                  <a:srgbClr val="39586D"/>
                </a:solidFill>
                <a:latin typeface="Arial" charset="0"/>
                <a:ea typeface="Arial" charset="0"/>
                <a:cs typeface="Arial" charset="0"/>
              </a:rPr>
              <a:t>and </a:t>
            </a:r>
            <a:r>
              <a:rPr sz="4000" spc="-5" dirty="0">
                <a:solidFill>
                  <a:srgbClr val="39586D"/>
                </a:solidFill>
                <a:latin typeface="Arial" charset="0"/>
                <a:ea typeface="Arial" charset="0"/>
                <a:cs typeface="Arial" charset="0"/>
              </a:rPr>
              <a:t>providing  </a:t>
            </a:r>
            <a:r>
              <a:rPr sz="4000" dirty="0">
                <a:solidFill>
                  <a:srgbClr val="39586D"/>
                </a:solidFill>
                <a:latin typeface="Arial" charset="0"/>
                <a:ea typeface="Arial" charset="0"/>
                <a:cs typeface="Arial" charset="0"/>
              </a:rPr>
              <a:t>clinicians with </a:t>
            </a:r>
            <a:r>
              <a:rPr sz="4000" spc="-15" dirty="0">
                <a:solidFill>
                  <a:srgbClr val="39586D"/>
                </a:solidFill>
                <a:latin typeface="Arial" charset="0"/>
                <a:ea typeface="Arial" charset="0"/>
                <a:cs typeface="Arial" charset="0"/>
              </a:rPr>
              <a:t>more </a:t>
            </a:r>
            <a:r>
              <a:rPr sz="4000" spc="-10" dirty="0">
                <a:solidFill>
                  <a:srgbClr val="39586D"/>
                </a:solidFill>
                <a:latin typeface="Arial" charset="0"/>
                <a:ea typeface="Arial" charset="0"/>
                <a:cs typeface="Arial" charset="0"/>
              </a:rPr>
              <a:t>efficient  </a:t>
            </a:r>
            <a:r>
              <a:rPr sz="4000" dirty="0">
                <a:solidFill>
                  <a:srgbClr val="39586D"/>
                </a:solidFill>
                <a:latin typeface="Arial" charset="0"/>
                <a:ea typeface="Arial" charset="0"/>
                <a:cs typeface="Arial" charset="0"/>
              </a:rPr>
              <a:t>and cost </a:t>
            </a:r>
            <a:r>
              <a:rPr sz="4000" spc="-10" dirty="0">
                <a:solidFill>
                  <a:srgbClr val="39586D"/>
                </a:solidFill>
                <a:latin typeface="Arial" charset="0"/>
                <a:ea typeface="Arial" charset="0"/>
                <a:cs typeface="Arial" charset="0"/>
              </a:rPr>
              <a:t>effective </a:t>
            </a:r>
            <a:r>
              <a:rPr sz="4000" dirty="0">
                <a:solidFill>
                  <a:srgbClr val="39586D"/>
                </a:solidFill>
                <a:latin typeface="Arial" charset="0"/>
                <a:ea typeface="Arial" charset="0"/>
                <a:cs typeface="Arial" charset="0"/>
              </a:rPr>
              <a:t>ways to  deliver</a:t>
            </a:r>
            <a:r>
              <a:rPr sz="4000" spc="-60" dirty="0">
                <a:solidFill>
                  <a:srgbClr val="39586D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4000" spc="-15" dirty="0">
                <a:solidFill>
                  <a:srgbClr val="39586D"/>
                </a:solidFill>
                <a:latin typeface="Arial" charset="0"/>
                <a:ea typeface="Arial" charset="0"/>
                <a:cs typeface="Arial" charset="0"/>
              </a:rPr>
              <a:t>care.</a:t>
            </a:r>
            <a:endParaRPr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74981"/>
            <a:ext cx="7539355" cy="817244"/>
          </a:xfrm>
          <a:custGeom>
            <a:avLst/>
            <a:gdLst/>
            <a:ahLst/>
            <a:cxnLst/>
            <a:rect l="l" t="t" r="r" b="b"/>
            <a:pathLst>
              <a:path w="7539355" h="817244">
                <a:moveTo>
                  <a:pt x="0" y="816741"/>
                </a:moveTo>
                <a:lnTo>
                  <a:pt x="7539037" y="816741"/>
                </a:lnTo>
                <a:lnTo>
                  <a:pt x="7539037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07672" y="683260"/>
            <a:ext cx="5782310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VIRTUAL HEALTHCARE: </a:t>
            </a:r>
            <a:r>
              <a:rPr sz="2550" dirty="0">
                <a:solidFill>
                  <a:srgbClr val="FF9E15"/>
                </a:solidFill>
                <a:latin typeface="Arial Regular" charset="0"/>
                <a:cs typeface="Arial Regular" charset="0"/>
              </a:rPr>
              <a:t>THE ISSUE</a:t>
            </a:r>
            <a:endParaRPr sz="2550" dirty="0">
              <a:latin typeface="Arial Regular" charset="0"/>
              <a:cs typeface="Arial Regular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74981"/>
            <a:ext cx="5616575" cy="817244"/>
          </a:xfrm>
          <a:custGeom>
            <a:avLst/>
            <a:gdLst/>
            <a:ahLst/>
            <a:cxnLst/>
            <a:rect l="l" t="t" r="r" b="b"/>
            <a:pathLst>
              <a:path w="5616575" h="817244">
                <a:moveTo>
                  <a:pt x="0" y="816741"/>
                </a:moveTo>
                <a:lnTo>
                  <a:pt x="5616582" y="816741"/>
                </a:lnTo>
                <a:lnTo>
                  <a:pt x="5616582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07672" y="683260"/>
            <a:ext cx="3856990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VIRTUAL HEALTHCARE</a:t>
            </a:r>
            <a:endParaRPr sz="255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4988194" y="3565525"/>
            <a:ext cx="8447405" cy="1231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tabLst>
                <a:tab pos="1044575" algn="l"/>
                <a:tab pos="1168400" algn="l"/>
                <a:tab pos="2700655" algn="l"/>
                <a:tab pos="2778760" algn="l"/>
                <a:tab pos="4865370" algn="l"/>
                <a:tab pos="5495290" algn="l"/>
                <a:tab pos="6710045" algn="l"/>
                <a:tab pos="8013700" algn="l"/>
              </a:tabLst>
            </a:pPr>
            <a:r>
              <a:rPr sz="4000" spc="-85" dirty="0" smtClean="0">
                <a:solidFill>
                  <a:srgbClr val="2F9C9A"/>
                </a:solidFill>
              </a:rPr>
              <a:t>T</a:t>
            </a:r>
            <a:r>
              <a:rPr sz="4000" dirty="0" smtClean="0">
                <a:solidFill>
                  <a:srgbClr val="2F9C9A"/>
                </a:solidFill>
              </a:rPr>
              <a:t>he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t</a:t>
            </a:r>
            <a:r>
              <a:rPr sz="4000" spc="-85" dirty="0" smtClean="0">
                <a:solidFill>
                  <a:srgbClr val="2F9C9A"/>
                </a:solidFill>
              </a:rPr>
              <a:t>r</a:t>
            </a:r>
            <a:r>
              <a:rPr sz="4000" dirty="0" smtClean="0">
                <a:solidFill>
                  <a:srgbClr val="2F9C9A"/>
                </a:solidFill>
              </a:rPr>
              <a:t>end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towa</a:t>
            </a:r>
            <a:r>
              <a:rPr sz="4000" spc="-85" dirty="0" smtClean="0">
                <a:solidFill>
                  <a:srgbClr val="2F9C9A"/>
                </a:solidFill>
              </a:rPr>
              <a:t>r</a:t>
            </a:r>
            <a:r>
              <a:rPr lang="en-US" sz="4000" dirty="0" smtClean="0">
                <a:solidFill>
                  <a:srgbClr val="2F9C9A"/>
                </a:solidFill>
              </a:rPr>
              <a:t>d </a:t>
            </a:r>
            <a:r>
              <a:rPr sz="4000" dirty="0" smtClean="0">
                <a:solidFill>
                  <a:srgbClr val="2F9C9A"/>
                </a:solidFill>
              </a:rPr>
              <a:t>vi</a:t>
            </a:r>
            <a:r>
              <a:rPr sz="4000" spc="-60" dirty="0" smtClean="0">
                <a:solidFill>
                  <a:srgbClr val="2F9C9A"/>
                </a:solidFill>
              </a:rPr>
              <a:t>r</a:t>
            </a:r>
            <a:r>
              <a:rPr sz="4000" dirty="0" smtClean="0">
                <a:solidFill>
                  <a:srgbClr val="2F9C9A"/>
                </a:solidFill>
              </a:rPr>
              <a:t>tual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ca</a:t>
            </a:r>
            <a:r>
              <a:rPr sz="4000" spc="-85" dirty="0" smtClean="0">
                <a:solidFill>
                  <a:srgbClr val="2F9C9A"/>
                </a:solidFill>
              </a:rPr>
              <a:t>r</a:t>
            </a:r>
            <a:r>
              <a:rPr sz="4000" dirty="0" smtClean="0">
                <a:solidFill>
                  <a:srgbClr val="2F9C9A"/>
                </a:solidFill>
              </a:rPr>
              <a:t>e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is  the</a:t>
            </a:r>
            <a:r>
              <a:rPr lang="en-US" sz="4000" dirty="0" smtClean="0">
                <a:solidFill>
                  <a:srgbClr val="2F9C9A"/>
                </a:solidFill>
              </a:rPr>
              <a:t> </a:t>
            </a:r>
            <a:r>
              <a:rPr sz="4000" spc="-15" dirty="0" smtClean="0">
                <a:solidFill>
                  <a:srgbClr val="2F9C9A"/>
                </a:solidFill>
              </a:rPr>
              <a:t>result</a:t>
            </a:r>
            <a:r>
              <a:rPr lang="en-US" sz="4000" spc="-15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of</a:t>
            </a:r>
            <a:r>
              <a:rPr sz="4000" spc="110" dirty="0" smtClean="0">
                <a:solidFill>
                  <a:srgbClr val="2F9C9A"/>
                </a:solidFill>
              </a:rPr>
              <a:t> </a:t>
            </a:r>
            <a:r>
              <a:rPr sz="4000" spc="-10" dirty="0">
                <a:solidFill>
                  <a:srgbClr val="2F9C9A"/>
                </a:solidFill>
              </a:rPr>
              <a:t>several	</a:t>
            </a:r>
            <a:r>
              <a:rPr lang="en-US" sz="4000" spc="-1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factors</a:t>
            </a:r>
            <a:r>
              <a:rPr sz="4000" dirty="0">
                <a:solidFill>
                  <a:srgbClr val="2F9C9A"/>
                </a:solidFill>
              </a:rPr>
              <a:t>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4756130" y="9902825"/>
            <a:ext cx="4744720" cy="2690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50" spc="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FORECAST </a:t>
            </a:r>
            <a:r>
              <a:rPr sz="2350" spc="-6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AT</a:t>
            </a:r>
            <a:r>
              <a:rPr sz="2350" spc="-22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LEAST</a:t>
            </a:r>
            <a:endParaRPr sz="2350" dirty="0">
              <a:latin typeface="Arial Regular" charset="0"/>
              <a:cs typeface="Arial Regular" charset="0"/>
            </a:endParaRPr>
          </a:p>
          <a:p>
            <a:pPr marL="12700" marR="5080">
              <a:lnSpc>
                <a:spcPct val="161400"/>
              </a:lnSpc>
            </a:pP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25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PERCENT MORE</a:t>
            </a:r>
            <a:r>
              <a:rPr sz="2350" spc="-12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-2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PATIENTS 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WILL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USE </a:t>
            </a:r>
            <a:r>
              <a:rPr sz="235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VIRTUAL </a:t>
            </a:r>
            <a:r>
              <a:rPr sz="2350" spc="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CARE </a:t>
            </a:r>
            <a:r>
              <a:rPr sz="2350" spc="-2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TO  </a:t>
            </a:r>
            <a:r>
              <a:rPr sz="2350" spc="-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OBTAIN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MORE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CONVENIENT 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AND </a:t>
            </a:r>
            <a:r>
              <a:rPr sz="2350" spc="-2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TIMELY</a:t>
            </a:r>
            <a:r>
              <a:rPr sz="2350" spc="-20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CARE.</a:t>
            </a:r>
            <a:endParaRPr sz="2350" dirty="0">
              <a:latin typeface="Arial Regular" charset="0"/>
              <a:cs typeface="Arial Regular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87743" y="5047324"/>
            <a:ext cx="13982065" cy="31029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0550" indent="-577850">
              <a:lnSpc>
                <a:spcPct val="100000"/>
              </a:lnSpc>
              <a:buClr>
                <a:srgbClr val="407CC9"/>
              </a:buClr>
              <a:buChar char="•"/>
              <a:tabLst>
                <a:tab pos="589915" algn="l"/>
                <a:tab pos="591185" algn="l"/>
              </a:tabLst>
            </a:pPr>
            <a:r>
              <a:rPr sz="3450" spc="-15" dirty="0">
                <a:latin typeface="Arial Regular" charset="0"/>
                <a:cs typeface="Arial Regular" charset="0"/>
              </a:rPr>
              <a:t>The </a:t>
            </a:r>
            <a:r>
              <a:rPr sz="3450" spc="-5" dirty="0">
                <a:latin typeface="Arial Regular" charset="0"/>
                <a:cs typeface="Arial Regular" charset="0"/>
              </a:rPr>
              <a:t>shift </a:t>
            </a:r>
            <a:r>
              <a:rPr sz="3450" spc="-10" dirty="0">
                <a:latin typeface="Arial Regular" charset="0"/>
                <a:cs typeface="Arial Regular" charset="0"/>
              </a:rPr>
              <a:t>from </a:t>
            </a:r>
            <a:r>
              <a:rPr sz="3450" spc="5" dirty="0">
                <a:latin typeface="Arial Regular" charset="0"/>
                <a:cs typeface="Arial Regular" charset="0"/>
              </a:rPr>
              <a:t>volume to</a:t>
            </a:r>
            <a:r>
              <a:rPr sz="3450" spc="-50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value.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590550" marR="3310890" indent="-577850">
              <a:lnSpc>
                <a:spcPct val="102800"/>
              </a:lnSpc>
              <a:spcBef>
                <a:spcPts val="1480"/>
              </a:spcBef>
              <a:buClr>
                <a:srgbClr val="407CC9"/>
              </a:buClr>
              <a:buChar char="•"/>
              <a:tabLst>
                <a:tab pos="589915" algn="l"/>
                <a:tab pos="591185" algn="l"/>
              </a:tabLst>
            </a:pPr>
            <a:r>
              <a:rPr sz="3450" dirty="0">
                <a:latin typeface="Arial Regular" charset="0"/>
                <a:cs typeface="Arial Regular" charset="0"/>
              </a:rPr>
              <a:t>Consumers </a:t>
            </a:r>
            <a:r>
              <a:rPr sz="3450" spc="5" dirty="0">
                <a:latin typeface="Arial Regular" charset="0"/>
                <a:cs typeface="Arial Regular" charset="0"/>
              </a:rPr>
              <a:t>and employers demand for </a:t>
            </a:r>
            <a:r>
              <a:rPr sz="3450" spc="-5" dirty="0">
                <a:latin typeface="Arial Regular" charset="0"/>
                <a:cs typeface="Arial Regular" charset="0"/>
              </a:rPr>
              <a:t>quicker  </a:t>
            </a:r>
            <a:r>
              <a:rPr sz="3450" spc="5" dirty="0">
                <a:latin typeface="Arial Regular" charset="0"/>
                <a:cs typeface="Arial Regular" charset="0"/>
              </a:rPr>
              <a:t>and </a:t>
            </a:r>
            <a:r>
              <a:rPr sz="3450" dirty="0">
                <a:latin typeface="Arial Regular" charset="0"/>
                <a:cs typeface="Arial Regular" charset="0"/>
              </a:rPr>
              <a:t>easier </a:t>
            </a:r>
            <a:r>
              <a:rPr sz="3450" spc="5" dirty="0">
                <a:latin typeface="Arial Regular" charset="0"/>
                <a:cs typeface="Arial Regular" charset="0"/>
              </a:rPr>
              <a:t>access to </a:t>
            </a:r>
            <a:r>
              <a:rPr sz="3450" spc="-15" dirty="0">
                <a:latin typeface="Arial Regular" charset="0"/>
                <a:cs typeface="Arial Regular" charset="0"/>
              </a:rPr>
              <a:t>quality, </a:t>
            </a:r>
            <a:r>
              <a:rPr sz="3450" spc="-5" dirty="0">
                <a:latin typeface="Arial Regular" charset="0"/>
                <a:cs typeface="Arial Regular" charset="0"/>
              </a:rPr>
              <a:t>lower-cost</a:t>
            </a:r>
            <a:r>
              <a:rPr sz="3450" spc="-85" dirty="0">
                <a:latin typeface="Arial Regular" charset="0"/>
                <a:cs typeface="Arial Regular" charset="0"/>
              </a:rPr>
              <a:t> </a:t>
            </a:r>
            <a:r>
              <a:rPr sz="3450" spc="-5" dirty="0">
                <a:latin typeface="Arial Regular" charset="0"/>
                <a:cs typeface="Arial Regular" charset="0"/>
              </a:rPr>
              <a:t>healthcare.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590550" marR="4954905" indent="-577850">
              <a:lnSpc>
                <a:spcPct val="102800"/>
              </a:lnSpc>
              <a:spcBef>
                <a:spcPts val="1480"/>
              </a:spcBef>
              <a:buClr>
                <a:srgbClr val="407CC9"/>
              </a:buClr>
              <a:buChar char="•"/>
              <a:tabLst>
                <a:tab pos="589915" algn="l"/>
                <a:tab pos="591185" algn="l"/>
              </a:tabLst>
            </a:pPr>
            <a:r>
              <a:rPr sz="3450" spc="-25" dirty="0">
                <a:latin typeface="Arial Regular" charset="0"/>
                <a:cs typeface="Arial Regular" charset="0"/>
              </a:rPr>
              <a:t>America’s </a:t>
            </a:r>
            <a:r>
              <a:rPr sz="3450" spc="5" dirty="0">
                <a:latin typeface="Arial Regular" charset="0"/>
                <a:cs typeface="Arial Regular" charset="0"/>
              </a:rPr>
              <a:t>aging </a:t>
            </a:r>
            <a:r>
              <a:rPr sz="3450" dirty="0">
                <a:latin typeface="Arial Regular" charset="0"/>
                <a:cs typeface="Arial Regular" charset="0"/>
              </a:rPr>
              <a:t>population </a:t>
            </a:r>
            <a:r>
              <a:rPr sz="3450" spc="-15" dirty="0">
                <a:latin typeface="Arial Regular" charset="0"/>
                <a:cs typeface="Arial Regular" charset="0"/>
              </a:rPr>
              <a:t>requires </a:t>
            </a:r>
            <a:r>
              <a:rPr sz="3450" spc="-10" dirty="0">
                <a:latin typeface="Arial Regular" charset="0"/>
                <a:cs typeface="Arial Regular" charset="0"/>
              </a:rPr>
              <a:t>more  </a:t>
            </a:r>
            <a:r>
              <a:rPr sz="3450" spc="5" dirty="0">
                <a:latin typeface="Arial Regular" charset="0"/>
                <a:cs typeface="Arial Regular" charset="0"/>
              </a:rPr>
              <a:t>medical</a:t>
            </a:r>
            <a:r>
              <a:rPr sz="3450" spc="-85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services</a:t>
            </a:r>
            <a:r>
              <a:rPr sz="3450" spc="5" dirty="0" smtClean="0">
                <a:latin typeface="Arial Regular" charset="0"/>
                <a:cs typeface="Arial Regular" charset="0"/>
              </a:rPr>
              <a:t>.</a:t>
            </a:r>
            <a:endParaRPr sz="3450" dirty="0">
              <a:latin typeface="Arial Regular" charset="0"/>
              <a:cs typeface="Arial Regular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301673" y="9756484"/>
            <a:ext cx="786130" cy="1339850"/>
          </a:xfrm>
          <a:custGeom>
            <a:avLst/>
            <a:gdLst/>
            <a:ahLst/>
            <a:cxnLst/>
            <a:rect l="l" t="t" r="r" b="b"/>
            <a:pathLst>
              <a:path w="786130" h="1339850">
                <a:moveTo>
                  <a:pt x="786032" y="0"/>
                </a:moveTo>
                <a:lnTo>
                  <a:pt x="734346" y="852"/>
                </a:lnTo>
                <a:lnTo>
                  <a:pt x="683532" y="3417"/>
                </a:lnTo>
                <a:lnTo>
                  <a:pt x="633551" y="7707"/>
                </a:lnTo>
                <a:lnTo>
                  <a:pt x="584366" y="13735"/>
                </a:lnTo>
                <a:lnTo>
                  <a:pt x="535938" y="21512"/>
                </a:lnTo>
                <a:lnTo>
                  <a:pt x="488230" y="31052"/>
                </a:lnTo>
                <a:lnTo>
                  <a:pt x="441202" y="42367"/>
                </a:lnTo>
                <a:lnTo>
                  <a:pt x="394818" y="55469"/>
                </a:lnTo>
                <a:lnTo>
                  <a:pt x="349038" y="70371"/>
                </a:lnTo>
                <a:lnTo>
                  <a:pt x="303825" y="87085"/>
                </a:lnTo>
                <a:lnTo>
                  <a:pt x="259141" y="105623"/>
                </a:lnTo>
                <a:lnTo>
                  <a:pt x="214947" y="125998"/>
                </a:lnTo>
                <a:lnTo>
                  <a:pt x="171205" y="148223"/>
                </a:lnTo>
                <a:lnTo>
                  <a:pt x="127878" y="172309"/>
                </a:lnTo>
                <a:lnTo>
                  <a:pt x="84927" y="198269"/>
                </a:lnTo>
                <a:lnTo>
                  <a:pt x="42313" y="226116"/>
                </a:lnTo>
                <a:lnTo>
                  <a:pt x="0" y="255862"/>
                </a:lnTo>
                <a:lnTo>
                  <a:pt x="786032" y="1339737"/>
                </a:lnTo>
                <a:lnTo>
                  <a:pt x="786032" y="0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750431" y="9756484"/>
            <a:ext cx="2674620" cy="2679700"/>
          </a:xfrm>
          <a:custGeom>
            <a:avLst/>
            <a:gdLst/>
            <a:ahLst/>
            <a:cxnLst/>
            <a:rect l="l" t="t" r="r" b="b"/>
            <a:pathLst>
              <a:path w="2674619" h="2679700">
                <a:moveTo>
                  <a:pt x="551241" y="255862"/>
                </a:moveTo>
                <a:lnTo>
                  <a:pt x="510611" y="286492"/>
                </a:lnTo>
                <a:lnTo>
                  <a:pt x="471462" y="318152"/>
                </a:lnTo>
                <a:lnTo>
                  <a:pt x="433802" y="350824"/>
                </a:lnTo>
                <a:lnTo>
                  <a:pt x="397642" y="384488"/>
                </a:lnTo>
                <a:lnTo>
                  <a:pt x="362990" y="419128"/>
                </a:lnTo>
                <a:lnTo>
                  <a:pt x="329855" y="454724"/>
                </a:lnTo>
                <a:lnTo>
                  <a:pt x="298247" y="491260"/>
                </a:lnTo>
                <a:lnTo>
                  <a:pt x="268175" y="528716"/>
                </a:lnTo>
                <a:lnTo>
                  <a:pt x="239648" y="567075"/>
                </a:lnTo>
                <a:lnTo>
                  <a:pt x="212676" y="606318"/>
                </a:lnTo>
                <a:lnTo>
                  <a:pt x="187267" y="646428"/>
                </a:lnTo>
                <a:lnTo>
                  <a:pt x="163430" y="687387"/>
                </a:lnTo>
                <a:lnTo>
                  <a:pt x="141176" y="729175"/>
                </a:lnTo>
                <a:lnTo>
                  <a:pt x="120512" y="771776"/>
                </a:lnTo>
                <a:lnTo>
                  <a:pt x="101449" y="815170"/>
                </a:lnTo>
                <a:lnTo>
                  <a:pt x="83995" y="859341"/>
                </a:lnTo>
                <a:lnTo>
                  <a:pt x="68160" y="904269"/>
                </a:lnTo>
                <a:lnTo>
                  <a:pt x="53953" y="949937"/>
                </a:lnTo>
                <a:lnTo>
                  <a:pt x="41383" y="996327"/>
                </a:lnTo>
                <a:lnTo>
                  <a:pt x="30459" y="1043420"/>
                </a:lnTo>
                <a:lnTo>
                  <a:pt x="21190" y="1091198"/>
                </a:lnTo>
                <a:lnTo>
                  <a:pt x="13586" y="1139644"/>
                </a:lnTo>
                <a:lnTo>
                  <a:pt x="7656" y="1188739"/>
                </a:lnTo>
                <a:lnTo>
                  <a:pt x="3408" y="1238465"/>
                </a:lnTo>
                <a:lnTo>
                  <a:pt x="853" y="1288803"/>
                </a:lnTo>
                <a:lnTo>
                  <a:pt x="0" y="1339737"/>
                </a:lnTo>
                <a:lnTo>
                  <a:pt x="844" y="1387787"/>
                </a:lnTo>
                <a:lnTo>
                  <a:pt x="3357" y="1435413"/>
                </a:lnTo>
                <a:lnTo>
                  <a:pt x="7512" y="1482584"/>
                </a:lnTo>
                <a:lnTo>
                  <a:pt x="13279" y="1529273"/>
                </a:lnTo>
                <a:lnTo>
                  <a:pt x="20631" y="1575452"/>
                </a:lnTo>
                <a:lnTo>
                  <a:pt x="29539" y="1621092"/>
                </a:lnTo>
                <a:lnTo>
                  <a:pt x="39976" y="1666165"/>
                </a:lnTo>
                <a:lnTo>
                  <a:pt x="51911" y="1710642"/>
                </a:lnTo>
                <a:lnTo>
                  <a:pt x="65319" y="1754495"/>
                </a:lnTo>
                <a:lnTo>
                  <a:pt x="80169" y="1797696"/>
                </a:lnTo>
                <a:lnTo>
                  <a:pt x="96434" y="1840217"/>
                </a:lnTo>
                <a:lnTo>
                  <a:pt x="114086" y="1882029"/>
                </a:lnTo>
                <a:lnTo>
                  <a:pt x="133096" y="1923103"/>
                </a:lnTo>
                <a:lnTo>
                  <a:pt x="153436" y="1963412"/>
                </a:lnTo>
                <a:lnTo>
                  <a:pt x="175077" y="2002927"/>
                </a:lnTo>
                <a:lnTo>
                  <a:pt x="197992" y="2041620"/>
                </a:lnTo>
                <a:lnTo>
                  <a:pt x="222152" y="2079462"/>
                </a:lnTo>
                <a:lnTo>
                  <a:pt x="247529" y="2116425"/>
                </a:lnTo>
                <a:lnTo>
                  <a:pt x="274095" y="2152481"/>
                </a:lnTo>
                <a:lnTo>
                  <a:pt x="301820" y="2187602"/>
                </a:lnTo>
                <a:lnTo>
                  <a:pt x="330678" y="2221758"/>
                </a:lnTo>
                <a:lnTo>
                  <a:pt x="360639" y="2254922"/>
                </a:lnTo>
                <a:lnTo>
                  <a:pt x="391676" y="2287065"/>
                </a:lnTo>
                <a:lnTo>
                  <a:pt x="423760" y="2318160"/>
                </a:lnTo>
                <a:lnTo>
                  <a:pt x="456863" y="2348177"/>
                </a:lnTo>
                <a:lnTo>
                  <a:pt x="490956" y="2377088"/>
                </a:lnTo>
                <a:lnTo>
                  <a:pt x="526011" y="2404866"/>
                </a:lnTo>
                <a:lnTo>
                  <a:pt x="562001" y="2431481"/>
                </a:lnTo>
                <a:lnTo>
                  <a:pt x="598896" y="2456905"/>
                </a:lnTo>
                <a:lnTo>
                  <a:pt x="636668" y="2481110"/>
                </a:lnTo>
                <a:lnTo>
                  <a:pt x="675290" y="2504068"/>
                </a:lnTo>
                <a:lnTo>
                  <a:pt x="714732" y="2525750"/>
                </a:lnTo>
                <a:lnTo>
                  <a:pt x="754967" y="2546128"/>
                </a:lnTo>
                <a:lnTo>
                  <a:pt x="795967" y="2565173"/>
                </a:lnTo>
                <a:lnTo>
                  <a:pt x="837702" y="2582858"/>
                </a:lnTo>
                <a:lnTo>
                  <a:pt x="880145" y="2599154"/>
                </a:lnTo>
                <a:lnTo>
                  <a:pt x="923267" y="2614032"/>
                </a:lnTo>
                <a:lnTo>
                  <a:pt x="967041" y="2627464"/>
                </a:lnTo>
                <a:lnTo>
                  <a:pt x="1011437" y="2639423"/>
                </a:lnTo>
                <a:lnTo>
                  <a:pt x="1056428" y="2649878"/>
                </a:lnTo>
                <a:lnTo>
                  <a:pt x="1101985" y="2658803"/>
                </a:lnTo>
                <a:lnTo>
                  <a:pt x="1148080" y="2666169"/>
                </a:lnTo>
                <a:lnTo>
                  <a:pt x="1194684" y="2671948"/>
                </a:lnTo>
                <a:lnTo>
                  <a:pt x="1241771" y="2676110"/>
                </a:lnTo>
                <a:lnTo>
                  <a:pt x="1289310" y="2678628"/>
                </a:lnTo>
                <a:lnTo>
                  <a:pt x="1337274" y="2679474"/>
                </a:lnTo>
                <a:lnTo>
                  <a:pt x="1385236" y="2678628"/>
                </a:lnTo>
                <a:lnTo>
                  <a:pt x="1432774" y="2676110"/>
                </a:lnTo>
                <a:lnTo>
                  <a:pt x="1479859" y="2671948"/>
                </a:lnTo>
                <a:lnTo>
                  <a:pt x="1526462" y="2666169"/>
                </a:lnTo>
                <a:lnTo>
                  <a:pt x="1572556" y="2658803"/>
                </a:lnTo>
                <a:lnTo>
                  <a:pt x="1618112" y="2649878"/>
                </a:lnTo>
                <a:lnTo>
                  <a:pt x="1663102" y="2639423"/>
                </a:lnTo>
                <a:lnTo>
                  <a:pt x="1707497" y="2627464"/>
                </a:lnTo>
                <a:lnTo>
                  <a:pt x="1751270" y="2614032"/>
                </a:lnTo>
                <a:lnTo>
                  <a:pt x="1794392" y="2599154"/>
                </a:lnTo>
                <a:lnTo>
                  <a:pt x="1836834" y="2582858"/>
                </a:lnTo>
                <a:lnTo>
                  <a:pt x="1878568" y="2565173"/>
                </a:lnTo>
                <a:lnTo>
                  <a:pt x="1919567" y="2546128"/>
                </a:lnTo>
                <a:lnTo>
                  <a:pt x="1959802" y="2525750"/>
                </a:lnTo>
                <a:lnTo>
                  <a:pt x="1999244" y="2504068"/>
                </a:lnTo>
                <a:lnTo>
                  <a:pt x="2037865" y="2481110"/>
                </a:lnTo>
                <a:lnTo>
                  <a:pt x="2075637" y="2456905"/>
                </a:lnTo>
                <a:lnTo>
                  <a:pt x="2112532" y="2431481"/>
                </a:lnTo>
                <a:lnTo>
                  <a:pt x="2148521" y="2404866"/>
                </a:lnTo>
                <a:lnTo>
                  <a:pt x="2183577" y="2377088"/>
                </a:lnTo>
                <a:lnTo>
                  <a:pt x="2217670" y="2348177"/>
                </a:lnTo>
                <a:lnTo>
                  <a:pt x="2250772" y="2318160"/>
                </a:lnTo>
                <a:lnTo>
                  <a:pt x="2282856" y="2287065"/>
                </a:lnTo>
                <a:lnTo>
                  <a:pt x="2313893" y="2254922"/>
                </a:lnTo>
                <a:lnTo>
                  <a:pt x="2343854" y="2221758"/>
                </a:lnTo>
                <a:lnTo>
                  <a:pt x="2372712" y="2187602"/>
                </a:lnTo>
                <a:lnTo>
                  <a:pt x="2400438" y="2152481"/>
                </a:lnTo>
                <a:lnTo>
                  <a:pt x="2427003" y="2116425"/>
                </a:lnTo>
                <a:lnTo>
                  <a:pt x="2452380" y="2079462"/>
                </a:lnTo>
                <a:lnTo>
                  <a:pt x="2476541" y="2041620"/>
                </a:lnTo>
                <a:lnTo>
                  <a:pt x="2499456" y="2002927"/>
                </a:lnTo>
                <a:lnTo>
                  <a:pt x="2521098" y="1963412"/>
                </a:lnTo>
                <a:lnTo>
                  <a:pt x="2541438" y="1923103"/>
                </a:lnTo>
                <a:lnTo>
                  <a:pt x="2560448" y="1882029"/>
                </a:lnTo>
                <a:lnTo>
                  <a:pt x="2578100" y="1840217"/>
                </a:lnTo>
                <a:lnTo>
                  <a:pt x="2594365" y="1797696"/>
                </a:lnTo>
                <a:lnTo>
                  <a:pt x="2609216" y="1754495"/>
                </a:lnTo>
                <a:lnTo>
                  <a:pt x="2622623" y="1710642"/>
                </a:lnTo>
                <a:lnTo>
                  <a:pt x="2634559" y="1666165"/>
                </a:lnTo>
                <a:lnTo>
                  <a:pt x="2644995" y="1621092"/>
                </a:lnTo>
                <a:lnTo>
                  <a:pt x="2653904" y="1575452"/>
                </a:lnTo>
                <a:lnTo>
                  <a:pt x="2661256" y="1529273"/>
                </a:lnTo>
                <a:lnTo>
                  <a:pt x="2667023" y="1482584"/>
                </a:lnTo>
                <a:lnTo>
                  <a:pt x="2671178" y="1435413"/>
                </a:lnTo>
                <a:lnTo>
                  <a:pt x="2673692" y="1387787"/>
                </a:lnTo>
                <a:lnTo>
                  <a:pt x="2674536" y="1339737"/>
                </a:lnTo>
                <a:lnTo>
                  <a:pt x="1337274" y="1339737"/>
                </a:lnTo>
                <a:lnTo>
                  <a:pt x="551241" y="255862"/>
                </a:lnTo>
                <a:close/>
              </a:path>
              <a:path w="2674619" h="2679700">
                <a:moveTo>
                  <a:pt x="1337274" y="0"/>
                </a:moveTo>
                <a:lnTo>
                  <a:pt x="1337274" y="1339737"/>
                </a:lnTo>
                <a:lnTo>
                  <a:pt x="2674536" y="1339737"/>
                </a:lnTo>
                <a:lnTo>
                  <a:pt x="2673692" y="1291686"/>
                </a:lnTo>
                <a:lnTo>
                  <a:pt x="2671178" y="1244061"/>
                </a:lnTo>
                <a:lnTo>
                  <a:pt x="2667023" y="1196889"/>
                </a:lnTo>
                <a:lnTo>
                  <a:pt x="2661256" y="1150200"/>
                </a:lnTo>
                <a:lnTo>
                  <a:pt x="2653904" y="1104021"/>
                </a:lnTo>
                <a:lnTo>
                  <a:pt x="2644995" y="1058382"/>
                </a:lnTo>
                <a:lnTo>
                  <a:pt x="2634559" y="1013309"/>
                </a:lnTo>
                <a:lnTo>
                  <a:pt x="2622623" y="968832"/>
                </a:lnTo>
                <a:lnTo>
                  <a:pt x="2609216" y="924978"/>
                </a:lnTo>
                <a:lnTo>
                  <a:pt x="2594365" y="881777"/>
                </a:lnTo>
                <a:lnTo>
                  <a:pt x="2578100" y="839256"/>
                </a:lnTo>
                <a:lnTo>
                  <a:pt x="2560448" y="797445"/>
                </a:lnTo>
                <a:lnTo>
                  <a:pt x="2541438" y="756370"/>
                </a:lnTo>
                <a:lnTo>
                  <a:pt x="2521098" y="716061"/>
                </a:lnTo>
                <a:lnTo>
                  <a:pt x="2499456" y="676546"/>
                </a:lnTo>
                <a:lnTo>
                  <a:pt x="2476541" y="637853"/>
                </a:lnTo>
                <a:lnTo>
                  <a:pt x="2452380" y="600011"/>
                </a:lnTo>
                <a:lnTo>
                  <a:pt x="2427003" y="563048"/>
                </a:lnTo>
                <a:lnTo>
                  <a:pt x="2400438" y="526992"/>
                </a:lnTo>
                <a:lnTo>
                  <a:pt x="2372712" y="491872"/>
                </a:lnTo>
                <a:lnTo>
                  <a:pt x="2343854" y="457715"/>
                </a:lnTo>
                <a:lnTo>
                  <a:pt x="2313893" y="424551"/>
                </a:lnTo>
                <a:lnTo>
                  <a:pt x="2282856" y="392408"/>
                </a:lnTo>
                <a:lnTo>
                  <a:pt x="2250772" y="361314"/>
                </a:lnTo>
                <a:lnTo>
                  <a:pt x="2217670" y="331297"/>
                </a:lnTo>
                <a:lnTo>
                  <a:pt x="2183577" y="302385"/>
                </a:lnTo>
                <a:lnTo>
                  <a:pt x="2148521" y="274608"/>
                </a:lnTo>
                <a:lnTo>
                  <a:pt x="2112532" y="247993"/>
                </a:lnTo>
                <a:lnTo>
                  <a:pt x="2075637" y="222569"/>
                </a:lnTo>
                <a:lnTo>
                  <a:pt x="2037865" y="198363"/>
                </a:lnTo>
                <a:lnTo>
                  <a:pt x="1999244" y="175406"/>
                </a:lnTo>
                <a:lnTo>
                  <a:pt x="1959802" y="153724"/>
                </a:lnTo>
                <a:lnTo>
                  <a:pt x="1919567" y="133346"/>
                </a:lnTo>
                <a:lnTo>
                  <a:pt x="1878568" y="114300"/>
                </a:lnTo>
                <a:lnTo>
                  <a:pt x="1836834" y="96615"/>
                </a:lnTo>
                <a:lnTo>
                  <a:pt x="1794392" y="80320"/>
                </a:lnTo>
                <a:lnTo>
                  <a:pt x="1751270" y="65441"/>
                </a:lnTo>
                <a:lnTo>
                  <a:pt x="1707497" y="52009"/>
                </a:lnTo>
                <a:lnTo>
                  <a:pt x="1663102" y="40051"/>
                </a:lnTo>
                <a:lnTo>
                  <a:pt x="1618112" y="29595"/>
                </a:lnTo>
                <a:lnTo>
                  <a:pt x="1572556" y="20670"/>
                </a:lnTo>
                <a:lnTo>
                  <a:pt x="1526462" y="13304"/>
                </a:lnTo>
                <a:lnTo>
                  <a:pt x="1479859" y="7526"/>
                </a:lnTo>
                <a:lnTo>
                  <a:pt x="1432774" y="3363"/>
                </a:lnTo>
                <a:lnTo>
                  <a:pt x="1385236" y="845"/>
                </a:lnTo>
                <a:lnTo>
                  <a:pt x="1337274" y="0"/>
                </a:lnTo>
                <a:close/>
              </a:path>
            </a:pathLst>
          </a:custGeom>
          <a:solidFill>
            <a:srgbClr val="F79223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738349" y="9745477"/>
            <a:ext cx="2698750" cy="2701925"/>
          </a:xfrm>
          <a:custGeom>
            <a:avLst/>
            <a:gdLst/>
            <a:ahLst/>
            <a:cxnLst/>
            <a:rect l="l" t="t" r="r" b="b"/>
            <a:pathLst>
              <a:path w="2698750" h="2701925">
                <a:moveTo>
                  <a:pt x="2698698" y="1350744"/>
                </a:moveTo>
                <a:lnTo>
                  <a:pt x="2697847" y="1399192"/>
                </a:lnTo>
                <a:lnTo>
                  <a:pt x="2695311" y="1447210"/>
                </a:lnTo>
                <a:lnTo>
                  <a:pt x="2691118" y="1494771"/>
                </a:lnTo>
                <a:lnTo>
                  <a:pt x="2685299" y="1541846"/>
                </a:lnTo>
                <a:lnTo>
                  <a:pt x="2677881" y="1588406"/>
                </a:lnTo>
                <a:lnTo>
                  <a:pt x="2668892" y="1634422"/>
                </a:lnTo>
                <a:lnTo>
                  <a:pt x="2658362" y="1679867"/>
                </a:lnTo>
                <a:lnTo>
                  <a:pt x="2646318" y="1724711"/>
                </a:lnTo>
                <a:lnTo>
                  <a:pt x="2632790" y="1768925"/>
                </a:lnTo>
                <a:lnTo>
                  <a:pt x="2617805" y="1812482"/>
                </a:lnTo>
                <a:lnTo>
                  <a:pt x="2601393" y="1855353"/>
                </a:lnTo>
                <a:lnTo>
                  <a:pt x="2583582" y="1897508"/>
                </a:lnTo>
                <a:lnTo>
                  <a:pt x="2564401" y="1938921"/>
                </a:lnTo>
                <a:lnTo>
                  <a:pt x="2543877" y="1979561"/>
                </a:lnTo>
                <a:lnTo>
                  <a:pt x="2522040" y="2019401"/>
                </a:lnTo>
                <a:lnTo>
                  <a:pt x="2498918" y="2058411"/>
                </a:lnTo>
                <a:lnTo>
                  <a:pt x="2474540" y="2096564"/>
                </a:lnTo>
                <a:lnTo>
                  <a:pt x="2448934" y="2133831"/>
                </a:lnTo>
                <a:lnTo>
                  <a:pt x="2422128" y="2170183"/>
                </a:lnTo>
                <a:lnTo>
                  <a:pt x="2394152" y="2205591"/>
                </a:lnTo>
                <a:lnTo>
                  <a:pt x="2365034" y="2240028"/>
                </a:lnTo>
                <a:lnTo>
                  <a:pt x="2334802" y="2273464"/>
                </a:lnTo>
                <a:lnTo>
                  <a:pt x="2303485" y="2305871"/>
                </a:lnTo>
                <a:lnTo>
                  <a:pt x="2271111" y="2337220"/>
                </a:lnTo>
                <a:lnTo>
                  <a:pt x="2237709" y="2367483"/>
                </a:lnTo>
                <a:lnTo>
                  <a:pt x="2203308" y="2396631"/>
                </a:lnTo>
                <a:lnTo>
                  <a:pt x="2167936" y="2424636"/>
                </a:lnTo>
                <a:lnTo>
                  <a:pt x="2131621" y="2451468"/>
                </a:lnTo>
                <a:lnTo>
                  <a:pt x="2094393" y="2477101"/>
                </a:lnTo>
                <a:lnTo>
                  <a:pt x="2056279" y="2501504"/>
                </a:lnTo>
                <a:lnTo>
                  <a:pt x="2017308" y="2524649"/>
                </a:lnTo>
                <a:lnTo>
                  <a:pt x="1977509" y="2546509"/>
                </a:lnTo>
                <a:lnTo>
                  <a:pt x="1936910" y="2567053"/>
                </a:lnTo>
                <a:lnTo>
                  <a:pt x="1895540" y="2586254"/>
                </a:lnTo>
                <a:lnTo>
                  <a:pt x="1853428" y="2604084"/>
                </a:lnTo>
                <a:lnTo>
                  <a:pt x="1810601" y="2620512"/>
                </a:lnTo>
                <a:lnTo>
                  <a:pt x="1767089" y="2635512"/>
                </a:lnTo>
                <a:lnTo>
                  <a:pt x="1722919" y="2649054"/>
                </a:lnTo>
                <a:lnTo>
                  <a:pt x="1678122" y="2661110"/>
                </a:lnTo>
                <a:lnTo>
                  <a:pt x="1632724" y="2671651"/>
                </a:lnTo>
                <a:lnTo>
                  <a:pt x="1586755" y="2680649"/>
                </a:lnTo>
                <a:lnTo>
                  <a:pt x="1540243" y="2688075"/>
                </a:lnTo>
                <a:lnTo>
                  <a:pt x="1493216" y="2693900"/>
                </a:lnTo>
                <a:lnTo>
                  <a:pt x="1445704" y="2698097"/>
                </a:lnTo>
                <a:lnTo>
                  <a:pt x="1397735" y="2700635"/>
                </a:lnTo>
                <a:lnTo>
                  <a:pt x="1349336" y="2701488"/>
                </a:lnTo>
                <a:lnTo>
                  <a:pt x="1300941" y="2700635"/>
                </a:lnTo>
                <a:lnTo>
                  <a:pt x="1252973" y="2698097"/>
                </a:lnTo>
                <a:lnTo>
                  <a:pt x="1205463" y="2693900"/>
                </a:lnTo>
                <a:lnTo>
                  <a:pt x="1158439" y="2688075"/>
                </a:lnTo>
                <a:lnTo>
                  <a:pt x="1111929" y="2680649"/>
                </a:lnTo>
                <a:lnTo>
                  <a:pt x="1065961" y="2671651"/>
                </a:lnTo>
                <a:lnTo>
                  <a:pt x="1020565" y="2661110"/>
                </a:lnTo>
                <a:lnTo>
                  <a:pt x="975769" y="2649054"/>
                </a:lnTo>
                <a:lnTo>
                  <a:pt x="931601" y="2635512"/>
                </a:lnTo>
                <a:lnTo>
                  <a:pt x="888090" y="2620512"/>
                </a:lnTo>
                <a:lnTo>
                  <a:pt x="845264" y="2604084"/>
                </a:lnTo>
                <a:lnTo>
                  <a:pt x="803153" y="2586254"/>
                </a:lnTo>
                <a:lnTo>
                  <a:pt x="761784" y="2567053"/>
                </a:lnTo>
                <a:lnTo>
                  <a:pt x="721186" y="2546509"/>
                </a:lnTo>
                <a:lnTo>
                  <a:pt x="681388" y="2524649"/>
                </a:lnTo>
                <a:lnTo>
                  <a:pt x="642418" y="2501504"/>
                </a:lnTo>
                <a:lnTo>
                  <a:pt x="604305" y="2477101"/>
                </a:lnTo>
                <a:lnTo>
                  <a:pt x="567077" y="2451468"/>
                </a:lnTo>
                <a:lnTo>
                  <a:pt x="530762" y="2424636"/>
                </a:lnTo>
                <a:lnTo>
                  <a:pt x="495391" y="2396631"/>
                </a:lnTo>
                <a:lnTo>
                  <a:pt x="460990" y="2367483"/>
                </a:lnTo>
                <a:lnTo>
                  <a:pt x="427588" y="2337220"/>
                </a:lnTo>
                <a:lnTo>
                  <a:pt x="395215" y="2305871"/>
                </a:lnTo>
                <a:lnTo>
                  <a:pt x="363898" y="2273464"/>
                </a:lnTo>
                <a:lnTo>
                  <a:pt x="333666" y="2240028"/>
                </a:lnTo>
                <a:lnTo>
                  <a:pt x="304548" y="2205591"/>
                </a:lnTo>
                <a:lnTo>
                  <a:pt x="276572" y="2170183"/>
                </a:lnTo>
                <a:lnTo>
                  <a:pt x="249766" y="2133831"/>
                </a:lnTo>
                <a:lnTo>
                  <a:pt x="224160" y="2096564"/>
                </a:lnTo>
                <a:lnTo>
                  <a:pt x="199782" y="2058411"/>
                </a:lnTo>
                <a:lnTo>
                  <a:pt x="176660" y="2019401"/>
                </a:lnTo>
                <a:lnTo>
                  <a:pt x="154823" y="1979561"/>
                </a:lnTo>
                <a:lnTo>
                  <a:pt x="134299" y="1938921"/>
                </a:lnTo>
                <a:lnTo>
                  <a:pt x="115117" y="1897508"/>
                </a:lnTo>
                <a:lnTo>
                  <a:pt x="97306" y="1855353"/>
                </a:lnTo>
                <a:lnTo>
                  <a:pt x="80894" y="1812482"/>
                </a:lnTo>
                <a:lnTo>
                  <a:pt x="65909" y="1768925"/>
                </a:lnTo>
                <a:lnTo>
                  <a:pt x="52381" y="1724711"/>
                </a:lnTo>
                <a:lnTo>
                  <a:pt x="40337" y="1679867"/>
                </a:lnTo>
                <a:lnTo>
                  <a:pt x="29806" y="1634422"/>
                </a:lnTo>
                <a:lnTo>
                  <a:pt x="20818" y="1588406"/>
                </a:lnTo>
                <a:lnTo>
                  <a:pt x="13399" y="1541846"/>
                </a:lnTo>
                <a:lnTo>
                  <a:pt x="7580" y="1494771"/>
                </a:lnTo>
                <a:lnTo>
                  <a:pt x="3388" y="1447210"/>
                </a:lnTo>
                <a:lnTo>
                  <a:pt x="851" y="1399192"/>
                </a:lnTo>
                <a:lnTo>
                  <a:pt x="0" y="1350744"/>
                </a:lnTo>
                <a:lnTo>
                  <a:pt x="851" y="1302297"/>
                </a:lnTo>
                <a:lnTo>
                  <a:pt x="3388" y="1254278"/>
                </a:lnTo>
                <a:lnTo>
                  <a:pt x="7580" y="1206718"/>
                </a:lnTo>
                <a:lnTo>
                  <a:pt x="13399" y="1159644"/>
                </a:lnTo>
                <a:lnTo>
                  <a:pt x="20818" y="1113085"/>
                </a:lnTo>
                <a:lnTo>
                  <a:pt x="29806" y="1067069"/>
                </a:lnTo>
                <a:lnTo>
                  <a:pt x="40337" y="1021625"/>
                </a:lnTo>
                <a:lnTo>
                  <a:pt x="52381" y="976781"/>
                </a:lnTo>
                <a:lnTo>
                  <a:pt x="65909" y="932567"/>
                </a:lnTo>
                <a:lnTo>
                  <a:pt x="80894" y="889010"/>
                </a:lnTo>
                <a:lnTo>
                  <a:pt x="97306" y="846140"/>
                </a:lnTo>
                <a:lnTo>
                  <a:pt x="115117" y="803984"/>
                </a:lnTo>
                <a:lnTo>
                  <a:pt x="134299" y="762572"/>
                </a:lnTo>
                <a:lnTo>
                  <a:pt x="154823" y="721932"/>
                </a:lnTo>
                <a:lnTo>
                  <a:pt x="176660" y="682092"/>
                </a:lnTo>
                <a:lnTo>
                  <a:pt x="199782" y="643082"/>
                </a:lnTo>
                <a:lnTo>
                  <a:pt x="224160" y="604929"/>
                </a:lnTo>
                <a:lnTo>
                  <a:pt x="249766" y="567662"/>
                </a:lnTo>
                <a:lnTo>
                  <a:pt x="276572" y="531310"/>
                </a:lnTo>
                <a:lnTo>
                  <a:pt x="304548" y="495901"/>
                </a:lnTo>
                <a:lnTo>
                  <a:pt x="333666" y="461465"/>
                </a:lnTo>
                <a:lnTo>
                  <a:pt x="363898" y="428029"/>
                </a:lnTo>
                <a:lnTo>
                  <a:pt x="395215" y="395621"/>
                </a:lnTo>
                <a:lnTo>
                  <a:pt x="427588" y="364272"/>
                </a:lnTo>
                <a:lnTo>
                  <a:pt x="460990" y="334009"/>
                </a:lnTo>
                <a:lnTo>
                  <a:pt x="495391" y="304861"/>
                </a:lnTo>
                <a:lnTo>
                  <a:pt x="530762" y="276856"/>
                </a:lnTo>
                <a:lnTo>
                  <a:pt x="567077" y="250023"/>
                </a:lnTo>
                <a:lnTo>
                  <a:pt x="604305" y="224390"/>
                </a:lnTo>
                <a:lnTo>
                  <a:pt x="642418" y="199987"/>
                </a:lnTo>
                <a:lnTo>
                  <a:pt x="681388" y="176841"/>
                </a:lnTo>
                <a:lnTo>
                  <a:pt x="721186" y="154981"/>
                </a:lnTo>
                <a:lnTo>
                  <a:pt x="761784" y="134436"/>
                </a:lnTo>
                <a:lnTo>
                  <a:pt x="803153" y="115235"/>
                </a:lnTo>
                <a:lnTo>
                  <a:pt x="845264" y="97406"/>
                </a:lnTo>
                <a:lnTo>
                  <a:pt x="888090" y="80977"/>
                </a:lnTo>
                <a:lnTo>
                  <a:pt x="931601" y="65977"/>
                </a:lnTo>
                <a:lnTo>
                  <a:pt x="975769" y="52434"/>
                </a:lnTo>
                <a:lnTo>
                  <a:pt x="1020565" y="40378"/>
                </a:lnTo>
                <a:lnTo>
                  <a:pt x="1065961" y="29837"/>
                </a:lnTo>
                <a:lnTo>
                  <a:pt x="1111929" y="20839"/>
                </a:lnTo>
                <a:lnTo>
                  <a:pt x="1158439" y="13413"/>
                </a:lnTo>
                <a:lnTo>
                  <a:pt x="1205463" y="7587"/>
                </a:lnTo>
                <a:lnTo>
                  <a:pt x="1252973" y="3391"/>
                </a:lnTo>
                <a:lnTo>
                  <a:pt x="1300941" y="852"/>
                </a:lnTo>
                <a:lnTo>
                  <a:pt x="1349336" y="0"/>
                </a:lnTo>
                <a:lnTo>
                  <a:pt x="1397735" y="852"/>
                </a:lnTo>
                <a:lnTo>
                  <a:pt x="1445704" y="3391"/>
                </a:lnTo>
                <a:lnTo>
                  <a:pt x="1493216" y="7587"/>
                </a:lnTo>
                <a:lnTo>
                  <a:pt x="1540243" y="13413"/>
                </a:lnTo>
                <a:lnTo>
                  <a:pt x="1586755" y="20839"/>
                </a:lnTo>
                <a:lnTo>
                  <a:pt x="1632724" y="29837"/>
                </a:lnTo>
                <a:lnTo>
                  <a:pt x="1678122" y="40378"/>
                </a:lnTo>
                <a:lnTo>
                  <a:pt x="1722919" y="52434"/>
                </a:lnTo>
                <a:lnTo>
                  <a:pt x="1767089" y="65977"/>
                </a:lnTo>
                <a:lnTo>
                  <a:pt x="1810601" y="80977"/>
                </a:lnTo>
                <a:lnTo>
                  <a:pt x="1853428" y="97406"/>
                </a:lnTo>
                <a:lnTo>
                  <a:pt x="1895540" y="115235"/>
                </a:lnTo>
                <a:lnTo>
                  <a:pt x="1936910" y="134436"/>
                </a:lnTo>
                <a:lnTo>
                  <a:pt x="1977509" y="154981"/>
                </a:lnTo>
                <a:lnTo>
                  <a:pt x="2017308" y="176841"/>
                </a:lnTo>
                <a:lnTo>
                  <a:pt x="2056279" y="199987"/>
                </a:lnTo>
                <a:lnTo>
                  <a:pt x="2094393" y="224390"/>
                </a:lnTo>
                <a:lnTo>
                  <a:pt x="2131621" y="250023"/>
                </a:lnTo>
                <a:lnTo>
                  <a:pt x="2167936" y="276856"/>
                </a:lnTo>
                <a:lnTo>
                  <a:pt x="2203308" y="304861"/>
                </a:lnTo>
                <a:lnTo>
                  <a:pt x="2237709" y="334009"/>
                </a:lnTo>
                <a:lnTo>
                  <a:pt x="2271111" y="364272"/>
                </a:lnTo>
                <a:lnTo>
                  <a:pt x="2303485" y="395621"/>
                </a:lnTo>
                <a:lnTo>
                  <a:pt x="2334802" y="428029"/>
                </a:lnTo>
                <a:lnTo>
                  <a:pt x="2365034" y="461465"/>
                </a:lnTo>
                <a:lnTo>
                  <a:pt x="2394152" y="495901"/>
                </a:lnTo>
                <a:lnTo>
                  <a:pt x="2422128" y="531310"/>
                </a:lnTo>
                <a:lnTo>
                  <a:pt x="2448934" y="567662"/>
                </a:lnTo>
                <a:lnTo>
                  <a:pt x="2474540" y="604929"/>
                </a:lnTo>
                <a:lnTo>
                  <a:pt x="2498918" y="643082"/>
                </a:lnTo>
                <a:lnTo>
                  <a:pt x="2522040" y="682092"/>
                </a:lnTo>
                <a:lnTo>
                  <a:pt x="2543877" y="721932"/>
                </a:lnTo>
                <a:lnTo>
                  <a:pt x="2564401" y="762572"/>
                </a:lnTo>
                <a:lnTo>
                  <a:pt x="2583582" y="803984"/>
                </a:lnTo>
                <a:lnTo>
                  <a:pt x="2601393" y="846140"/>
                </a:lnTo>
                <a:lnTo>
                  <a:pt x="2617805" y="889010"/>
                </a:lnTo>
                <a:lnTo>
                  <a:pt x="2632790" y="932567"/>
                </a:lnTo>
                <a:lnTo>
                  <a:pt x="2646318" y="976781"/>
                </a:lnTo>
                <a:lnTo>
                  <a:pt x="2658362" y="1021625"/>
                </a:lnTo>
                <a:lnTo>
                  <a:pt x="2668892" y="1067069"/>
                </a:lnTo>
                <a:lnTo>
                  <a:pt x="2677881" y="1113085"/>
                </a:lnTo>
                <a:lnTo>
                  <a:pt x="2685299" y="1159644"/>
                </a:lnTo>
                <a:lnTo>
                  <a:pt x="2691118" y="1206718"/>
                </a:lnTo>
                <a:lnTo>
                  <a:pt x="2695311" y="1254278"/>
                </a:lnTo>
                <a:lnTo>
                  <a:pt x="2697847" y="1302297"/>
                </a:lnTo>
                <a:lnTo>
                  <a:pt x="2698698" y="1350744"/>
                </a:lnTo>
                <a:close/>
              </a:path>
            </a:pathLst>
          </a:custGeom>
          <a:ln w="376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159112" y="10166922"/>
            <a:ext cx="1855470" cy="1858645"/>
          </a:xfrm>
          <a:custGeom>
            <a:avLst/>
            <a:gdLst/>
            <a:ahLst/>
            <a:cxnLst/>
            <a:rect l="l" t="t" r="r" b="b"/>
            <a:pathLst>
              <a:path w="1855469" h="1858645">
                <a:moveTo>
                  <a:pt x="927590" y="0"/>
                </a:moveTo>
                <a:lnTo>
                  <a:pt x="879857" y="1209"/>
                </a:lnTo>
                <a:lnTo>
                  <a:pt x="832750" y="4797"/>
                </a:lnTo>
                <a:lnTo>
                  <a:pt x="786328" y="10707"/>
                </a:lnTo>
                <a:lnTo>
                  <a:pt x="740649" y="18880"/>
                </a:lnTo>
                <a:lnTo>
                  <a:pt x="695772" y="29257"/>
                </a:lnTo>
                <a:lnTo>
                  <a:pt x="651755" y="41779"/>
                </a:lnTo>
                <a:lnTo>
                  <a:pt x="608655" y="56390"/>
                </a:lnTo>
                <a:lnTo>
                  <a:pt x="566532" y="73029"/>
                </a:lnTo>
                <a:lnTo>
                  <a:pt x="525443" y="91639"/>
                </a:lnTo>
                <a:lnTo>
                  <a:pt x="485447" y="112162"/>
                </a:lnTo>
                <a:lnTo>
                  <a:pt x="446602" y="134539"/>
                </a:lnTo>
                <a:lnTo>
                  <a:pt x="408967" y="158711"/>
                </a:lnTo>
                <a:lnTo>
                  <a:pt x="372600" y="184620"/>
                </a:lnTo>
                <a:lnTo>
                  <a:pt x="337558" y="212208"/>
                </a:lnTo>
                <a:lnTo>
                  <a:pt x="303901" y="241417"/>
                </a:lnTo>
                <a:lnTo>
                  <a:pt x="271686" y="272187"/>
                </a:lnTo>
                <a:lnTo>
                  <a:pt x="240972" y="304461"/>
                </a:lnTo>
                <a:lnTo>
                  <a:pt x="211817" y="338180"/>
                </a:lnTo>
                <a:lnTo>
                  <a:pt x="184280" y="373287"/>
                </a:lnTo>
                <a:lnTo>
                  <a:pt x="158418" y="409721"/>
                </a:lnTo>
                <a:lnTo>
                  <a:pt x="134291" y="447426"/>
                </a:lnTo>
                <a:lnTo>
                  <a:pt x="111955" y="486342"/>
                </a:lnTo>
                <a:lnTo>
                  <a:pt x="91471" y="526412"/>
                </a:lnTo>
                <a:lnTo>
                  <a:pt x="72895" y="567576"/>
                </a:lnTo>
                <a:lnTo>
                  <a:pt x="56286" y="609777"/>
                </a:lnTo>
                <a:lnTo>
                  <a:pt x="41702" y="652956"/>
                </a:lnTo>
                <a:lnTo>
                  <a:pt x="29203" y="697054"/>
                </a:lnTo>
                <a:lnTo>
                  <a:pt x="18845" y="742014"/>
                </a:lnTo>
                <a:lnTo>
                  <a:pt x="10688" y="787777"/>
                </a:lnTo>
                <a:lnTo>
                  <a:pt x="4789" y="834284"/>
                </a:lnTo>
                <a:lnTo>
                  <a:pt x="1206" y="881478"/>
                </a:lnTo>
                <a:lnTo>
                  <a:pt x="0" y="929299"/>
                </a:lnTo>
                <a:lnTo>
                  <a:pt x="1206" y="977120"/>
                </a:lnTo>
                <a:lnTo>
                  <a:pt x="4789" y="1024314"/>
                </a:lnTo>
                <a:lnTo>
                  <a:pt x="10688" y="1070821"/>
                </a:lnTo>
                <a:lnTo>
                  <a:pt x="18845" y="1116584"/>
                </a:lnTo>
                <a:lnTo>
                  <a:pt x="29203" y="1161544"/>
                </a:lnTo>
                <a:lnTo>
                  <a:pt x="41702" y="1205642"/>
                </a:lnTo>
                <a:lnTo>
                  <a:pt x="56286" y="1248821"/>
                </a:lnTo>
                <a:lnTo>
                  <a:pt x="72895" y="1291022"/>
                </a:lnTo>
                <a:lnTo>
                  <a:pt x="91471" y="1332186"/>
                </a:lnTo>
                <a:lnTo>
                  <a:pt x="111955" y="1372256"/>
                </a:lnTo>
                <a:lnTo>
                  <a:pt x="134291" y="1411172"/>
                </a:lnTo>
                <a:lnTo>
                  <a:pt x="158418" y="1448877"/>
                </a:lnTo>
                <a:lnTo>
                  <a:pt x="184280" y="1485311"/>
                </a:lnTo>
                <a:lnTo>
                  <a:pt x="211817" y="1520417"/>
                </a:lnTo>
                <a:lnTo>
                  <a:pt x="240972" y="1554137"/>
                </a:lnTo>
                <a:lnTo>
                  <a:pt x="271686" y="1586411"/>
                </a:lnTo>
                <a:lnTo>
                  <a:pt x="303901" y="1617181"/>
                </a:lnTo>
                <a:lnTo>
                  <a:pt x="337558" y="1646390"/>
                </a:lnTo>
                <a:lnTo>
                  <a:pt x="372600" y="1673978"/>
                </a:lnTo>
                <a:lnTo>
                  <a:pt x="408967" y="1699887"/>
                </a:lnTo>
                <a:lnTo>
                  <a:pt x="446602" y="1724059"/>
                </a:lnTo>
                <a:lnTo>
                  <a:pt x="485447" y="1746436"/>
                </a:lnTo>
                <a:lnTo>
                  <a:pt x="525443" y="1766958"/>
                </a:lnTo>
                <a:lnTo>
                  <a:pt x="566532" y="1785569"/>
                </a:lnTo>
                <a:lnTo>
                  <a:pt x="608655" y="1802208"/>
                </a:lnTo>
                <a:lnTo>
                  <a:pt x="651755" y="1816818"/>
                </a:lnTo>
                <a:lnTo>
                  <a:pt x="695772" y="1829341"/>
                </a:lnTo>
                <a:lnTo>
                  <a:pt x="740649" y="1839718"/>
                </a:lnTo>
                <a:lnTo>
                  <a:pt x="786328" y="1847891"/>
                </a:lnTo>
                <a:lnTo>
                  <a:pt x="832750" y="1853800"/>
                </a:lnTo>
                <a:lnTo>
                  <a:pt x="879857" y="1857389"/>
                </a:lnTo>
                <a:lnTo>
                  <a:pt x="927590" y="1858598"/>
                </a:lnTo>
                <a:lnTo>
                  <a:pt x="975323" y="1857389"/>
                </a:lnTo>
                <a:lnTo>
                  <a:pt x="1022430" y="1853800"/>
                </a:lnTo>
                <a:lnTo>
                  <a:pt x="1068852" y="1847891"/>
                </a:lnTo>
                <a:lnTo>
                  <a:pt x="1114531" y="1839718"/>
                </a:lnTo>
                <a:lnTo>
                  <a:pt x="1159408" y="1829341"/>
                </a:lnTo>
                <a:lnTo>
                  <a:pt x="1203426" y="1816818"/>
                </a:lnTo>
                <a:lnTo>
                  <a:pt x="1246525" y="1802208"/>
                </a:lnTo>
                <a:lnTo>
                  <a:pt x="1288649" y="1785569"/>
                </a:lnTo>
                <a:lnTo>
                  <a:pt x="1329737" y="1766958"/>
                </a:lnTo>
                <a:lnTo>
                  <a:pt x="1369733" y="1746436"/>
                </a:lnTo>
                <a:lnTo>
                  <a:pt x="1408578" y="1724059"/>
                </a:lnTo>
                <a:lnTo>
                  <a:pt x="1446213" y="1699887"/>
                </a:lnTo>
                <a:lnTo>
                  <a:pt x="1482581" y="1673978"/>
                </a:lnTo>
                <a:lnTo>
                  <a:pt x="1517622" y="1646390"/>
                </a:lnTo>
                <a:lnTo>
                  <a:pt x="1551279" y="1617181"/>
                </a:lnTo>
                <a:lnTo>
                  <a:pt x="1583494" y="1586411"/>
                </a:lnTo>
                <a:lnTo>
                  <a:pt x="1614208" y="1554137"/>
                </a:lnTo>
                <a:lnTo>
                  <a:pt x="1643363" y="1520417"/>
                </a:lnTo>
                <a:lnTo>
                  <a:pt x="1670900" y="1485311"/>
                </a:lnTo>
                <a:lnTo>
                  <a:pt x="1696762" y="1448877"/>
                </a:lnTo>
                <a:lnTo>
                  <a:pt x="1720889" y="1411172"/>
                </a:lnTo>
                <a:lnTo>
                  <a:pt x="1743225" y="1372256"/>
                </a:lnTo>
                <a:lnTo>
                  <a:pt x="1763710" y="1332186"/>
                </a:lnTo>
                <a:lnTo>
                  <a:pt x="1782285" y="1291022"/>
                </a:lnTo>
                <a:lnTo>
                  <a:pt x="1798894" y="1248821"/>
                </a:lnTo>
                <a:lnTo>
                  <a:pt x="1813478" y="1205642"/>
                </a:lnTo>
                <a:lnTo>
                  <a:pt x="1825977" y="1161544"/>
                </a:lnTo>
                <a:lnTo>
                  <a:pt x="1836335" y="1116584"/>
                </a:lnTo>
                <a:lnTo>
                  <a:pt x="1844493" y="1070821"/>
                </a:lnTo>
                <a:lnTo>
                  <a:pt x="1850392" y="1024314"/>
                </a:lnTo>
                <a:lnTo>
                  <a:pt x="1853974" y="977120"/>
                </a:lnTo>
                <a:lnTo>
                  <a:pt x="1855181" y="929299"/>
                </a:lnTo>
                <a:lnTo>
                  <a:pt x="1853974" y="881478"/>
                </a:lnTo>
                <a:lnTo>
                  <a:pt x="1850392" y="834284"/>
                </a:lnTo>
                <a:lnTo>
                  <a:pt x="1844493" y="787777"/>
                </a:lnTo>
                <a:lnTo>
                  <a:pt x="1836335" y="742014"/>
                </a:lnTo>
                <a:lnTo>
                  <a:pt x="1825977" y="697054"/>
                </a:lnTo>
                <a:lnTo>
                  <a:pt x="1813478" y="652956"/>
                </a:lnTo>
                <a:lnTo>
                  <a:pt x="1798894" y="609777"/>
                </a:lnTo>
                <a:lnTo>
                  <a:pt x="1782285" y="567576"/>
                </a:lnTo>
                <a:lnTo>
                  <a:pt x="1763710" y="526412"/>
                </a:lnTo>
                <a:lnTo>
                  <a:pt x="1743225" y="486342"/>
                </a:lnTo>
                <a:lnTo>
                  <a:pt x="1720889" y="447426"/>
                </a:lnTo>
                <a:lnTo>
                  <a:pt x="1696762" y="409721"/>
                </a:lnTo>
                <a:lnTo>
                  <a:pt x="1670900" y="373287"/>
                </a:lnTo>
                <a:lnTo>
                  <a:pt x="1643363" y="338180"/>
                </a:lnTo>
                <a:lnTo>
                  <a:pt x="1614208" y="304461"/>
                </a:lnTo>
                <a:lnTo>
                  <a:pt x="1583494" y="272187"/>
                </a:lnTo>
                <a:lnTo>
                  <a:pt x="1551279" y="241417"/>
                </a:lnTo>
                <a:lnTo>
                  <a:pt x="1517622" y="212208"/>
                </a:lnTo>
                <a:lnTo>
                  <a:pt x="1482581" y="184620"/>
                </a:lnTo>
                <a:lnTo>
                  <a:pt x="1446213" y="158711"/>
                </a:lnTo>
                <a:lnTo>
                  <a:pt x="1408578" y="134539"/>
                </a:lnTo>
                <a:lnTo>
                  <a:pt x="1369733" y="112162"/>
                </a:lnTo>
                <a:lnTo>
                  <a:pt x="1329737" y="91639"/>
                </a:lnTo>
                <a:lnTo>
                  <a:pt x="1288649" y="73029"/>
                </a:lnTo>
                <a:lnTo>
                  <a:pt x="1246525" y="56390"/>
                </a:lnTo>
                <a:lnTo>
                  <a:pt x="1203426" y="41779"/>
                </a:lnTo>
                <a:lnTo>
                  <a:pt x="1159408" y="29257"/>
                </a:lnTo>
                <a:lnTo>
                  <a:pt x="1114531" y="18880"/>
                </a:lnTo>
                <a:lnTo>
                  <a:pt x="1068852" y="10707"/>
                </a:lnTo>
                <a:lnTo>
                  <a:pt x="1022430" y="4797"/>
                </a:lnTo>
                <a:lnTo>
                  <a:pt x="975323" y="1209"/>
                </a:lnTo>
                <a:lnTo>
                  <a:pt x="927590" y="0"/>
                </a:lnTo>
                <a:close/>
              </a:path>
            </a:pathLst>
          </a:custGeom>
          <a:solidFill>
            <a:srgbClr val="FFFFFF"/>
          </a:solidFill>
          <a:effectLst>
            <a:innerShdw blurRad="63500" dist="101600" dir="15180000">
              <a:prstClr val="black">
                <a:alpha val="50000"/>
              </a:prstClr>
            </a:inn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4" name="object 12"/>
          <p:cNvSpPr/>
          <p:nvPr/>
        </p:nvSpPr>
        <p:spPr>
          <a:xfrm>
            <a:off x="11744081" y="8912225"/>
            <a:ext cx="8360019" cy="547370"/>
          </a:xfrm>
          <a:custGeom>
            <a:avLst/>
            <a:gdLst/>
            <a:ahLst/>
            <a:cxnLst/>
            <a:rect l="l" t="t" r="r" b="b"/>
            <a:pathLst>
              <a:path w="8334375" h="547370">
                <a:moveTo>
                  <a:pt x="0" y="547321"/>
                </a:moveTo>
                <a:lnTo>
                  <a:pt x="8334343" y="547321"/>
                </a:lnTo>
                <a:lnTo>
                  <a:pt x="8334343" y="0"/>
                </a:lnTo>
                <a:lnTo>
                  <a:pt x="0" y="0"/>
                </a:lnTo>
                <a:lnTo>
                  <a:pt x="0" y="547321"/>
                </a:lnTo>
                <a:close/>
              </a:path>
            </a:pathLst>
          </a:custGeom>
          <a:solidFill>
            <a:srgbClr val="878787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928012" y="9117266"/>
            <a:ext cx="7227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300" baseline="30000" dirty="0" smtClean="0">
                <a:solidFill>
                  <a:schemeClr val="bg1"/>
                </a:solidFill>
                <a:latin typeface="Arial Narrow Bold" charset="0"/>
                <a:ea typeface="Arial Narrow Bold" charset="0"/>
                <a:cs typeface="Arial Narrow Bold" charset="0"/>
              </a:rPr>
              <a:t>WHAT HEALTHCARE LEADERS PREDICT BY 2022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509504" y="10512425"/>
            <a:ext cx="1733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89</a:t>
            </a:r>
            <a:r>
              <a:rPr lang="en-US" sz="7200" b="1" spc="-3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%</a:t>
            </a:r>
            <a:endParaRPr lang="en-US" sz="7200" b="1" spc="-3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 Narrow Bold" charset="0"/>
              <a:ea typeface="Arial Narrow Bold" charset="0"/>
              <a:cs typeface="Arial Narrow Bold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0104100" cy="1507807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474981"/>
            <a:ext cx="8181340" cy="817244"/>
          </a:xfrm>
          <a:custGeom>
            <a:avLst/>
            <a:gdLst/>
            <a:ahLst/>
            <a:cxnLst/>
            <a:rect l="l" t="t" r="r" b="b"/>
            <a:pathLst>
              <a:path w="8181340" h="817244">
                <a:moveTo>
                  <a:pt x="0" y="816741"/>
                </a:moveTo>
                <a:lnTo>
                  <a:pt x="8181061" y="816741"/>
                </a:lnTo>
                <a:lnTo>
                  <a:pt x="8181061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07672" y="683260"/>
            <a:ext cx="6493510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VIRTUAL HEALTHCARE: </a:t>
            </a:r>
            <a:r>
              <a:rPr sz="2550" dirty="0">
                <a:solidFill>
                  <a:srgbClr val="FF9E15"/>
                </a:solidFill>
                <a:latin typeface="Arial Regular" charset="0"/>
                <a:cs typeface="Arial Regular" charset="0"/>
              </a:rPr>
              <a:t>IMPLICATIONS</a:t>
            </a:r>
            <a:endParaRPr sz="2550" dirty="0">
              <a:latin typeface="Arial Regular" charset="0"/>
              <a:cs typeface="Arial Regular" charset="0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 idx="4294967295"/>
          </p:nvPr>
        </p:nvSpPr>
        <p:spPr>
          <a:xfrm>
            <a:off x="5022850" y="3565525"/>
            <a:ext cx="12807950" cy="1256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lnSpc>
                <a:spcPts val="4850"/>
              </a:lnSpc>
              <a:tabLst>
                <a:tab pos="1628775" algn="l"/>
                <a:tab pos="2819400" algn="l"/>
                <a:tab pos="3185160" algn="l"/>
                <a:tab pos="5029835" algn="l"/>
                <a:tab pos="5080000" algn="l"/>
                <a:tab pos="5552440" algn="l"/>
                <a:tab pos="6333490" algn="l"/>
                <a:tab pos="7437755" algn="l"/>
                <a:tab pos="8946515" algn="l"/>
                <a:tab pos="9272270" algn="l"/>
                <a:tab pos="9744710" algn="l"/>
                <a:tab pos="12233275" algn="l"/>
              </a:tabLst>
            </a:pPr>
            <a:r>
              <a:rPr sz="4000" dirty="0">
                <a:solidFill>
                  <a:srgbClr val="2F9C9A"/>
                </a:solidFill>
              </a:rPr>
              <a:t>Integ</a:t>
            </a:r>
            <a:r>
              <a:rPr sz="4000" spc="-65" dirty="0">
                <a:solidFill>
                  <a:srgbClr val="2F9C9A"/>
                </a:solidFill>
              </a:rPr>
              <a:t>r</a:t>
            </a:r>
            <a:r>
              <a:rPr sz="4000" spc="-50" dirty="0">
                <a:solidFill>
                  <a:srgbClr val="2F9C9A"/>
                </a:solidFill>
              </a:rPr>
              <a:t>a</a:t>
            </a:r>
            <a:r>
              <a:rPr sz="4000" dirty="0">
                <a:solidFill>
                  <a:srgbClr val="2F9C9A"/>
                </a:solidFill>
              </a:rPr>
              <a:t>ting	</a:t>
            </a:r>
            <a:r>
              <a:rPr sz="4000" dirty="0" smtClean="0">
                <a:solidFill>
                  <a:srgbClr val="2F9C9A"/>
                </a:solidFill>
              </a:rPr>
              <a:t>vi</a:t>
            </a:r>
            <a:r>
              <a:rPr sz="4000" spc="-60" dirty="0" smtClean="0">
                <a:solidFill>
                  <a:srgbClr val="2F9C9A"/>
                </a:solidFill>
              </a:rPr>
              <a:t>r</a:t>
            </a:r>
            <a:r>
              <a:rPr sz="4000" dirty="0" smtClean="0">
                <a:solidFill>
                  <a:srgbClr val="2F9C9A"/>
                </a:solidFill>
              </a:rPr>
              <a:t>tual</a:t>
            </a:r>
            <a:r>
              <a:rPr lang="en-US" sz="400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ca</a:t>
            </a:r>
            <a:r>
              <a:rPr sz="4000" spc="-85" dirty="0" smtClean="0">
                <a:solidFill>
                  <a:srgbClr val="2F9C9A"/>
                </a:solidFill>
              </a:rPr>
              <a:t>r</a:t>
            </a:r>
            <a:r>
              <a:rPr sz="4000" dirty="0" smtClean="0">
                <a:solidFill>
                  <a:srgbClr val="2F9C9A"/>
                </a:solidFill>
              </a:rPr>
              <a:t>e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can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c</a:t>
            </a:r>
            <a:r>
              <a:rPr sz="4000" spc="-85" dirty="0" smtClean="0">
                <a:solidFill>
                  <a:srgbClr val="2F9C9A"/>
                </a:solidFill>
              </a:rPr>
              <a:t>r</a:t>
            </a:r>
            <a:r>
              <a:rPr sz="4000" spc="-30" dirty="0" smtClean="0">
                <a:solidFill>
                  <a:srgbClr val="2F9C9A"/>
                </a:solidFill>
              </a:rPr>
              <a:t>e</a:t>
            </a:r>
            <a:r>
              <a:rPr sz="4000" spc="-50" dirty="0" smtClean="0">
                <a:solidFill>
                  <a:srgbClr val="2F9C9A"/>
                </a:solidFill>
              </a:rPr>
              <a:t>a</a:t>
            </a:r>
            <a:r>
              <a:rPr sz="4000" dirty="0" smtClean="0">
                <a:solidFill>
                  <a:srgbClr val="2F9C9A"/>
                </a:solidFill>
              </a:rPr>
              <a:t>te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a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p</a:t>
            </a:r>
            <a:r>
              <a:rPr sz="4000" spc="-50" dirty="0" smtClean="0">
                <a:solidFill>
                  <a:srgbClr val="2F9C9A"/>
                </a:solidFill>
              </a:rPr>
              <a:t>a</a:t>
            </a:r>
            <a:r>
              <a:rPr sz="4000" dirty="0" smtClean="0">
                <a:solidFill>
                  <a:srgbClr val="2F9C9A"/>
                </a:solidFill>
              </a:rPr>
              <a:t>thway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to  value</a:t>
            </a:r>
            <a:r>
              <a:rPr lang="en-US" sz="400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and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spc="-15" dirty="0" smtClean="0">
                <a:solidFill>
                  <a:srgbClr val="2F9C9A"/>
                </a:solidFill>
              </a:rPr>
              <a:t>provide</a:t>
            </a:r>
            <a:r>
              <a:rPr lang="en-US" sz="4000" spc="-15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a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competitive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advantage</a:t>
            </a:r>
            <a:r>
              <a:rPr sz="4000" dirty="0">
                <a:solidFill>
                  <a:srgbClr val="2F9C9A"/>
                </a:solidFill>
              </a:rPr>
              <a:t>.</a:t>
            </a:r>
          </a:p>
        </p:txBody>
      </p:sp>
      <p:sp>
        <p:nvSpPr>
          <p:cNvPr id="9" name="object 9"/>
          <p:cNvSpPr/>
          <p:nvPr/>
        </p:nvSpPr>
        <p:spPr>
          <a:xfrm>
            <a:off x="7239630" y="10331606"/>
            <a:ext cx="2680970" cy="2682875"/>
          </a:xfrm>
          <a:custGeom>
            <a:avLst/>
            <a:gdLst/>
            <a:ahLst/>
            <a:cxnLst/>
            <a:rect l="l" t="t" r="r" b="b"/>
            <a:pathLst>
              <a:path w="2680970" h="2682875">
                <a:moveTo>
                  <a:pt x="2680668" y="1341370"/>
                </a:moveTo>
                <a:lnTo>
                  <a:pt x="2679822" y="1389482"/>
                </a:lnTo>
                <a:lnTo>
                  <a:pt x="2677302" y="1437168"/>
                </a:lnTo>
                <a:lnTo>
                  <a:pt x="2673138" y="1484399"/>
                </a:lnTo>
                <a:lnTo>
                  <a:pt x="2667358" y="1531147"/>
                </a:lnTo>
                <a:lnTo>
                  <a:pt x="2659989" y="1577384"/>
                </a:lnTo>
                <a:lnTo>
                  <a:pt x="2651060" y="1623081"/>
                </a:lnTo>
                <a:lnTo>
                  <a:pt x="2640600" y="1668210"/>
                </a:lnTo>
                <a:lnTo>
                  <a:pt x="2628637" y="1712743"/>
                </a:lnTo>
                <a:lnTo>
                  <a:pt x="2615199" y="1756651"/>
                </a:lnTo>
                <a:lnTo>
                  <a:pt x="2600315" y="1799906"/>
                </a:lnTo>
                <a:lnTo>
                  <a:pt x="2584012" y="1842479"/>
                </a:lnTo>
                <a:lnTo>
                  <a:pt x="2566320" y="1884343"/>
                </a:lnTo>
                <a:lnTo>
                  <a:pt x="2547267" y="1925468"/>
                </a:lnTo>
                <a:lnTo>
                  <a:pt x="2526880" y="1965827"/>
                </a:lnTo>
                <a:lnTo>
                  <a:pt x="2505189" y="2005390"/>
                </a:lnTo>
                <a:lnTo>
                  <a:pt x="2482222" y="2044131"/>
                </a:lnTo>
                <a:lnTo>
                  <a:pt x="2458006" y="2082019"/>
                </a:lnTo>
                <a:lnTo>
                  <a:pt x="2432571" y="2119028"/>
                </a:lnTo>
                <a:lnTo>
                  <a:pt x="2405945" y="2155128"/>
                </a:lnTo>
                <a:lnTo>
                  <a:pt x="2378156" y="2190291"/>
                </a:lnTo>
                <a:lnTo>
                  <a:pt x="2349232" y="2224489"/>
                </a:lnTo>
                <a:lnTo>
                  <a:pt x="2319202" y="2257693"/>
                </a:lnTo>
                <a:lnTo>
                  <a:pt x="2288094" y="2289875"/>
                </a:lnTo>
                <a:lnTo>
                  <a:pt x="2255937" y="2321007"/>
                </a:lnTo>
                <a:lnTo>
                  <a:pt x="2222758" y="2351061"/>
                </a:lnTo>
                <a:lnTo>
                  <a:pt x="2188587" y="2380007"/>
                </a:lnTo>
                <a:lnTo>
                  <a:pt x="2153451" y="2407818"/>
                </a:lnTo>
                <a:lnTo>
                  <a:pt x="2117379" y="2434465"/>
                </a:lnTo>
                <a:lnTo>
                  <a:pt x="2080400" y="2459919"/>
                </a:lnTo>
                <a:lnTo>
                  <a:pt x="2042540" y="2484154"/>
                </a:lnTo>
                <a:lnTo>
                  <a:pt x="2003830" y="2507139"/>
                </a:lnTo>
                <a:lnTo>
                  <a:pt x="1964297" y="2528847"/>
                </a:lnTo>
                <a:lnTo>
                  <a:pt x="1923970" y="2549249"/>
                </a:lnTo>
                <a:lnTo>
                  <a:pt x="1882877" y="2568317"/>
                </a:lnTo>
                <a:lnTo>
                  <a:pt x="1841046" y="2586023"/>
                </a:lnTo>
                <a:lnTo>
                  <a:pt x="1798506" y="2602338"/>
                </a:lnTo>
                <a:lnTo>
                  <a:pt x="1755284" y="2617234"/>
                </a:lnTo>
                <a:lnTo>
                  <a:pt x="1711411" y="2630682"/>
                </a:lnTo>
                <a:lnTo>
                  <a:pt x="1666912" y="2642655"/>
                </a:lnTo>
                <a:lnTo>
                  <a:pt x="1621818" y="2653123"/>
                </a:lnTo>
                <a:lnTo>
                  <a:pt x="1576157" y="2662059"/>
                </a:lnTo>
                <a:lnTo>
                  <a:pt x="1529956" y="2669433"/>
                </a:lnTo>
                <a:lnTo>
                  <a:pt x="1483244" y="2675218"/>
                </a:lnTo>
                <a:lnTo>
                  <a:pt x="1436050" y="2679385"/>
                </a:lnTo>
                <a:lnTo>
                  <a:pt x="1388402" y="2681907"/>
                </a:lnTo>
                <a:lnTo>
                  <a:pt x="1340327" y="2682753"/>
                </a:lnTo>
                <a:lnTo>
                  <a:pt x="1292255" y="2681907"/>
                </a:lnTo>
                <a:lnTo>
                  <a:pt x="1244608" y="2679385"/>
                </a:lnTo>
                <a:lnTo>
                  <a:pt x="1197415" y="2675218"/>
                </a:lnTo>
                <a:lnTo>
                  <a:pt x="1150704" y="2669433"/>
                </a:lnTo>
                <a:lnTo>
                  <a:pt x="1104505" y="2662059"/>
                </a:lnTo>
                <a:lnTo>
                  <a:pt x="1058844" y="2653123"/>
                </a:lnTo>
                <a:lnTo>
                  <a:pt x="1013751" y="2642655"/>
                </a:lnTo>
                <a:lnTo>
                  <a:pt x="969254" y="2630682"/>
                </a:lnTo>
                <a:lnTo>
                  <a:pt x="925381" y="2617234"/>
                </a:lnTo>
                <a:lnTo>
                  <a:pt x="882160" y="2602338"/>
                </a:lnTo>
                <a:lnTo>
                  <a:pt x="839621" y="2586023"/>
                </a:lnTo>
                <a:lnTo>
                  <a:pt x="797791" y="2568317"/>
                </a:lnTo>
                <a:lnTo>
                  <a:pt x="756698" y="2549249"/>
                </a:lnTo>
                <a:lnTo>
                  <a:pt x="716371" y="2528847"/>
                </a:lnTo>
                <a:lnTo>
                  <a:pt x="676839" y="2507139"/>
                </a:lnTo>
                <a:lnTo>
                  <a:pt x="638129" y="2484154"/>
                </a:lnTo>
                <a:lnTo>
                  <a:pt x="600270" y="2459919"/>
                </a:lnTo>
                <a:lnTo>
                  <a:pt x="563290" y="2434465"/>
                </a:lnTo>
                <a:lnTo>
                  <a:pt x="527219" y="2407818"/>
                </a:lnTo>
                <a:lnTo>
                  <a:pt x="492083" y="2380007"/>
                </a:lnTo>
                <a:lnTo>
                  <a:pt x="457912" y="2351061"/>
                </a:lnTo>
                <a:lnTo>
                  <a:pt x="424733" y="2321007"/>
                </a:lnTo>
                <a:lnTo>
                  <a:pt x="392576" y="2289875"/>
                </a:lnTo>
                <a:lnTo>
                  <a:pt x="361468" y="2257693"/>
                </a:lnTo>
                <a:lnTo>
                  <a:pt x="331438" y="2224489"/>
                </a:lnTo>
                <a:lnTo>
                  <a:pt x="302514" y="2190291"/>
                </a:lnTo>
                <a:lnTo>
                  <a:pt x="274725" y="2155128"/>
                </a:lnTo>
                <a:lnTo>
                  <a:pt x="248099" y="2119028"/>
                </a:lnTo>
                <a:lnTo>
                  <a:pt x="222663" y="2082019"/>
                </a:lnTo>
                <a:lnTo>
                  <a:pt x="198448" y="2044131"/>
                </a:lnTo>
                <a:lnTo>
                  <a:pt x="175480" y="2005390"/>
                </a:lnTo>
                <a:lnTo>
                  <a:pt x="153789" y="1965827"/>
                </a:lnTo>
                <a:lnTo>
                  <a:pt x="133402" y="1925468"/>
                </a:lnTo>
                <a:lnTo>
                  <a:pt x="114349" y="1884343"/>
                </a:lnTo>
                <a:lnTo>
                  <a:pt x="96656" y="1842479"/>
                </a:lnTo>
                <a:lnTo>
                  <a:pt x="80354" y="1799906"/>
                </a:lnTo>
                <a:lnTo>
                  <a:pt x="65469" y="1756651"/>
                </a:lnTo>
                <a:lnTo>
                  <a:pt x="52031" y="1712743"/>
                </a:lnTo>
                <a:lnTo>
                  <a:pt x="40068" y="1668210"/>
                </a:lnTo>
                <a:lnTo>
                  <a:pt x="29607" y="1623081"/>
                </a:lnTo>
                <a:lnTo>
                  <a:pt x="20679" y="1577384"/>
                </a:lnTo>
                <a:lnTo>
                  <a:pt x="13310" y="1531147"/>
                </a:lnTo>
                <a:lnTo>
                  <a:pt x="7529" y="1484399"/>
                </a:lnTo>
                <a:lnTo>
                  <a:pt x="3365" y="1437168"/>
                </a:lnTo>
                <a:lnTo>
                  <a:pt x="846" y="1389482"/>
                </a:lnTo>
                <a:lnTo>
                  <a:pt x="0" y="1341370"/>
                </a:lnTo>
                <a:lnTo>
                  <a:pt x="846" y="1293259"/>
                </a:lnTo>
                <a:lnTo>
                  <a:pt x="3365" y="1245574"/>
                </a:lnTo>
                <a:lnTo>
                  <a:pt x="7529" y="1198344"/>
                </a:lnTo>
                <a:lnTo>
                  <a:pt x="13310" y="1151597"/>
                </a:lnTo>
                <a:lnTo>
                  <a:pt x="20679" y="1105360"/>
                </a:lnTo>
                <a:lnTo>
                  <a:pt x="29607" y="1059664"/>
                </a:lnTo>
                <a:lnTo>
                  <a:pt x="40068" y="1014535"/>
                </a:lnTo>
                <a:lnTo>
                  <a:pt x="52031" y="970003"/>
                </a:lnTo>
                <a:lnTo>
                  <a:pt x="65469" y="926095"/>
                </a:lnTo>
                <a:lnTo>
                  <a:pt x="80354" y="882841"/>
                </a:lnTo>
                <a:lnTo>
                  <a:pt x="96656" y="840268"/>
                </a:lnTo>
                <a:lnTo>
                  <a:pt x="114349" y="798405"/>
                </a:lnTo>
                <a:lnTo>
                  <a:pt x="133402" y="757280"/>
                </a:lnTo>
                <a:lnTo>
                  <a:pt x="153789" y="716922"/>
                </a:lnTo>
                <a:lnTo>
                  <a:pt x="175480" y="677359"/>
                </a:lnTo>
                <a:lnTo>
                  <a:pt x="198448" y="638619"/>
                </a:lnTo>
                <a:lnTo>
                  <a:pt x="222663" y="600731"/>
                </a:lnTo>
                <a:lnTo>
                  <a:pt x="248099" y="563722"/>
                </a:lnTo>
                <a:lnTo>
                  <a:pt x="274725" y="527623"/>
                </a:lnTo>
                <a:lnTo>
                  <a:pt x="302514" y="492460"/>
                </a:lnTo>
                <a:lnTo>
                  <a:pt x="331438" y="458262"/>
                </a:lnTo>
                <a:lnTo>
                  <a:pt x="361468" y="425058"/>
                </a:lnTo>
                <a:lnTo>
                  <a:pt x="392576" y="392876"/>
                </a:lnTo>
                <a:lnTo>
                  <a:pt x="424733" y="361744"/>
                </a:lnTo>
                <a:lnTo>
                  <a:pt x="457912" y="331691"/>
                </a:lnTo>
                <a:lnTo>
                  <a:pt x="492083" y="302745"/>
                </a:lnTo>
                <a:lnTo>
                  <a:pt x="527219" y="274934"/>
                </a:lnTo>
                <a:lnTo>
                  <a:pt x="563290" y="248288"/>
                </a:lnTo>
                <a:lnTo>
                  <a:pt x="600270" y="222833"/>
                </a:lnTo>
                <a:lnTo>
                  <a:pt x="638129" y="198599"/>
                </a:lnTo>
                <a:lnTo>
                  <a:pt x="676839" y="175614"/>
                </a:lnTo>
                <a:lnTo>
                  <a:pt x="716371" y="153906"/>
                </a:lnTo>
                <a:lnTo>
                  <a:pt x="756698" y="133504"/>
                </a:lnTo>
                <a:lnTo>
                  <a:pt x="797791" y="114435"/>
                </a:lnTo>
                <a:lnTo>
                  <a:pt x="839621" y="96730"/>
                </a:lnTo>
                <a:lnTo>
                  <a:pt x="882160" y="80415"/>
                </a:lnTo>
                <a:lnTo>
                  <a:pt x="925381" y="65519"/>
                </a:lnTo>
                <a:lnTo>
                  <a:pt x="969254" y="52070"/>
                </a:lnTo>
                <a:lnTo>
                  <a:pt x="1013751" y="40098"/>
                </a:lnTo>
                <a:lnTo>
                  <a:pt x="1058844" y="29630"/>
                </a:lnTo>
                <a:lnTo>
                  <a:pt x="1104505" y="20694"/>
                </a:lnTo>
                <a:lnTo>
                  <a:pt x="1150704" y="13320"/>
                </a:lnTo>
                <a:lnTo>
                  <a:pt x="1197415" y="7535"/>
                </a:lnTo>
                <a:lnTo>
                  <a:pt x="1244608" y="3367"/>
                </a:lnTo>
                <a:lnTo>
                  <a:pt x="1292255" y="846"/>
                </a:lnTo>
                <a:lnTo>
                  <a:pt x="1340327" y="0"/>
                </a:lnTo>
                <a:lnTo>
                  <a:pt x="1388402" y="846"/>
                </a:lnTo>
                <a:lnTo>
                  <a:pt x="1436050" y="3367"/>
                </a:lnTo>
                <a:lnTo>
                  <a:pt x="1483244" y="7535"/>
                </a:lnTo>
                <a:lnTo>
                  <a:pt x="1529956" y="13320"/>
                </a:lnTo>
                <a:lnTo>
                  <a:pt x="1576157" y="20694"/>
                </a:lnTo>
                <a:lnTo>
                  <a:pt x="1621818" y="29630"/>
                </a:lnTo>
                <a:lnTo>
                  <a:pt x="1666912" y="40098"/>
                </a:lnTo>
                <a:lnTo>
                  <a:pt x="1711411" y="52070"/>
                </a:lnTo>
                <a:lnTo>
                  <a:pt x="1755284" y="65519"/>
                </a:lnTo>
                <a:lnTo>
                  <a:pt x="1798506" y="80415"/>
                </a:lnTo>
                <a:lnTo>
                  <a:pt x="1841046" y="96730"/>
                </a:lnTo>
                <a:lnTo>
                  <a:pt x="1882877" y="114435"/>
                </a:lnTo>
                <a:lnTo>
                  <a:pt x="1923970" y="133504"/>
                </a:lnTo>
                <a:lnTo>
                  <a:pt x="1964297" y="153906"/>
                </a:lnTo>
                <a:lnTo>
                  <a:pt x="2003830" y="175614"/>
                </a:lnTo>
                <a:lnTo>
                  <a:pt x="2042540" y="198599"/>
                </a:lnTo>
                <a:lnTo>
                  <a:pt x="2080400" y="222833"/>
                </a:lnTo>
                <a:lnTo>
                  <a:pt x="2117379" y="248288"/>
                </a:lnTo>
                <a:lnTo>
                  <a:pt x="2153451" y="274934"/>
                </a:lnTo>
                <a:lnTo>
                  <a:pt x="2188587" y="302745"/>
                </a:lnTo>
                <a:lnTo>
                  <a:pt x="2222758" y="331691"/>
                </a:lnTo>
                <a:lnTo>
                  <a:pt x="2255937" y="361744"/>
                </a:lnTo>
                <a:lnTo>
                  <a:pt x="2288094" y="392876"/>
                </a:lnTo>
                <a:lnTo>
                  <a:pt x="2319202" y="425058"/>
                </a:lnTo>
                <a:lnTo>
                  <a:pt x="2349232" y="458262"/>
                </a:lnTo>
                <a:lnTo>
                  <a:pt x="2378156" y="492460"/>
                </a:lnTo>
                <a:lnTo>
                  <a:pt x="2405945" y="527623"/>
                </a:lnTo>
                <a:lnTo>
                  <a:pt x="2432571" y="563722"/>
                </a:lnTo>
                <a:lnTo>
                  <a:pt x="2458006" y="600731"/>
                </a:lnTo>
                <a:lnTo>
                  <a:pt x="2482222" y="638619"/>
                </a:lnTo>
                <a:lnTo>
                  <a:pt x="2505189" y="677359"/>
                </a:lnTo>
                <a:lnTo>
                  <a:pt x="2526880" y="716922"/>
                </a:lnTo>
                <a:lnTo>
                  <a:pt x="2547267" y="757280"/>
                </a:lnTo>
                <a:lnTo>
                  <a:pt x="2566320" y="798405"/>
                </a:lnTo>
                <a:lnTo>
                  <a:pt x="2584012" y="840268"/>
                </a:lnTo>
                <a:lnTo>
                  <a:pt x="2600315" y="882841"/>
                </a:lnTo>
                <a:lnTo>
                  <a:pt x="2615199" y="926095"/>
                </a:lnTo>
                <a:lnTo>
                  <a:pt x="2628637" y="970003"/>
                </a:lnTo>
                <a:lnTo>
                  <a:pt x="2640600" y="1014535"/>
                </a:lnTo>
                <a:lnTo>
                  <a:pt x="2651060" y="1059664"/>
                </a:lnTo>
                <a:lnTo>
                  <a:pt x="2659989" y="1105360"/>
                </a:lnTo>
                <a:lnTo>
                  <a:pt x="2667358" y="1151597"/>
                </a:lnTo>
                <a:lnTo>
                  <a:pt x="2673138" y="1198344"/>
                </a:lnTo>
                <a:lnTo>
                  <a:pt x="2677302" y="1245574"/>
                </a:lnTo>
                <a:lnTo>
                  <a:pt x="2679822" y="1293259"/>
                </a:lnTo>
                <a:lnTo>
                  <a:pt x="2680668" y="1341370"/>
                </a:lnTo>
                <a:close/>
              </a:path>
            </a:pathLst>
          </a:custGeom>
          <a:ln w="376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208031" y="10341757"/>
            <a:ext cx="3269615" cy="23288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61400"/>
              </a:lnSpc>
            </a:pPr>
            <a:r>
              <a:rPr sz="2350" spc="10" dirty="0" smtClean="0">
                <a:solidFill>
                  <a:srgbClr val="57585B"/>
                </a:solidFill>
                <a:latin typeface="Arial Regular" charset="0"/>
                <a:cs typeface="Arial Regular" charset="0"/>
              </a:rPr>
              <a:t>BELIEVE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THEY 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WILL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REDUCE</a:t>
            </a:r>
            <a:r>
              <a:rPr sz="2350" spc="-1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-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CAPITAL 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INVESTMENTS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FOR  </a:t>
            </a:r>
            <a:r>
              <a:rPr sz="2350" spc="-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FACILITY</a:t>
            </a:r>
            <a:r>
              <a:rPr sz="2350" spc="-13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EXPANSION.</a:t>
            </a:r>
            <a:endParaRPr sz="2350" dirty="0">
              <a:latin typeface="Arial Regular" charset="0"/>
              <a:cs typeface="Arial Regular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838162" y="10342058"/>
            <a:ext cx="2891288" cy="23288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61400"/>
              </a:lnSpc>
            </a:pPr>
            <a:r>
              <a:rPr sz="2350" spc="-3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SAY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THEY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WILL  INCREASE  INVESTMENTS</a:t>
            </a:r>
            <a:r>
              <a:rPr sz="2350" spc="-7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IN  </a:t>
            </a:r>
            <a:r>
              <a:rPr sz="235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VIRTUAL</a:t>
            </a:r>
            <a:r>
              <a:rPr sz="2350" spc="-1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CARE.</a:t>
            </a:r>
            <a:endParaRPr sz="2350" dirty="0">
              <a:latin typeface="Arial Regular" charset="0"/>
              <a:cs typeface="Arial Regular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269115" y="9348406"/>
            <a:ext cx="12835255" cy="31867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924685">
              <a:lnSpc>
                <a:spcPct val="100000"/>
              </a:lnSpc>
              <a:spcBef>
                <a:spcPts val="25"/>
              </a:spcBef>
            </a:pPr>
            <a:r>
              <a:rPr sz="2050" b="1" spc="-15" dirty="0">
                <a:solidFill>
                  <a:srgbClr val="FFFFFF"/>
                </a:solidFill>
                <a:latin typeface="Arial Bold" charset="0"/>
                <a:cs typeface="Arial Bold" charset="0"/>
              </a:rPr>
              <a:t>WHAT </a:t>
            </a:r>
            <a:r>
              <a:rPr sz="2050" b="1" spc="-5" dirty="0">
                <a:solidFill>
                  <a:srgbClr val="FFFFFF"/>
                </a:solidFill>
                <a:latin typeface="Arial Bold" charset="0"/>
                <a:cs typeface="Arial Bold" charset="0"/>
              </a:rPr>
              <a:t>HEALTHCARE </a:t>
            </a:r>
            <a:r>
              <a:rPr sz="2050" b="1" spc="15" dirty="0">
                <a:solidFill>
                  <a:srgbClr val="FFFFFF"/>
                </a:solidFill>
                <a:latin typeface="Arial Bold" charset="0"/>
                <a:cs typeface="Arial Bold" charset="0"/>
              </a:rPr>
              <a:t>LEADERS</a:t>
            </a:r>
            <a:r>
              <a:rPr sz="2050" b="1" spc="-45" dirty="0">
                <a:solidFill>
                  <a:srgbClr val="FFFFFF"/>
                </a:solidFill>
                <a:latin typeface="Arial Bold" charset="0"/>
                <a:cs typeface="Arial Bold" charset="0"/>
              </a:rPr>
              <a:t> </a:t>
            </a:r>
            <a:r>
              <a:rPr sz="2050" b="1" spc="15" dirty="0">
                <a:solidFill>
                  <a:srgbClr val="FFFFFF"/>
                </a:solidFill>
                <a:latin typeface="Arial Bold" charset="0"/>
                <a:cs typeface="Arial Bold" charset="0"/>
              </a:rPr>
              <a:t>PREDIC</a:t>
            </a:r>
            <a:endParaRPr sz="2050" b="1" dirty="0">
              <a:latin typeface="Arial Bold" charset="0"/>
              <a:cs typeface="Arial Bold" charset="0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body" idx="4294967295"/>
          </p:nvPr>
        </p:nvSpPr>
        <p:spPr>
          <a:xfrm>
            <a:off x="7308850" y="5083795"/>
            <a:ext cx="11818619" cy="3218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57300">
              <a:lnSpc>
                <a:spcPct val="100000"/>
              </a:lnSpc>
            </a:pPr>
            <a:r>
              <a:rPr sz="3450" spc="-20" dirty="0"/>
              <a:t>Keys </a:t>
            </a:r>
            <a:r>
              <a:rPr sz="3450" spc="5" dirty="0"/>
              <a:t>to </a:t>
            </a:r>
            <a:r>
              <a:rPr sz="3450" spc="-5" dirty="0"/>
              <a:t>getting started</a:t>
            </a:r>
            <a:r>
              <a:rPr sz="3450" spc="-10" dirty="0"/>
              <a:t> </a:t>
            </a:r>
            <a:r>
              <a:rPr sz="3450" spc="5" dirty="0"/>
              <a:t>include:</a:t>
            </a:r>
          </a:p>
          <a:p>
            <a:pPr marL="1835150" indent="-577850">
              <a:lnSpc>
                <a:spcPct val="100000"/>
              </a:lnSpc>
              <a:spcBef>
                <a:spcPts val="1100"/>
              </a:spcBef>
              <a:buClr>
                <a:srgbClr val="407CC9"/>
              </a:buClr>
              <a:buChar char="•"/>
              <a:tabLst>
                <a:tab pos="1835150" algn="l"/>
                <a:tab pos="1835785" algn="l"/>
              </a:tabLst>
            </a:pPr>
            <a:r>
              <a:rPr sz="3450" dirty="0"/>
              <a:t>Incorporating </a:t>
            </a:r>
            <a:r>
              <a:rPr sz="3450" spc="-5" dirty="0"/>
              <a:t>virtual </a:t>
            </a:r>
            <a:r>
              <a:rPr sz="3450" spc="-10" dirty="0"/>
              <a:t>care </a:t>
            </a:r>
            <a:r>
              <a:rPr sz="3450" spc="5" dirty="0"/>
              <a:t>into your </a:t>
            </a:r>
            <a:r>
              <a:rPr sz="3450" spc="-5" dirty="0"/>
              <a:t>strategic</a:t>
            </a:r>
            <a:r>
              <a:rPr sz="3450" spc="-45" dirty="0"/>
              <a:t> </a:t>
            </a:r>
            <a:r>
              <a:rPr sz="3450" spc="5" dirty="0"/>
              <a:t>plan.</a:t>
            </a:r>
          </a:p>
          <a:p>
            <a:pPr marL="1835150" indent="-577850">
              <a:lnSpc>
                <a:spcPct val="100000"/>
              </a:lnSpc>
              <a:spcBef>
                <a:spcPts val="1100"/>
              </a:spcBef>
              <a:buClr>
                <a:srgbClr val="407CC9"/>
              </a:buClr>
              <a:buChar char="•"/>
              <a:tabLst>
                <a:tab pos="1835150" algn="l"/>
                <a:tab pos="1835785" algn="l"/>
              </a:tabLst>
            </a:pPr>
            <a:r>
              <a:rPr sz="3450" spc="5" dirty="0"/>
              <a:t>Planning your capital </a:t>
            </a:r>
            <a:r>
              <a:rPr sz="3450" dirty="0"/>
              <a:t>expansion </a:t>
            </a:r>
            <a:r>
              <a:rPr sz="3450" spc="-5" dirty="0"/>
              <a:t>strategy</a:t>
            </a:r>
            <a:r>
              <a:rPr sz="3450" spc="-40" dirty="0"/>
              <a:t> </a:t>
            </a:r>
            <a:r>
              <a:rPr sz="3450" spc="-15" dirty="0"/>
              <a:t>carefully.</a:t>
            </a:r>
          </a:p>
          <a:p>
            <a:pPr marL="1835150" indent="-577850">
              <a:lnSpc>
                <a:spcPct val="100000"/>
              </a:lnSpc>
              <a:spcBef>
                <a:spcPts val="1100"/>
              </a:spcBef>
              <a:buClr>
                <a:srgbClr val="407CC9"/>
              </a:buClr>
              <a:buChar char="•"/>
              <a:tabLst>
                <a:tab pos="1835150" algn="l"/>
                <a:tab pos="1835785" algn="l"/>
              </a:tabLst>
            </a:pPr>
            <a:r>
              <a:rPr sz="3450" spc="-5" dirty="0"/>
              <a:t>Collaborating </a:t>
            </a:r>
            <a:r>
              <a:rPr sz="3450" spc="5" dirty="0"/>
              <a:t>with </a:t>
            </a:r>
            <a:r>
              <a:rPr sz="3450" dirty="0"/>
              <a:t>leaders </a:t>
            </a:r>
            <a:r>
              <a:rPr sz="3450" spc="5" dirty="0"/>
              <a:t>in the</a:t>
            </a:r>
            <a:r>
              <a:rPr sz="3450" spc="-35" dirty="0"/>
              <a:t> </a:t>
            </a:r>
            <a:r>
              <a:rPr sz="3450" dirty="0"/>
              <a:t>field.</a:t>
            </a:r>
          </a:p>
          <a:p>
            <a:pPr marL="1835150" indent="-577850">
              <a:lnSpc>
                <a:spcPct val="100000"/>
              </a:lnSpc>
              <a:spcBef>
                <a:spcPts val="1100"/>
              </a:spcBef>
              <a:buClr>
                <a:srgbClr val="407CC9"/>
              </a:buClr>
              <a:buChar char="•"/>
              <a:tabLst>
                <a:tab pos="1835150" algn="l"/>
                <a:tab pos="1835785" algn="l"/>
              </a:tabLst>
            </a:pPr>
            <a:r>
              <a:rPr sz="3450" spc="5" dirty="0"/>
              <a:t>Engaging the whole</a:t>
            </a:r>
            <a:r>
              <a:rPr sz="3450" spc="-40" dirty="0"/>
              <a:t> </a:t>
            </a:r>
            <a:r>
              <a:rPr sz="3450" spc="-5" dirty="0"/>
              <a:t>organization</a:t>
            </a:r>
            <a:r>
              <a:rPr sz="3450" spc="-5" dirty="0" smtClean="0"/>
              <a:t>.</a:t>
            </a:r>
            <a:endParaRPr sz="3450" spc="-5" dirty="0"/>
          </a:p>
        </p:txBody>
      </p:sp>
      <p:sp>
        <p:nvSpPr>
          <p:cNvPr id="22" name="object 12"/>
          <p:cNvSpPr/>
          <p:nvPr/>
        </p:nvSpPr>
        <p:spPr>
          <a:xfrm>
            <a:off x="8478143" y="9355455"/>
            <a:ext cx="11626227" cy="547370"/>
          </a:xfrm>
          <a:custGeom>
            <a:avLst/>
            <a:gdLst/>
            <a:ahLst/>
            <a:cxnLst/>
            <a:rect l="l" t="t" r="r" b="b"/>
            <a:pathLst>
              <a:path w="8334375" h="547370">
                <a:moveTo>
                  <a:pt x="0" y="547321"/>
                </a:moveTo>
                <a:lnTo>
                  <a:pt x="8334343" y="547321"/>
                </a:lnTo>
                <a:lnTo>
                  <a:pt x="8334343" y="0"/>
                </a:lnTo>
                <a:lnTo>
                  <a:pt x="0" y="0"/>
                </a:lnTo>
                <a:lnTo>
                  <a:pt x="0" y="547321"/>
                </a:lnTo>
                <a:close/>
              </a:path>
            </a:pathLst>
          </a:custGeom>
          <a:solidFill>
            <a:srgbClr val="878787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62074" y="9517360"/>
            <a:ext cx="7227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300" baseline="30000" dirty="0" smtClean="0">
                <a:solidFill>
                  <a:schemeClr val="bg1"/>
                </a:solidFill>
                <a:latin typeface="Arial Narrow Bold" charset="0"/>
                <a:ea typeface="Arial Narrow Bold" charset="0"/>
                <a:cs typeface="Arial Narrow Bold" charset="0"/>
              </a:rPr>
              <a:t>WHAT HEALTHCARE LEADERS PREDICT BY 2022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937504" y="11045825"/>
            <a:ext cx="1733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64</a:t>
            </a:r>
            <a:r>
              <a:rPr lang="en-US" sz="7200" b="1" spc="-3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%</a:t>
            </a:r>
            <a:endParaRPr lang="en-US" sz="7200" b="1" spc="-3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 Narrow Bold" charset="0"/>
              <a:ea typeface="Arial Narrow Bold" charset="0"/>
              <a:cs typeface="Arial Narrow Bold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566904" y="11045825"/>
            <a:ext cx="1733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97</a:t>
            </a:r>
            <a:r>
              <a:rPr lang="en-US" sz="7200" b="1" spc="-3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%</a:t>
            </a:r>
            <a:endParaRPr lang="en-US" sz="7200" b="1" spc="-3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 Narrow Bold" charset="0"/>
              <a:ea typeface="Arial Narrow Bold" charset="0"/>
              <a:cs typeface="Arial Narrow Bold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0104100" cy="1507807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6269831" y="5834253"/>
            <a:ext cx="9040019" cy="1551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380"/>
              </a:lnSpc>
            </a:pPr>
            <a:r>
              <a:rPr sz="6300" spc="-70" dirty="0">
                <a:solidFill>
                  <a:srgbClr val="FFFFFF"/>
                </a:solidFill>
              </a:rPr>
              <a:t>Peter </a:t>
            </a:r>
            <a:r>
              <a:rPr sz="6300" spc="15" dirty="0">
                <a:solidFill>
                  <a:srgbClr val="FFFFFF"/>
                </a:solidFill>
              </a:rPr>
              <a:t>H. Diamandis,</a:t>
            </a:r>
            <a:r>
              <a:rPr sz="6300" spc="-375" dirty="0">
                <a:solidFill>
                  <a:srgbClr val="FFFFFF"/>
                </a:solidFill>
              </a:rPr>
              <a:t> </a:t>
            </a:r>
            <a:r>
              <a:rPr sz="6300" spc="25" dirty="0">
                <a:solidFill>
                  <a:srgbClr val="FFFFFF"/>
                </a:solidFill>
              </a:rPr>
              <a:t>MD</a:t>
            </a:r>
            <a:endParaRPr sz="6300" dirty="0"/>
          </a:p>
          <a:p>
            <a:pPr marL="12700">
              <a:lnSpc>
                <a:spcPts val="4680"/>
              </a:lnSpc>
            </a:pPr>
            <a:r>
              <a:rPr sz="4050" b="0" spc="-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International </a:t>
            </a:r>
            <a:r>
              <a:rPr sz="4050" b="0" spc="-1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Pioneer </a:t>
            </a:r>
            <a:r>
              <a:rPr sz="4050" b="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in</a:t>
            </a:r>
            <a:r>
              <a:rPr sz="4050" b="0" spc="4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 </a:t>
            </a:r>
            <a:r>
              <a:rPr sz="4050" b="0" spc="-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Innovation</a:t>
            </a:r>
            <a:endParaRPr sz="4050" b="0" dirty="0">
              <a:latin typeface="Arial Regular" charset="0"/>
              <a:cs typeface="Arial Regular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32790" y="4649073"/>
            <a:ext cx="6324045" cy="605552"/>
          </a:xfrm>
          <a:custGeom>
            <a:avLst/>
            <a:gdLst/>
            <a:ahLst/>
            <a:cxnLst/>
            <a:rect l="l" t="t" r="r" b="b"/>
            <a:pathLst>
              <a:path w="5862320" h="561339">
                <a:moveTo>
                  <a:pt x="117608" y="13570"/>
                </a:moveTo>
                <a:lnTo>
                  <a:pt x="0" y="13570"/>
                </a:lnTo>
                <a:lnTo>
                  <a:pt x="0" y="547334"/>
                </a:lnTo>
                <a:lnTo>
                  <a:pt x="117608" y="547334"/>
                </a:lnTo>
                <a:lnTo>
                  <a:pt x="117608" y="13570"/>
                </a:lnTo>
                <a:close/>
              </a:path>
              <a:path w="5862320" h="561339">
                <a:moveTo>
                  <a:pt x="376939" y="13570"/>
                </a:moveTo>
                <a:lnTo>
                  <a:pt x="217111" y="13570"/>
                </a:lnTo>
                <a:lnTo>
                  <a:pt x="217111" y="547334"/>
                </a:lnTo>
                <a:lnTo>
                  <a:pt x="334720" y="547334"/>
                </a:lnTo>
                <a:lnTo>
                  <a:pt x="334720" y="167366"/>
                </a:lnTo>
                <a:lnTo>
                  <a:pt x="471030" y="167366"/>
                </a:lnTo>
                <a:lnTo>
                  <a:pt x="376939" y="13570"/>
                </a:lnTo>
                <a:close/>
              </a:path>
              <a:path w="5862320" h="561339">
                <a:moveTo>
                  <a:pt x="471030" y="167366"/>
                </a:moveTo>
                <a:lnTo>
                  <a:pt x="336228" y="167366"/>
                </a:lnTo>
                <a:lnTo>
                  <a:pt x="569184" y="547334"/>
                </a:lnTo>
                <a:lnTo>
                  <a:pt x="722981" y="547334"/>
                </a:lnTo>
                <a:lnTo>
                  <a:pt x="722981" y="384490"/>
                </a:lnTo>
                <a:lnTo>
                  <a:pt x="603864" y="384490"/>
                </a:lnTo>
                <a:lnTo>
                  <a:pt x="471030" y="167366"/>
                </a:lnTo>
                <a:close/>
              </a:path>
              <a:path w="5862320" h="561339">
                <a:moveTo>
                  <a:pt x="722981" y="13570"/>
                </a:moveTo>
                <a:lnTo>
                  <a:pt x="605372" y="13570"/>
                </a:lnTo>
                <a:lnTo>
                  <a:pt x="605372" y="384490"/>
                </a:lnTo>
                <a:lnTo>
                  <a:pt x="722981" y="384490"/>
                </a:lnTo>
                <a:lnTo>
                  <a:pt x="722981" y="13570"/>
                </a:lnTo>
                <a:close/>
              </a:path>
              <a:path w="5862320" h="561339">
                <a:moveTo>
                  <a:pt x="1157217" y="13570"/>
                </a:moveTo>
                <a:lnTo>
                  <a:pt x="1039608" y="13570"/>
                </a:lnTo>
                <a:lnTo>
                  <a:pt x="1039608" y="547334"/>
                </a:lnTo>
                <a:lnTo>
                  <a:pt x="1157217" y="547334"/>
                </a:lnTo>
                <a:lnTo>
                  <a:pt x="1157217" y="316639"/>
                </a:lnTo>
                <a:lnTo>
                  <a:pt x="1503258" y="316639"/>
                </a:lnTo>
                <a:lnTo>
                  <a:pt x="1503258" y="212600"/>
                </a:lnTo>
                <a:lnTo>
                  <a:pt x="1157217" y="212600"/>
                </a:lnTo>
                <a:lnTo>
                  <a:pt x="1157217" y="13570"/>
                </a:lnTo>
                <a:close/>
              </a:path>
              <a:path w="5862320" h="561339">
                <a:moveTo>
                  <a:pt x="1503258" y="316639"/>
                </a:moveTo>
                <a:lnTo>
                  <a:pt x="1385649" y="316639"/>
                </a:lnTo>
                <a:lnTo>
                  <a:pt x="1385649" y="547334"/>
                </a:lnTo>
                <a:lnTo>
                  <a:pt x="1503258" y="547334"/>
                </a:lnTo>
                <a:lnTo>
                  <a:pt x="1503258" y="316639"/>
                </a:lnTo>
                <a:close/>
              </a:path>
              <a:path w="5862320" h="561339">
                <a:moveTo>
                  <a:pt x="1503258" y="13570"/>
                </a:moveTo>
                <a:lnTo>
                  <a:pt x="1385649" y="13570"/>
                </a:lnTo>
                <a:lnTo>
                  <a:pt x="1385649" y="212600"/>
                </a:lnTo>
                <a:lnTo>
                  <a:pt x="1503258" y="212600"/>
                </a:lnTo>
                <a:lnTo>
                  <a:pt x="1503258" y="13570"/>
                </a:lnTo>
                <a:close/>
              </a:path>
              <a:path w="5862320" h="561339">
                <a:moveTo>
                  <a:pt x="1971420" y="13570"/>
                </a:moveTo>
                <a:lnTo>
                  <a:pt x="1608792" y="13570"/>
                </a:lnTo>
                <a:lnTo>
                  <a:pt x="1608792" y="547334"/>
                </a:lnTo>
                <a:lnTo>
                  <a:pt x="1984990" y="547334"/>
                </a:lnTo>
                <a:lnTo>
                  <a:pt x="1984990" y="438771"/>
                </a:lnTo>
                <a:lnTo>
                  <a:pt x="1726401" y="438771"/>
                </a:lnTo>
                <a:lnTo>
                  <a:pt x="1726401" y="330209"/>
                </a:lnTo>
                <a:lnTo>
                  <a:pt x="1957850" y="330209"/>
                </a:lnTo>
                <a:lnTo>
                  <a:pt x="1957850" y="221647"/>
                </a:lnTo>
                <a:lnTo>
                  <a:pt x="1726401" y="221647"/>
                </a:lnTo>
                <a:lnTo>
                  <a:pt x="1726401" y="122132"/>
                </a:lnTo>
                <a:lnTo>
                  <a:pt x="1971420" y="122132"/>
                </a:lnTo>
                <a:lnTo>
                  <a:pt x="1971420" y="13570"/>
                </a:lnTo>
                <a:close/>
              </a:path>
              <a:path w="5862320" h="561339">
                <a:moveTo>
                  <a:pt x="2344602" y="13570"/>
                </a:moveTo>
                <a:lnTo>
                  <a:pt x="2247349" y="13570"/>
                </a:lnTo>
                <a:lnTo>
                  <a:pt x="2016654" y="547334"/>
                </a:lnTo>
                <a:lnTo>
                  <a:pt x="2146326" y="547334"/>
                </a:lnTo>
                <a:lnTo>
                  <a:pt x="2190806" y="434248"/>
                </a:lnTo>
                <a:lnTo>
                  <a:pt x="2527609" y="434248"/>
                </a:lnTo>
                <a:lnTo>
                  <a:pt x="2484317" y="334733"/>
                </a:lnTo>
                <a:lnTo>
                  <a:pt x="2227747" y="334733"/>
                </a:lnTo>
                <a:lnTo>
                  <a:pt x="2292583" y="168874"/>
                </a:lnTo>
                <a:lnTo>
                  <a:pt x="2412164" y="168874"/>
                </a:lnTo>
                <a:lnTo>
                  <a:pt x="2344602" y="13570"/>
                </a:lnTo>
                <a:close/>
              </a:path>
              <a:path w="5862320" h="561339">
                <a:moveTo>
                  <a:pt x="2527609" y="434248"/>
                </a:moveTo>
                <a:lnTo>
                  <a:pt x="2398130" y="434248"/>
                </a:lnTo>
                <a:lnTo>
                  <a:pt x="2444118" y="547334"/>
                </a:lnTo>
                <a:lnTo>
                  <a:pt x="2576805" y="547334"/>
                </a:lnTo>
                <a:lnTo>
                  <a:pt x="2527609" y="434248"/>
                </a:lnTo>
                <a:close/>
              </a:path>
              <a:path w="5862320" h="561339">
                <a:moveTo>
                  <a:pt x="2412164" y="168874"/>
                </a:moveTo>
                <a:lnTo>
                  <a:pt x="2292583" y="168874"/>
                </a:lnTo>
                <a:lnTo>
                  <a:pt x="2358173" y="334733"/>
                </a:lnTo>
                <a:lnTo>
                  <a:pt x="2484317" y="334733"/>
                </a:lnTo>
                <a:lnTo>
                  <a:pt x="2412164" y="168874"/>
                </a:lnTo>
                <a:close/>
              </a:path>
              <a:path w="5862320" h="561339">
                <a:moveTo>
                  <a:pt x="2744925" y="13570"/>
                </a:moveTo>
                <a:lnTo>
                  <a:pt x="2627316" y="13570"/>
                </a:lnTo>
                <a:lnTo>
                  <a:pt x="2627316" y="547334"/>
                </a:lnTo>
                <a:lnTo>
                  <a:pt x="2962804" y="547334"/>
                </a:lnTo>
                <a:lnTo>
                  <a:pt x="2962804" y="438771"/>
                </a:lnTo>
                <a:lnTo>
                  <a:pt x="2744925" y="438771"/>
                </a:lnTo>
                <a:lnTo>
                  <a:pt x="2744925" y="13570"/>
                </a:lnTo>
                <a:close/>
              </a:path>
              <a:path w="5862320" h="561339">
                <a:moveTo>
                  <a:pt x="3171622" y="117608"/>
                </a:moveTo>
                <a:lnTo>
                  <a:pt x="3054013" y="117608"/>
                </a:lnTo>
                <a:lnTo>
                  <a:pt x="3054013" y="547334"/>
                </a:lnTo>
                <a:lnTo>
                  <a:pt x="3171622" y="547334"/>
                </a:lnTo>
                <a:lnTo>
                  <a:pt x="3171622" y="117608"/>
                </a:lnTo>
                <a:close/>
              </a:path>
              <a:path w="5862320" h="561339">
                <a:moveTo>
                  <a:pt x="3323911" y="13570"/>
                </a:moveTo>
                <a:lnTo>
                  <a:pt x="2901725" y="13570"/>
                </a:lnTo>
                <a:lnTo>
                  <a:pt x="2901725" y="117608"/>
                </a:lnTo>
                <a:lnTo>
                  <a:pt x="3323911" y="117608"/>
                </a:lnTo>
                <a:lnTo>
                  <a:pt x="3323911" y="13570"/>
                </a:lnTo>
                <a:close/>
              </a:path>
              <a:path w="5862320" h="561339">
                <a:moveTo>
                  <a:pt x="3493527" y="13570"/>
                </a:moveTo>
                <a:lnTo>
                  <a:pt x="3375918" y="13570"/>
                </a:lnTo>
                <a:lnTo>
                  <a:pt x="3375918" y="547334"/>
                </a:lnTo>
                <a:lnTo>
                  <a:pt x="3493527" y="547334"/>
                </a:lnTo>
                <a:lnTo>
                  <a:pt x="3493527" y="316639"/>
                </a:lnTo>
                <a:lnTo>
                  <a:pt x="3839568" y="316639"/>
                </a:lnTo>
                <a:lnTo>
                  <a:pt x="3839568" y="212600"/>
                </a:lnTo>
                <a:lnTo>
                  <a:pt x="3493527" y="212600"/>
                </a:lnTo>
                <a:lnTo>
                  <a:pt x="3493527" y="13570"/>
                </a:lnTo>
                <a:close/>
              </a:path>
              <a:path w="5862320" h="561339">
                <a:moveTo>
                  <a:pt x="3839568" y="316639"/>
                </a:moveTo>
                <a:lnTo>
                  <a:pt x="3721959" y="316639"/>
                </a:lnTo>
                <a:lnTo>
                  <a:pt x="3721959" y="547334"/>
                </a:lnTo>
                <a:lnTo>
                  <a:pt x="3839568" y="547334"/>
                </a:lnTo>
                <a:lnTo>
                  <a:pt x="3839568" y="316639"/>
                </a:lnTo>
                <a:close/>
              </a:path>
              <a:path w="5862320" h="561339">
                <a:moveTo>
                  <a:pt x="3839568" y="13570"/>
                </a:moveTo>
                <a:lnTo>
                  <a:pt x="3721959" y="13570"/>
                </a:lnTo>
                <a:lnTo>
                  <a:pt x="3721959" y="212600"/>
                </a:lnTo>
                <a:lnTo>
                  <a:pt x="3839568" y="212600"/>
                </a:lnTo>
                <a:lnTo>
                  <a:pt x="3839568" y="13570"/>
                </a:lnTo>
                <a:close/>
              </a:path>
              <a:path w="5862320" h="561339">
                <a:moveTo>
                  <a:pt x="4199934" y="0"/>
                </a:moveTo>
                <a:lnTo>
                  <a:pt x="4139801" y="4900"/>
                </a:lnTo>
                <a:lnTo>
                  <a:pt x="4084587" y="19601"/>
                </a:lnTo>
                <a:lnTo>
                  <a:pt x="4035390" y="43448"/>
                </a:lnTo>
                <a:lnTo>
                  <a:pt x="3993365" y="75767"/>
                </a:lnTo>
                <a:lnTo>
                  <a:pt x="3959156" y="116200"/>
                </a:lnTo>
                <a:lnTo>
                  <a:pt x="3933429" y="164351"/>
                </a:lnTo>
                <a:lnTo>
                  <a:pt x="3917315" y="219390"/>
                </a:lnTo>
                <a:lnTo>
                  <a:pt x="3911943" y="280452"/>
                </a:lnTo>
                <a:lnTo>
                  <a:pt x="3913286" y="311739"/>
                </a:lnTo>
                <a:lnTo>
                  <a:pt x="3924029" y="369789"/>
                </a:lnTo>
                <a:lnTo>
                  <a:pt x="3945233" y="421597"/>
                </a:lnTo>
                <a:lnTo>
                  <a:pt x="3975200" y="465888"/>
                </a:lnTo>
                <a:lnTo>
                  <a:pt x="4013483" y="502364"/>
                </a:lnTo>
                <a:lnTo>
                  <a:pt x="4059091" y="530443"/>
                </a:lnTo>
                <a:lnTo>
                  <a:pt x="4111579" y="549878"/>
                </a:lnTo>
                <a:lnTo>
                  <a:pt x="4169253" y="559679"/>
                </a:lnTo>
                <a:lnTo>
                  <a:pt x="4199934" y="560904"/>
                </a:lnTo>
                <a:lnTo>
                  <a:pt x="4227258" y="559490"/>
                </a:lnTo>
                <a:lnTo>
                  <a:pt x="4280789" y="548182"/>
                </a:lnTo>
                <a:lnTo>
                  <a:pt x="4331868" y="525423"/>
                </a:lnTo>
                <a:lnTo>
                  <a:pt x="4374840" y="490367"/>
                </a:lnTo>
                <a:lnTo>
                  <a:pt x="4392934" y="468174"/>
                </a:lnTo>
                <a:lnTo>
                  <a:pt x="4371716" y="452342"/>
                </a:lnTo>
                <a:lnTo>
                  <a:pt x="4184856" y="452342"/>
                </a:lnTo>
                <a:lnTo>
                  <a:pt x="4169282" y="451542"/>
                </a:lnTo>
                <a:lnTo>
                  <a:pt x="4125675" y="439525"/>
                </a:lnTo>
                <a:lnTo>
                  <a:pt x="4088426" y="414581"/>
                </a:lnTo>
                <a:lnTo>
                  <a:pt x="4059609" y="378648"/>
                </a:lnTo>
                <a:lnTo>
                  <a:pt x="4040643" y="333397"/>
                </a:lnTo>
                <a:lnTo>
                  <a:pt x="4034076" y="280452"/>
                </a:lnTo>
                <a:lnTo>
                  <a:pt x="4034804" y="262316"/>
                </a:lnTo>
                <a:lnTo>
                  <a:pt x="4045761" y="211846"/>
                </a:lnTo>
                <a:lnTo>
                  <a:pt x="4068371" y="169233"/>
                </a:lnTo>
                <a:lnTo>
                  <a:pt x="4100791" y="136744"/>
                </a:lnTo>
                <a:lnTo>
                  <a:pt x="4141623" y="115771"/>
                </a:lnTo>
                <a:lnTo>
                  <a:pt x="4188626" y="108562"/>
                </a:lnTo>
                <a:lnTo>
                  <a:pt x="4343192" y="108562"/>
                </a:lnTo>
                <a:lnTo>
                  <a:pt x="4380117" y="78405"/>
                </a:lnTo>
                <a:lnTo>
                  <a:pt x="4351556" y="49433"/>
                </a:lnTo>
                <a:lnTo>
                  <a:pt x="4318575" y="27894"/>
                </a:lnTo>
                <a:lnTo>
                  <a:pt x="4283380" y="13122"/>
                </a:lnTo>
                <a:lnTo>
                  <a:pt x="4234915" y="2337"/>
                </a:lnTo>
                <a:lnTo>
                  <a:pt x="4211359" y="260"/>
                </a:lnTo>
                <a:lnTo>
                  <a:pt x="4199934" y="0"/>
                </a:lnTo>
                <a:close/>
              </a:path>
              <a:path w="5862320" h="561339">
                <a:moveTo>
                  <a:pt x="4294926" y="395045"/>
                </a:moveTo>
                <a:lnTo>
                  <a:pt x="4262268" y="428971"/>
                </a:lnTo>
                <a:lnTo>
                  <a:pt x="4218966" y="448577"/>
                </a:lnTo>
                <a:lnTo>
                  <a:pt x="4184856" y="452342"/>
                </a:lnTo>
                <a:lnTo>
                  <a:pt x="4371716" y="452342"/>
                </a:lnTo>
                <a:lnTo>
                  <a:pt x="4294926" y="395045"/>
                </a:lnTo>
                <a:close/>
              </a:path>
              <a:path w="5862320" h="561339">
                <a:moveTo>
                  <a:pt x="4343192" y="108562"/>
                </a:moveTo>
                <a:lnTo>
                  <a:pt x="4188626" y="108562"/>
                </a:lnTo>
                <a:lnTo>
                  <a:pt x="4204710" y="109268"/>
                </a:lnTo>
                <a:lnTo>
                  <a:pt x="4219809" y="111389"/>
                </a:lnTo>
                <a:lnTo>
                  <a:pt x="4259180" y="126139"/>
                </a:lnTo>
                <a:lnTo>
                  <a:pt x="4289649" y="152288"/>
                </a:lnTo>
                <a:lnTo>
                  <a:pt x="4343192" y="108562"/>
                </a:lnTo>
                <a:close/>
              </a:path>
              <a:path w="5862320" h="561339">
                <a:moveTo>
                  <a:pt x="4722390" y="13570"/>
                </a:moveTo>
                <a:lnTo>
                  <a:pt x="4625136" y="13570"/>
                </a:lnTo>
                <a:lnTo>
                  <a:pt x="4394442" y="547334"/>
                </a:lnTo>
                <a:lnTo>
                  <a:pt x="4524113" y="547334"/>
                </a:lnTo>
                <a:lnTo>
                  <a:pt x="4568593" y="434248"/>
                </a:lnTo>
                <a:lnTo>
                  <a:pt x="4905397" y="434248"/>
                </a:lnTo>
                <a:lnTo>
                  <a:pt x="4862105" y="334733"/>
                </a:lnTo>
                <a:lnTo>
                  <a:pt x="4605535" y="334733"/>
                </a:lnTo>
                <a:lnTo>
                  <a:pt x="4670370" y="168874"/>
                </a:lnTo>
                <a:lnTo>
                  <a:pt x="4789951" y="168874"/>
                </a:lnTo>
                <a:lnTo>
                  <a:pt x="4722390" y="13570"/>
                </a:lnTo>
                <a:close/>
              </a:path>
              <a:path w="5862320" h="561339">
                <a:moveTo>
                  <a:pt x="4905397" y="434248"/>
                </a:moveTo>
                <a:lnTo>
                  <a:pt x="4775917" y="434248"/>
                </a:lnTo>
                <a:lnTo>
                  <a:pt x="4821905" y="547334"/>
                </a:lnTo>
                <a:lnTo>
                  <a:pt x="4954592" y="547334"/>
                </a:lnTo>
                <a:lnTo>
                  <a:pt x="4905397" y="434248"/>
                </a:lnTo>
                <a:close/>
              </a:path>
              <a:path w="5862320" h="561339">
                <a:moveTo>
                  <a:pt x="4789951" y="168874"/>
                </a:moveTo>
                <a:lnTo>
                  <a:pt x="4670370" y="168874"/>
                </a:lnTo>
                <a:lnTo>
                  <a:pt x="4735960" y="334733"/>
                </a:lnTo>
                <a:lnTo>
                  <a:pt x="4862105" y="334733"/>
                </a:lnTo>
                <a:lnTo>
                  <a:pt x="4789951" y="168874"/>
                </a:lnTo>
                <a:close/>
              </a:path>
              <a:path w="5862320" h="561339">
                <a:moveTo>
                  <a:pt x="5207137" y="13570"/>
                </a:moveTo>
                <a:lnTo>
                  <a:pt x="5000568" y="13570"/>
                </a:lnTo>
                <a:lnTo>
                  <a:pt x="5000568" y="547334"/>
                </a:lnTo>
                <a:lnTo>
                  <a:pt x="5118177" y="547334"/>
                </a:lnTo>
                <a:lnTo>
                  <a:pt x="5118177" y="333979"/>
                </a:lnTo>
                <a:lnTo>
                  <a:pt x="5300344" y="333979"/>
                </a:lnTo>
                <a:lnTo>
                  <a:pt x="5293082" y="321916"/>
                </a:lnTo>
                <a:lnTo>
                  <a:pt x="5319657" y="314825"/>
                </a:lnTo>
                <a:lnTo>
                  <a:pt x="5342840" y="304105"/>
                </a:lnTo>
                <a:lnTo>
                  <a:pt x="5362630" y="289758"/>
                </a:lnTo>
                <a:lnTo>
                  <a:pt x="5379027" y="271782"/>
                </a:lnTo>
                <a:lnTo>
                  <a:pt x="5391891" y="250932"/>
                </a:lnTo>
                <a:lnTo>
                  <a:pt x="5398478" y="234464"/>
                </a:lnTo>
                <a:lnTo>
                  <a:pt x="5118177" y="234464"/>
                </a:lnTo>
                <a:lnTo>
                  <a:pt x="5118177" y="113085"/>
                </a:lnTo>
                <a:lnTo>
                  <a:pt x="5398819" y="113085"/>
                </a:lnTo>
                <a:lnTo>
                  <a:pt x="5392221" y="97630"/>
                </a:lnTo>
                <a:lnTo>
                  <a:pt x="5361546" y="57916"/>
                </a:lnTo>
                <a:lnTo>
                  <a:pt x="5318715" y="32040"/>
                </a:lnTo>
                <a:lnTo>
                  <a:pt x="5265871" y="18023"/>
                </a:lnTo>
                <a:lnTo>
                  <a:pt x="5227234" y="14065"/>
                </a:lnTo>
                <a:lnTo>
                  <a:pt x="5207137" y="13570"/>
                </a:lnTo>
                <a:close/>
              </a:path>
              <a:path w="5862320" h="561339">
                <a:moveTo>
                  <a:pt x="5300344" y="333979"/>
                </a:moveTo>
                <a:lnTo>
                  <a:pt x="5176227" y="333979"/>
                </a:lnTo>
                <a:lnTo>
                  <a:pt x="5287805" y="547334"/>
                </a:lnTo>
                <a:lnTo>
                  <a:pt x="5428785" y="547334"/>
                </a:lnTo>
                <a:lnTo>
                  <a:pt x="5300344" y="333979"/>
                </a:lnTo>
                <a:close/>
              </a:path>
              <a:path w="5862320" h="561339">
                <a:moveTo>
                  <a:pt x="5398819" y="113085"/>
                </a:moveTo>
                <a:lnTo>
                  <a:pt x="5195075" y="113085"/>
                </a:lnTo>
                <a:lnTo>
                  <a:pt x="5203038" y="113226"/>
                </a:lnTo>
                <a:lnTo>
                  <a:pt x="5211095" y="113650"/>
                </a:lnTo>
                <a:lnTo>
                  <a:pt x="5250251" y="121077"/>
                </a:lnTo>
                <a:lnTo>
                  <a:pt x="5281632" y="149037"/>
                </a:lnTo>
                <a:lnTo>
                  <a:pt x="5286297" y="174905"/>
                </a:lnTo>
                <a:lnTo>
                  <a:pt x="5285708" y="185231"/>
                </a:lnTo>
                <a:lnTo>
                  <a:pt x="5266224" y="219291"/>
                </a:lnTo>
                <a:lnTo>
                  <a:pt x="5229731" y="232485"/>
                </a:lnTo>
                <a:lnTo>
                  <a:pt x="5118177" y="234464"/>
                </a:lnTo>
                <a:lnTo>
                  <a:pt x="5398478" y="234464"/>
                </a:lnTo>
                <a:lnTo>
                  <a:pt x="5401079" y="227961"/>
                </a:lnTo>
                <a:lnTo>
                  <a:pt x="5406592" y="202870"/>
                </a:lnTo>
                <a:lnTo>
                  <a:pt x="5408430" y="175659"/>
                </a:lnTo>
                <a:lnTo>
                  <a:pt x="5407417" y="153254"/>
                </a:lnTo>
                <a:lnTo>
                  <a:pt x="5404377" y="132781"/>
                </a:lnTo>
                <a:lnTo>
                  <a:pt x="5399312" y="114239"/>
                </a:lnTo>
                <a:lnTo>
                  <a:pt x="5398819" y="113085"/>
                </a:lnTo>
                <a:close/>
              </a:path>
              <a:path w="5862320" h="561339">
                <a:moveTo>
                  <a:pt x="5848709" y="13570"/>
                </a:moveTo>
                <a:lnTo>
                  <a:pt x="5486082" y="13570"/>
                </a:lnTo>
                <a:lnTo>
                  <a:pt x="5486082" y="547334"/>
                </a:lnTo>
                <a:lnTo>
                  <a:pt x="5862280" y="547334"/>
                </a:lnTo>
                <a:lnTo>
                  <a:pt x="5862280" y="438771"/>
                </a:lnTo>
                <a:lnTo>
                  <a:pt x="5603691" y="438771"/>
                </a:lnTo>
                <a:lnTo>
                  <a:pt x="5603691" y="330209"/>
                </a:lnTo>
                <a:lnTo>
                  <a:pt x="5835139" y="330209"/>
                </a:lnTo>
                <a:lnTo>
                  <a:pt x="5835139" y="221647"/>
                </a:lnTo>
                <a:lnTo>
                  <a:pt x="5603691" y="221647"/>
                </a:lnTo>
                <a:lnTo>
                  <a:pt x="5603691" y="122132"/>
                </a:lnTo>
                <a:lnTo>
                  <a:pt x="5848709" y="122132"/>
                </a:lnTo>
                <a:lnTo>
                  <a:pt x="5848709" y="13570"/>
                </a:lnTo>
                <a:close/>
              </a:path>
            </a:pathLst>
          </a:custGeom>
          <a:solidFill>
            <a:srgbClr val="A3D39B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338821" y="3819780"/>
            <a:ext cx="9454557" cy="605552"/>
          </a:xfrm>
          <a:custGeom>
            <a:avLst/>
            <a:gdLst/>
            <a:ahLst/>
            <a:cxnLst/>
            <a:rect l="l" t="t" r="r" b="b"/>
            <a:pathLst>
              <a:path w="8764269" h="561339">
                <a:moveTo>
                  <a:pt x="362627" y="13570"/>
                </a:moveTo>
                <a:lnTo>
                  <a:pt x="0" y="13570"/>
                </a:lnTo>
                <a:lnTo>
                  <a:pt x="0" y="547334"/>
                </a:lnTo>
                <a:lnTo>
                  <a:pt x="376197" y="547334"/>
                </a:lnTo>
                <a:lnTo>
                  <a:pt x="376197" y="438771"/>
                </a:lnTo>
                <a:lnTo>
                  <a:pt x="117608" y="438771"/>
                </a:lnTo>
                <a:lnTo>
                  <a:pt x="117608" y="330209"/>
                </a:lnTo>
                <a:lnTo>
                  <a:pt x="349057" y="330209"/>
                </a:lnTo>
                <a:lnTo>
                  <a:pt x="349057" y="221647"/>
                </a:lnTo>
                <a:lnTo>
                  <a:pt x="117608" y="221647"/>
                </a:lnTo>
                <a:lnTo>
                  <a:pt x="117608" y="122132"/>
                </a:lnTo>
                <a:lnTo>
                  <a:pt x="362627" y="122132"/>
                </a:lnTo>
                <a:lnTo>
                  <a:pt x="362627" y="13570"/>
                </a:lnTo>
                <a:close/>
              </a:path>
              <a:path w="8764269" h="561339">
                <a:moveTo>
                  <a:pt x="566923" y="13570"/>
                </a:moveTo>
                <a:lnTo>
                  <a:pt x="419157" y="13570"/>
                </a:lnTo>
                <a:lnTo>
                  <a:pt x="595571" y="268389"/>
                </a:lnTo>
                <a:lnTo>
                  <a:pt x="408603" y="547334"/>
                </a:lnTo>
                <a:lnTo>
                  <a:pt x="548075" y="547334"/>
                </a:lnTo>
                <a:lnTo>
                  <a:pt x="674731" y="332471"/>
                </a:lnTo>
                <a:lnTo>
                  <a:pt x="805455" y="332471"/>
                </a:lnTo>
                <a:lnTo>
                  <a:pt x="759922" y="266128"/>
                </a:lnTo>
                <a:lnTo>
                  <a:pt x="804758" y="200538"/>
                </a:lnTo>
                <a:lnTo>
                  <a:pt x="680762" y="200538"/>
                </a:lnTo>
                <a:lnTo>
                  <a:pt x="566923" y="13570"/>
                </a:lnTo>
                <a:close/>
              </a:path>
              <a:path w="8764269" h="561339">
                <a:moveTo>
                  <a:pt x="805455" y="332471"/>
                </a:moveTo>
                <a:lnTo>
                  <a:pt x="674731" y="332471"/>
                </a:lnTo>
                <a:lnTo>
                  <a:pt x="805156" y="547334"/>
                </a:lnTo>
                <a:lnTo>
                  <a:pt x="952921" y="547334"/>
                </a:lnTo>
                <a:lnTo>
                  <a:pt x="805455" y="332471"/>
                </a:lnTo>
                <a:close/>
              </a:path>
              <a:path w="8764269" h="561339">
                <a:moveTo>
                  <a:pt x="932566" y="13570"/>
                </a:moveTo>
                <a:lnTo>
                  <a:pt x="790078" y="13570"/>
                </a:lnTo>
                <a:lnTo>
                  <a:pt x="680762" y="200538"/>
                </a:lnTo>
                <a:lnTo>
                  <a:pt x="804758" y="200538"/>
                </a:lnTo>
                <a:lnTo>
                  <a:pt x="932566" y="13570"/>
                </a:lnTo>
                <a:close/>
              </a:path>
              <a:path w="8764269" h="561339">
                <a:moveTo>
                  <a:pt x="1197940" y="13570"/>
                </a:moveTo>
                <a:lnTo>
                  <a:pt x="999651" y="13570"/>
                </a:lnTo>
                <a:lnTo>
                  <a:pt x="999651" y="547334"/>
                </a:lnTo>
                <a:lnTo>
                  <a:pt x="1117260" y="547334"/>
                </a:lnTo>
                <a:lnTo>
                  <a:pt x="1117260" y="339256"/>
                </a:lnTo>
                <a:lnTo>
                  <a:pt x="1203205" y="339256"/>
                </a:lnTo>
                <a:lnTo>
                  <a:pt x="1243916" y="337277"/>
                </a:lnTo>
                <a:lnTo>
                  <a:pt x="1281611" y="331340"/>
                </a:lnTo>
                <a:lnTo>
                  <a:pt x="1330379" y="313317"/>
                </a:lnTo>
                <a:lnTo>
                  <a:pt x="1367746" y="282530"/>
                </a:lnTo>
                <a:lnTo>
                  <a:pt x="1391290" y="239741"/>
                </a:lnTo>
                <a:lnTo>
                  <a:pt x="1117260" y="239741"/>
                </a:lnTo>
                <a:lnTo>
                  <a:pt x="1117260" y="113085"/>
                </a:lnTo>
                <a:lnTo>
                  <a:pt x="1391419" y="113085"/>
                </a:lnTo>
                <a:lnTo>
                  <a:pt x="1384519" y="96876"/>
                </a:lnTo>
                <a:lnTo>
                  <a:pt x="1353844" y="57162"/>
                </a:lnTo>
                <a:lnTo>
                  <a:pt x="1310919" y="31381"/>
                </a:lnTo>
                <a:lnTo>
                  <a:pt x="1257580" y="17816"/>
                </a:lnTo>
                <a:lnTo>
                  <a:pt x="1218382" y="14043"/>
                </a:lnTo>
                <a:lnTo>
                  <a:pt x="1197940" y="13570"/>
                </a:lnTo>
                <a:close/>
              </a:path>
              <a:path w="8764269" h="561339">
                <a:moveTo>
                  <a:pt x="1391419" y="113085"/>
                </a:moveTo>
                <a:lnTo>
                  <a:pt x="1117260" y="113085"/>
                </a:lnTo>
                <a:lnTo>
                  <a:pt x="1185959" y="113205"/>
                </a:lnTo>
                <a:lnTo>
                  <a:pt x="1194535" y="113561"/>
                </a:lnTo>
                <a:lnTo>
                  <a:pt x="1237489" y="120553"/>
                </a:lnTo>
                <a:lnTo>
                  <a:pt x="1269171" y="142864"/>
                </a:lnTo>
                <a:lnTo>
                  <a:pt x="1278595" y="175659"/>
                </a:lnTo>
                <a:lnTo>
                  <a:pt x="1278147" y="184682"/>
                </a:lnTo>
                <a:lnTo>
                  <a:pt x="1258145" y="222637"/>
                </a:lnTo>
                <a:lnTo>
                  <a:pt x="1218783" y="238045"/>
                </a:lnTo>
                <a:lnTo>
                  <a:pt x="1195678" y="239741"/>
                </a:lnTo>
                <a:lnTo>
                  <a:pt x="1391290" y="239741"/>
                </a:lnTo>
                <a:lnTo>
                  <a:pt x="1392251" y="237292"/>
                </a:lnTo>
                <a:lnTo>
                  <a:pt x="1396960" y="218636"/>
                </a:lnTo>
                <a:lnTo>
                  <a:pt x="1399785" y="198093"/>
                </a:lnTo>
                <a:lnTo>
                  <a:pt x="1400728" y="175659"/>
                </a:lnTo>
                <a:lnTo>
                  <a:pt x="1399714" y="152924"/>
                </a:lnTo>
                <a:lnTo>
                  <a:pt x="1396675" y="132215"/>
                </a:lnTo>
                <a:lnTo>
                  <a:pt x="1391610" y="113533"/>
                </a:lnTo>
                <a:lnTo>
                  <a:pt x="1391419" y="113085"/>
                </a:lnTo>
                <a:close/>
              </a:path>
              <a:path w="8764269" h="561339">
                <a:moveTo>
                  <a:pt x="1726414" y="0"/>
                </a:moveTo>
                <a:lnTo>
                  <a:pt x="1666281" y="4900"/>
                </a:lnTo>
                <a:lnTo>
                  <a:pt x="1611067" y="19601"/>
                </a:lnTo>
                <a:lnTo>
                  <a:pt x="1561874" y="43448"/>
                </a:lnTo>
                <a:lnTo>
                  <a:pt x="1519844" y="75767"/>
                </a:lnTo>
                <a:lnTo>
                  <a:pt x="1485636" y="116200"/>
                </a:lnTo>
                <a:lnTo>
                  <a:pt x="1459909" y="164351"/>
                </a:lnTo>
                <a:lnTo>
                  <a:pt x="1443794" y="219390"/>
                </a:lnTo>
                <a:lnTo>
                  <a:pt x="1438423" y="280452"/>
                </a:lnTo>
                <a:lnTo>
                  <a:pt x="1439766" y="311739"/>
                </a:lnTo>
                <a:lnTo>
                  <a:pt x="1450509" y="369789"/>
                </a:lnTo>
                <a:lnTo>
                  <a:pt x="1471712" y="421597"/>
                </a:lnTo>
                <a:lnTo>
                  <a:pt x="1501680" y="465888"/>
                </a:lnTo>
                <a:lnTo>
                  <a:pt x="1539964" y="502364"/>
                </a:lnTo>
                <a:lnTo>
                  <a:pt x="1585575" y="530443"/>
                </a:lnTo>
                <a:lnTo>
                  <a:pt x="1638059" y="549878"/>
                </a:lnTo>
                <a:lnTo>
                  <a:pt x="1695732" y="559679"/>
                </a:lnTo>
                <a:lnTo>
                  <a:pt x="1726414" y="560904"/>
                </a:lnTo>
                <a:lnTo>
                  <a:pt x="1757088" y="559679"/>
                </a:lnTo>
                <a:lnTo>
                  <a:pt x="1814762" y="549878"/>
                </a:lnTo>
                <a:lnTo>
                  <a:pt x="1867247" y="530443"/>
                </a:lnTo>
                <a:lnTo>
                  <a:pt x="1912862" y="502364"/>
                </a:lnTo>
                <a:lnTo>
                  <a:pt x="1951148" y="465888"/>
                </a:lnTo>
                <a:lnTo>
                  <a:pt x="1961410" y="452342"/>
                </a:lnTo>
                <a:lnTo>
                  <a:pt x="1726414" y="452342"/>
                </a:lnTo>
                <a:lnTo>
                  <a:pt x="1708009" y="451542"/>
                </a:lnTo>
                <a:lnTo>
                  <a:pt x="1658186" y="439525"/>
                </a:lnTo>
                <a:lnTo>
                  <a:pt x="1617263" y="414581"/>
                </a:lnTo>
                <a:lnTo>
                  <a:pt x="1586466" y="378648"/>
                </a:lnTo>
                <a:lnTo>
                  <a:pt x="1567123" y="333397"/>
                </a:lnTo>
                <a:lnTo>
                  <a:pt x="1560555" y="280452"/>
                </a:lnTo>
                <a:lnTo>
                  <a:pt x="1561284" y="262316"/>
                </a:lnTo>
                <a:lnTo>
                  <a:pt x="1572241" y="211846"/>
                </a:lnTo>
                <a:lnTo>
                  <a:pt x="1595489" y="169233"/>
                </a:lnTo>
                <a:lnTo>
                  <a:pt x="1629820" y="136744"/>
                </a:lnTo>
                <a:lnTo>
                  <a:pt x="1673898" y="115771"/>
                </a:lnTo>
                <a:lnTo>
                  <a:pt x="1726414" y="108562"/>
                </a:lnTo>
                <a:lnTo>
                  <a:pt x="1961406" y="108562"/>
                </a:lnTo>
                <a:lnTo>
                  <a:pt x="1951148" y="95020"/>
                </a:lnTo>
                <a:lnTo>
                  <a:pt x="1912862" y="58547"/>
                </a:lnTo>
                <a:lnTo>
                  <a:pt x="1867247" y="30467"/>
                </a:lnTo>
                <a:lnTo>
                  <a:pt x="1814762" y="11025"/>
                </a:lnTo>
                <a:lnTo>
                  <a:pt x="1757088" y="1225"/>
                </a:lnTo>
                <a:lnTo>
                  <a:pt x="1726414" y="0"/>
                </a:lnTo>
                <a:close/>
              </a:path>
              <a:path w="8764269" h="561339">
                <a:moveTo>
                  <a:pt x="1961406" y="108562"/>
                </a:moveTo>
                <a:lnTo>
                  <a:pt x="1726414" y="108562"/>
                </a:lnTo>
                <a:lnTo>
                  <a:pt x="1744814" y="109363"/>
                </a:lnTo>
                <a:lnTo>
                  <a:pt x="1762319" y="111766"/>
                </a:lnTo>
                <a:lnTo>
                  <a:pt x="1809365" y="128428"/>
                </a:lnTo>
                <a:lnTo>
                  <a:pt x="1847039" y="157188"/>
                </a:lnTo>
                <a:lnTo>
                  <a:pt x="1874103" y="196558"/>
                </a:lnTo>
                <a:lnTo>
                  <a:pt x="1889351" y="244834"/>
                </a:lnTo>
                <a:lnTo>
                  <a:pt x="1892273" y="280452"/>
                </a:lnTo>
                <a:lnTo>
                  <a:pt x="1891542" y="298906"/>
                </a:lnTo>
                <a:lnTo>
                  <a:pt x="1880587" y="349434"/>
                </a:lnTo>
                <a:lnTo>
                  <a:pt x="1857332" y="391700"/>
                </a:lnTo>
                <a:lnTo>
                  <a:pt x="1823003" y="424169"/>
                </a:lnTo>
                <a:lnTo>
                  <a:pt x="1778928" y="445138"/>
                </a:lnTo>
                <a:lnTo>
                  <a:pt x="1726414" y="452342"/>
                </a:lnTo>
                <a:lnTo>
                  <a:pt x="1961410" y="452342"/>
                </a:lnTo>
                <a:lnTo>
                  <a:pt x="1992919" y="396553"/>
                </a:lnTo>
                <a:lnTo>
                  <a:pt x="2009034" y="341518"/>
                </a:lnTo>
                <a:lnTo>
                  <a:pt x="2014405" y="280452"/>
                </a:lnTo>
                <a:lnTo>
                  <a:pt x="2013062" y="249170"/>
                </a:lnTo>
                <a:lnTo>
                  <a:pt x="2002319" y="191116"/>
                </a:lnTo>
                <a:lnTo>
                  <a:pt x="1981116" y="139309"/>
                </a:lnTo>
                <a:lnTo>
                  <a:pt x="1967192" y="116200"/>
                </a:lnTo>
                <a:lnTo>
                  <a:pt x="1961406" y="108562"/>
                </a:lnTo>
                <a:close/>
              </a:path>
              <a:path w="8764269" h="561339">
                <a:moveTo>
                  <a:pt x="2246595" y="13570"/>
                </a:moveTo>
                <a:lnTo>
                  <a:pt x="2086767" y="13570"/>
                </a:lnTo>
                <a:lnTo>
                  <a:pt x="2086767" y="547334"/>
                </a:lnTo>
                <a:lnTo>
                  <a:pt x="2204376" y="547334"/>
                </a:lnTo>
                <a:lnTo>
                  <a:pt x="2204376" y="167366"/>
                </a:lnTo>
                <a:lnTo>
                  <a:pt x="2340686" y="167366"/>
                </a:lnTo>
                <a:lnTo>
                  <a:pt x="2246595" y="13570"/>
                </a:lnTo>
                <a:close/>
              </a:path>
              <a:path w="8764269" h="561339">
                <a:moveTo>
                  <a:pt x="2340686" y="167366"/>
                </a:moveTo>
                <a:lnTo>
                  <a:pt x="2205884" y="167366"/>
                </a:lnTo>
                <a:lnTo>
                  <a:pt x="2438840" y="547334"/>
                </a:lnTo>
                <a:lnTo>
                  <a:pt x="2592637" y="547334"/>
                </a:lnTo>
                <a:lnTo>
                  <a:pt x="2592637" y="384490"/>
                </a:lnTo>
                <a:lnTo>
                  <a:pt x="2473520" y="384490"/>
                </a:lnTo>
                <a:lnTo>
                  <a:pt x="2340686" y="167366"/>
                </a:lnTo>
                <a:close/>
              </a:path>
              <a:path w="8764269" h="561339">
                <a:moveTo>
                  <a:pt x="2592637" y="13570"/>
                </a:moveTo>
                <a:lnTo>
                  <a:pt x="2475028" y="13570"/>
                </a:lnTo>
                <a:lnTo>
                  <a:pt x="2475028" y="384490"/>
                </a:lnTo>
                <a:lnTo>
                  <a:pt x="2592637" y="384490"/>
                </a:lnTo>
                <a:lnTo>
                  <a:pt x="2592637" y="13570"/>
                </a:lnTo>
                <a:close/>
              </a:path>
              <a:path w="8764269" h="561339">
                <a:moveTo>
                  <a:pt x="3060798" y="13570"/>
                </a:moveTo>
                <a:lnTo>
                  <a:pt x="2698171" y="13570"/>
                </a:lnTo>
                <a:lnTo>
                  <a:pt x="2698171" y="547334"/>
                </a:lnTo>
                <a:lnTo>
                  <a:pt x="3074369" y="547334"/>
                </a:lnTo>
                <a:lnTo>
                  <a:pt x="3074369" y="438771"/>
                </a:lnTo>
                <a:lnTo>
                  <a:pt x="2815780" y="438771"/>
                </a:lnTo>
                <a:lnTo>
                  <a:pt x="2815780" y="330209"/>
                </a:lnTo>
                <a:lnTo>
                  <a:pt x="3047228" y="330209"/>
                </a:lnTo>
                <a:lnTo>
                  <a:pt x="3047228" y="221647"/>
                </a:lnTo>
                <a:lnTo>
                  <a:pt x="2815780" y="221647"/>
                </a:lnTo>
                <a:lnTo>
                  <a:pt x="2815780" y="122132"/>
                </a:lnTo>
                <a:lnTo>
                  <a:pt x="3060798" y="122132"/>
                </a:lnTo>
                <a:lnTo>
                  <a:pt x="3060798" y="13570"/>
                </a:lnTo>
                <a:close/>
              </a:path>
              <a:path w="8764269" h="561339">
                <a:moveTo>
                  <a:pt x="3320895" y="13570"/>
                </a:moveTo>
                <a:lnTo>
                  <a:pt x="3161068" y="13570"/>
                </a:lnTo>
                <a:lnTo>
                  <a:pt x="3161068" y="547334"/>
                </a:lnTo>
                <a:lnTo>
                  <a:pt x="3278677" y="547334"/>
                </a:lnTo>
                <a:lnTo>
                  <a:pt x="3278677" y="167366"/>
                </a:lnTo>
                <a:lnTo>
                  <a:pt x="3414986" y="167366"/>
                </a:lnTo>
                <a:lnTo>
                  <a:pt x="3320895" y="13570"/>
                </a:lnTo>
                <a:close/>
              </a:path>
              <a:path w="8764269" h="561339">
                <a:moveTo>
                  <a:pt x="3414986" y="167366"/>
                </a:moveTo>
                <a:lnTo>
                  <a:pt x="3280184" y="167366"/>
                </a:lnTo>
                <a:lnTo>
                  <a:pt x="3513141" y="547334"/>
                </a:lnTo>
                <a:lnTo>
                  <a:pt x="3666937" y="547334"/>
                </a:lnTo>
                <a:lnTo>
                  <a:pt x="3666937" y="384490"/>
                </a:lnTo>
                <a:lnTo>
                  <a:pt x="3547820" y="384490"/>
                </a:lnTo>
                <a:lnTo>
                  <a:pt x="3414986" y="167366"/>
                </a:lnTo>
                <a:close/>
              </a:path>
              <a:path w="8764269" h="561339">
                <a:moveTo>
                  <a:pt x="3666937" y="13570"/>
                </a:moveTo>
                <a:lnTo>
                  <a:pt x="3549328" y="13570"/>
                </a:lnTo>
                <a:lnTo>
                  <a:pt x="3549328" y="384490"/>
                </a:lnTo>
                <a:lnTo>
                  <a:pt x="3666937" y="384490"/>
                </a:lnTo>
                <a:lnTo>
                  <a:pt x="3666937" y="13570"/>
                </a:lnTo>
                <a:close/>
              </a:path>
              <a:path w="8764269" h="561339">
                <a:moveTo>
                  <a:pt x="3988841" y="117608"/>
                </a:moveTo>
                <a:lnTo>
                  <a:pt x="3871232" y="117608"/>
                </a:lnTo>
                <a:lnTo>
                  <a:pt x="3871232" y="547334"/>
                </a:lnTo>
                <a:lnTo>
                  <a:pt x="3988841" y="547334"/>
                </a:lnTo>
                <a:lnTo>
                  <a:pt x="3988841" y="117608"/>
                </a:lnTo>
                <a:close/>
              </a:path>
              <a:path w="8764269" h="561339">
                <a:moveTo>
                  <a:pt x="4141130" y="13570"/>
                </a:moveTo>
                <a:lnTo>
                  <a:pt x="3718944" y="13570"/>
                </a:lnTo>
                <a:lnTo>
                  <a:pt x="3718944" y="117608"/>
                </a:lnTo>
                <a:lnTo>
                  <a:pt x="4141130" y="117608"/>
                </a:lnTo>
                <a:lnTo>
                  <a:pt x="4141130" y="13570"/>
                </a:lnTo>
                <a:close/>
              </a:path>
              <a:path w="8764269" h="561339">
                <a:moveTo>
                  <a:pt x="4309238" y="13570"/>
                </a:moveTo>
                <a:lnTo>
                  <a:pt x="4191629" y="13570"/>
                </a:lnTo>
                <a:lnTo>
                  <a:pt x="4191629" y="547334"/>
                </a:lnTo>
                <a:lnTo>
                  <a:pt x="4309238" y="547334"/>
                </a:lnTo>
                <a:lnTo>
                  <a:pt x="4309238" y="13570"/>
                </a:lnTo>
                <a:close/>
              </a:path>
              <a:path w="8764269" h="561339">
                <a:moveTo>
                  <a:pt x="4681666" y="13570"/>
                </a:moveTo>
                <a:lnTo>
                  <a:pt x="4584413" y="13570"/>
                </a:lnTo>
                <a:lnTo>
                  <a:pt x="4353718" y="547334"/>
                </a:lnTo>
                <a:lnTo>
                  <a:pt x="4483390" y="547334"/>
                </a:lnTo>
                <a:lnTo>
                  <a:pt x="4527870" y="434248"/>
                </a:lnTo>
                <a:lnTo>
                  <a:pt x="4864673" y="434248"/>
                </a:lnTo>
                <a:lnTo>
                  <a:pt x="4821381" y="334733"/>
                </a:lnTo>
                <a:lnTo>
                  <a:pt x="4564811" y="334733"/>
                </a:lnTo>
                <a:lnTo>
                  <a:pt x="4629647" y="168874"/>
                </a:lnTo>
                <a:lnTo>
                  <a:pt x="4749228" y="168874"/>
                </a:lnTo>
                <a:lnTo>
                  <a:pt x="4681666" y="13570"/>
                </a:lnTo>
                <a:close/>
              </a:path>
              <a:path w="8764269" h="561339">
                <a:moveTo>
                  <a:pt x="4864673" y="434248"/>
                </a:moveTo>
                <a:lnTo>
                  <a:pt x="4735194" y="434248"/>
                </a:lnTo>
                <a:lnTo>
                  <a:pt x="4781182" y="547334"/>
                </a:lnTo>
                <a:lnTo>
                  <a:pt x="4913869" y="547334"/>
                </a:lnTo>
                <a:lnTo>
                  <a:pt x="4864673" y="434248"/>
                </a:lnTo>
                <a:close/>
              </a:path>
              <a:path w="8764269" h="561339">
                <a:moveTo>
                  <a:pt x="4749228" y="168874"/>
                </a:moveTo>
                <a:lnTo>
                  <a:pt x="4629647" y="168874"/>
                </a:lnTo>
                <a:lnTo>
                  <a:pt x="4695237" y="334733"/>
                </a:lnTo>
                <a:lnTo>
                  <a:pt x="4821381" y="334733"/>
                </a:lnTo>
                <a:lnTo>
                  <a:pt x="4749228" y="168874"/>
                </a:lnTo>
                <a:close/>
              </a:path>
              <a:path w="8764269" h="561339">
                <a:moveTo>
                  <a:pt x="5081977" y="13570"/>
                </a:moveTo>
                <a:lnTo>
                  <a:pt x="4964368" y="13570"/>
                </a:lnTo>
                <a:lnTo>
                  <a:pt x="4964368" y="547334"/>
                </a:lnTo>
                <a:lnTo>
                  <a:pt x="5299855" y="547334"/>
                </a:lnTo>
                <a:lnTo>
                  <a:pt x="5299855" y="438771"/>
                </a:lnTo>
                <a:lnTo>
                  <a:pt x="5081977" y="438771"/>
                </a:lnTo>
                <a:lnTo>
                  <a:pt x="5081977" y="13570"/>
                </a:lnTo>
                <a:close/>
              </a:path>
              <a:path w="8764269" h="561339">
                <a:moveTo>
                  <a:pt x="5832098" y="0"/>
                </a:moveTo>
                <a:lnTo>
                  <a:pt x="5771965" y="4900"/>
                </a:lnTo>
                <a:lnTo>
                  <a:pt x="5716751" y="19601"/>
                </a:lnTo>
                <a:lnTo>
                  <a:pt x="5667559" y="43448"/>
                </a:lnTo>
                <a:lnTo>
                  <a:pt x="5625529" y="75767"/>
                </a:lnTo>
                <a:lnTo>
                  <a:pt x="5591320" y="116200"/>
                </a:lnTo>
                <a:lnTo>
                  <a:pt x="5565593" y="164351"/>
                </a:lnTo>
                <a:lnTo>
                  <a:pt x="5549479" y="219390"/>
                </a:lnTo>
                <a:lnTo>
                  <a:pt x="5544107" y="280452"/>
                </a:lnTo>
                <a:lnTo>
                  <a:pt x="5545450" y="311739"/>
                </a:lnTo>
                <a:lnTo>
                  <a:pt x="5556193" y="369789"/>
                </a:lnTo>
                <a:lnTo>
                  <a:pt x="5577397" y="421597"/>
                </a:lnTo>
                <a:lnTo>
                  <a:pt x="5607364" y="465888"/>
                </a:lnTo>
                <a:lnTo>
                  <a:pt x="5645649" y="502364"/>
                </a:lnTo>
                <a:lnTo>
                  <a:pt x="5691260" y="530443"/>
                </a:lnTo>
                <a:lnTo>
                  <a:pt x="5743743" y="549878"/>
                </a:lnTo>
                <a:lnTo>
                  <a:pt x="5801417" y="559679"/>
                </a:lnTo>
                <a:lnTo>
                  <a:pt x="5832098" y="560904"/>
                </a:lnTo>
                <a:lnTo>
                  <a:pt x="5859422" y="559490"/>
                </a:lnTo>
                <a:lnTo>
                  <a:pt x="5912953" y="548182"/>
                </a:lnTo>
                <a:lnTo>
                  <a:pt x="5964032" y="525423"/>
                </a:lnTo>
                <a:lnTo>
                  <a:pt x="6007004" y="490367"/>
                </a:lnTo>
                <a:lnTo>
                  <a:pt x="6025098" y="468174"/>
                </a:lnTo>
                <a:lnTo>
                  <a:pt x="6003880" y="452342"/>
                </a:lnTo>
                <a:lnTo>
                  <a:pt x="5817020" y="452342"/>
                </a:lnTo>
                <a:lnTo>
                  <a:pt x="5801447" y="451542"/>
                </a:lnTo>
                <a:lnTo>
                  <a:pt x="5757839" y="439525"/>
                </a:lnTo>
                <a:lnTo>
                  <a:pt x="5720590" y="414581"/>
                </a:lnTo>
                <a:lnTo>
                  <a:pt x="5691778" y="378648"/>
                </a:lnTo>
                <a:lnTo>
                  <a:pt x="5672807" y="333397"/>
                </a:lnTo>
                <a:lnTo>
                  <a:pt x="5666240" y="280452"/>
                </a:lnTo>
                <a:lnTo>
                  <a:pt x="5666968" y="262316"/>
                </a:lnTo>
                <a:lnTo>
                  <a:pt x="5677925" y="211846"/>
                </a:lnTo>
                <a:lnTo>
                  <a:pt x="5700537" y="169233"/>
                </a:lnTo>
                <a:lnTo>
                  <a:pt x="5732960" y="136744"/>
                </a:lnTo>
                <a:lnTo>
                  <a:pt x="5773787" y="115771"/>
                </a:lnTo>
                <a:lnTo>
                  <a:pt x="5820790" y="108562"/>
                </a:lnTo>
                <a:lnTo>
                  <a:pt x="5975355" y="108562"/>
                </a:lnTo>
                <a:lnTo>
                  <a:pt x="6012281" y="78405"/>
                </a:lnTo>
                <a:lnTo>
                  <a:pt x="5983725" y="49433"/>
                </a:lnTo>
                <a:lnTo>
                  <a:pt x="5950739" y="27894"/>
                </a:lnTo>
                <a:lnTo>
                  <a:pt x="5915544" y="13122"/>
                </a:lnTo>
                <a:lnTo>
                  <a:pt x="5867084" y="2337"/>
                </a:lnTo>
                <a:lnTo>
                  <a:pt x="5843525" y="260"/>
                </a:lnTo>
                <a:lnTo>
                  <a:pt x="5832098" y="0"/>
                </a:lnTo>
                <a:close/>
              </a:path>
              <a:path w="8764269" h="561339">
                <a:moveTo>
                  <a:pt x="5927090" y="395045"/>
                </a:moveTo>
                <a:lnTo>
                  <a:pt x="5894431" y="428971"/>
                </a:lnTo>
                <a:lnTo>
                  <a:pt x="5851134" y="448577"/>
                </a:lnTo>
                <a:lnTo>
                  <a:pt x="5817020" y="452342"/>
                </a:lnTo>
                <a:lnTo>
                  <a:pt x="6003880" y="452342"/>
                </a:lnTo>
                <a:lnTo>
                  <a:pt x="5927090" y="395045"/>
                </a:lnTo>
                <a:close/>
              </a:path>
              <a:path w="8764269" h="561339">
                <a:moveTo>
                  <a:pt x="5975355" y="108562"/>
                </a:moveTo>
                <a:lnTo>
                  <a:pt x="5820790" y="108562"/>
                </a:lnTo>
                <a:lnTo>
                  <a:pt x="5836879" y="109268"/>
                </a:lnTo>
                <a:lnTo>
                  <a:pt x="5851978" y="111389"/>
                </a:lnTo>
                <a:lnTo>
                  <a:pt x="5891349" y="126139"/>
                </a:lnTo>
                <a:lnTo>
                  <a:pt x="5921813" y="152288"/>
                </a:lnTo>
                <a:lnTo>
                  <a:pt x="5975355" y="108562"/>
                </a:lnTo>
                <a:close/>
              </a:path>
              <a:path w="8764269" h="561339">
                <a:moveTo>
                  <a:pt x="6199249" y="13570"/>
                </a:moveTo>
                <a:lnTo>
                  <a:pt x="6081641" y="13570"/>
                </a:lnTo>
                <a:lnTo>
                  <a:pt x="6081641" y="547334"/>
                </a:lnTo>
                <a:lnTo>
                  <a:pt x="6199249" y="547334"/>
                </a:lnTo>
                <a:lnTo>
                  <a:pt x="6199249" y="316639"/>
                </a:lnTo>
                <a:lnTo>
                  <a:pt x="6545291" y="316639"/>
                </a:lnTo>
                <a:lnTo>
                  <a:pt x="6545291" y="212600"/>
                </a:lnTo>
                <a:lnTo>
                  <a:pt x="6199249" y="212600"/>
                </a:lnTo>
                <a:lnTo>
                  <a:pt x="6199249" y="13570"/>
                </a:lnTo>
                <a:close/>
              </a:path>
              <a:path w="8764269" h="561339">
                <a:moveTo>
                  <a:pt x="6545291" y="316639"/>
                </a:moveTo>
                <a:lnTo>
                  <a:pt x="6427682" y="316639"/>
                </a:lnTo>
                <a:lnTo>
                  <a:pt x="6427682" y="547334"/>
                </a:lnTo>
                <a:lnTo>
                  <a:pt x="6545291" y="547334"/>
                </a:lnTo>
                <a:lnTo>
                  <a:pt x="6545291" y="316639"/>
                </a:lnTo>
                <a:close/>
              </a:path>
              <a:path w="8764269" h="561339">
                <a:moveTo>
                  <a:pt x="6545291" y="13570"/>
                </a:moveTo>
                <a:lnTo>
                  <a:pt x="6427682" y="13570"/>
                </a:lnTo>
                <a:lnTo>
                  <a:pt x="6427682" y="212600"/>
                </a:lnTo>
                <a:lnTo>
                  <a:pt x="6545291" y="212600"/>
                </a:lnTo>
                <a:lnTo>
                  <a:pt x="6545291" y="13570"/>
                </a:lnTo>
                <a:close/>
              </a:path>
              <a:path w="8764269" h="561339">
                <a:moveTo>
                  <a:pt x="6919215" y="13570"/>
                </a:moveTo>
                <a:lnTo>
                  <a:pt x="6821961" y="13570"/>
                </a:lnTo>
                <a:lnTo>
                  <a:pt x="6591267" y="547334"/>
                </a:lnTo>
                <a:lnTo>
                  <a:pt x="6720938" y="547334"/>
                </a:lnTo>
                <a:lnTo>
                  <a:pt x="6765419" y="434248"/>
                </a:lnTo>
                <a:lnTo>
                  <a:pt x="7102222" y="434248"/>
                </a:lnTo>
                <a:lnTo>
                  <a:pt x="7058930" y="334733"/>
                </a:lnTo>
                <a:lnTo>
                  <a:pt x="6802360" y="334733"/>
                </a:lnTo>
                <a:lnTo>
                  <a:pt x="6867196" y="168874"/>
                </a:lnTo>
                <a:lnTo>
                  <a:pt x="6986777" y="168874"/>
                </a:lnTo>
                <a:lnTo>
                  <a:pt x="6919215" y="13570"/>
                </a:lnTo>
                <a:close/>
              </a:path>
              <a:path w="8764269" h="561339">
                <a:moveTo>
                  <a:pt x="7102222" y="434248"/>
                </a:moveTo>
                <a:lnTo>
                  <a:pt x="6972742" y="434248"/>
                </a:lnTo>
                <a:lnTo>
                  <a:pt x="7018730" y="547334"/>
                </a:lnTo>
                <a:lnTo>
                  <a:pt x="7151417" y="547334"/>
                </a:lnTo>
                <a:lnTo>
                  <a:pt x="7102222" y="434248"/>
                </a:lnTo>
                <a:close/>
              </a:path>
              <a:path w="8764269" h="561339">
                <a:moveTo>
                  <a:pt x="6986777" y="168874"/>
                </a:moveTo>
                <a:lnTo>
                  <a:pt x="6867196" y="168874"/>
                </a:lnTo>
                <a:lnTo>
                  <a:pt x="6932785" y="334733"/>
                </a:lnTo>
                <a:lnTo>
                  <a:pt x="7058930" y="334733"/>
                </a:lnTo>
                <a:lnTo>
                  <a:pt x="6986777" y="168874"/>
                </a:lnTo>
                <a:close/>
              </a:path>
              <a:path w="8764269" h="561339">
                <a:moveTo>
                  <a:pt x="7357233" y="13570"/>
                </a:moveTo>
                <a:lnTo>
                  <a:pt x="7197405" y="13570"/>
                </a:lnTo>
                <a:lnTo>
                  <a:pt x="7197405" y="547334"/>
                </a:lnTo>
                <a:lnTo>
                  <a:pt x="7315014" y="547334"/>
                </a:lnTo>
                <a:lnTo>
                  <a:pt x="7315014" y="167366"/>
                </a:lnTo>
                <a:lnTo>
                  <a:pt x="7451324" y="167366"/>
                </a:lnTo>
                <a:lnTo>
                  <a:pt x="7357233" y="13570"/>
                </a:lnTo>
                <a:close/>
              </a:path>
              <a:path w="8764269" h="561339">
                <a:moveTo>
                  <a:pt x="7451324" y="167366"/>
                </a:moveTo>
                <a:lnTo>
                  <a:pt x="7316522" y="167366"/>
                </a:lnTo>
                <a:lnTo>
                  <a:pt x="7549479" y="547334"/>
                </a:lnTo>
                <a:lnTo>
                  <a:pt x="7703275" y="547334"/>
                </a:lnTo>
                <a:lnTo>
                  <a:pt x="7703275" y="384490"/>
                </a:lnTo>
                <a:lnTo>
                  <a:pt x="7584158" y="384490"/>
                </a:lnTo>
                <a:lnTo>
                  <a:pt x="7451324" y="167366"/>
                </a:lnTo>
                <a:close/>
              </a:path>
              <a:path w="8764269" h="561339">
                <a:moveTo>
                  <a:pt x="7703275" y="13570"/>
                </a:moveTo>
                <a:lnTo>
                  <a:pt x="7585666" y="13570"/>
                </a:lnTo>
                <a:lnTo>
                  <a:pt x="7585666" y="384490"/>
                </a:lnTo>
                <a:lnTo>
                  <a:pt x="7703275" y="384490"/>
                </a:lnTo>
                <a:lnTo>
                  <a:pt x="7703275" y="13570"/>
                </a:lnTo>
                <a:close/>
              </a:path>
              <a:path w="8764269" h="561339">
                <a:moveTo>
                  <a:pt x="8063628" y="0"/>
                </a:moveTo>
                <a:lnTo>
                  <a:pt x="8003504" y="4900"/>
                </a:lnTo>
                <a:lnTo>
                  <a:pt x="7948281" y="19601"/>
                </a:lnTo>
                <a:lnTo>
                  <a:pt x="7899089" y="43448"/>
                </a:lnTo>
                <a:lnTo>
                  <a:pt x="7857059" y="75767"/>
                </a:lnTo>
                <a:lnTo>
                  <a:pt x="7822850" y="116200"/>
                </a:lnTo>
                <a:lnTo>
                  <a:pt x="7797123" y="164351"/>
                </a:lnTo>
                <a:lnTo>
                  <a:pt x="7781009" y="219390"/>
                </a:lnTo>
                <a:lnTo>
                  <a:pt x="7775637" y="280452"/>
                </a:lnTo>
                <a:lnTo>
                  <a:pt x="7776980" y="311739"/>
                </a:lnTo>
                <a:lnTo>
                  <a:pt x="7787723" y="369789"/>
                </a:lnTo>
                <a:lnTo>
                  <a:pt x="7808927" y="421597"/>
                </a:lnTo>
                <a:lnTo>
                  <a:pt x="7838894" y="465888"/>
                </a:lnTo>
                <a:lnTo>
                  <a:pt x="7877179" y="502364"/>
                </a:lnTo>
                <a:lnTo>
                  <a:pt x="7922790" y="530443"/>
                </a:lnTo>
                <a:lnTo>
                  <a:pt x="7975280" y="549878"/>
                </a:lnTo>
                <a:lnTo>
                  <a:pt x="8032954" y="559679"/>
                </a:lnTo>
                <a:lnTo>
                  <a:pt x="8063628" y="560904"/>
                </a:lnTo>
                <a:lnTo>
                  <a:pt x="8092889" y="560148"/>
                </a:lnTo>
                <a:lnTo>
                  <a:pt x="8150563" y="554113"/>
                </a:lnTo>
                <a:lnTo>
                  <a:pt x="8206964" y="541873"/>
                </a:lnTo>
                <a:lnTo>
                  <a:pt x="8261245" y="522268"/>
                </a:lnTo>
                <a:lnTo>
                  <a:pt x="8287538" y="509638"/>
                </a:lnTo>
                <a:lnTo>
                  <a:pt x="8287538" y="452342"/>
                </a:lnTo>
                <a:lnTo>
                  <a:pt x="8063628" y="452342"/>
                </a:lnTo>
                <a:lnTo>
                  <a:pt x="8045228" y="451542"/>
                </a:lnTo>
                <a:lnTo>
                  <a:pt x="7995400" y="439525"/>
                </a:lnTo>
                <a:lnTo>
                  <a:pt x="7954477" y="414581"/>
                </a:lnTo>
                <a:lnTo>
                  <a:pt x="7923685" y="378648"/>
                </a:lnTo>
                <a:lnTo>
                  <a:pt x="7904343" y="333397"/>
                </a:lnTo>
                <a:lnTo>
                  <a:pt x="7897769" y="280452"/>
                </a:lnTo>
                <a:lnTo>
                  <a:pt x="7898500" y="262316"/>
                </a:lnTo>
                <a:lnTo>
                  <a:pt x="7909455" y="211846"/>
                </a:lnTo>
                <a:lnTo>
                  <a:pt x="7932708" y="169233"/>
                </a:lnTo>
                <a:lnTo>
                  <a:pt x="7967034" y="136744"/>
                </a:lnTo>
                <a:lnTo>
                  <a:pt x="8011114" y="115771"/>
                </a:lnTo>
                <a:lnTo>
                  <a:pt x="8063628" y="108562"/>
                </a:lnTo>
                <a:lnTo>
                  <a:pt x="8239602" y="108562"/>
                </a:lnTo>
                <a:lnTo>
                  <a:pt x="8276229" y="68605"/>
                </a:lnTo>
                <a:lnTo>
                  <a:pt x="8232220" y="36470"/>
                </a:lnTo>
                <a:lnTo>
                  <a:pt x="8181614" y="15455"/>
                </a:lnTo>
                <a:lnTo>
                  <a:pt x="8125166" y="3868"/>
                </a:lnTo>
                <a:lnTo>
                  <a:pt x="8095033" y="967"/>
                </a:lnTo>
                <a:lnTo>
                  <a:pt x="8063628" y="0"/>
                </a:lnTo>
                <a:close/>
              </a:path>
              <a:path w="8764269" h="561339">
                <a:moveTo>
                  <a:pt x="8287538" y="230694"/>
                </a:moveTo>
                <a:lnTo>
                  <a:pt x="8078706" y="230694"/>
                </a:lnTo>
                <a:lnTo>
                  <a:pt x="8078706" y="339256"/>
                </a:lnTo>
                <a:lnTo>
                  <a:pt x="8174452" y="339256"/>
                </a:lnTo>
                <a:lnTo>
                  <a:pt x="8174452" y="425955"/>
                </a:lnTo>
                <a:lnTo>
                  <a:pt x="8129972" y="443672"/>
                </a:lnTo>
                <a:lnTo>
                  <a:pt x="8082193" y="451800"/>
                </a:lnTo>
                <a:lnTo>
                  <a:pt x="8063628" y="452342"/>
                </a:lnTo>
                <a:lnTo>
                  <a:pt x="8287538" y="452342"/>
                </a:lnTo>
                <a:lnTo>
                  <a:pt x="8287538" y="230694"/>
                </a:lnTo>
                <a:close/>
              </a:path>
              <a:path w="8764269" h="561339">
                <a:moveTo>
                  <a:pt x="8239602" y="108562"/>
                </a:moveTo>
                <a:lnTo>
                  <a:pt x="8063628" y="108562"/>
                </a:lnTo>
                <a:lnTo>
                  <a:pt x="8085303" y="109363"/>
                </a:lnTo>
                <a:lnTo>
                  <a:pt x="8105093" y="111766"/>
                </a:lnTo>
                <a:lnTo>
                  <a:pt x="8153720" y="128545"/>
                </a:lnTo>
                <a:lnTo>
                  <a:pt x="8193300" y="159073"/>
                </a:lnTo>
                <a:lnTo>
                  <a:pt x="8239602" y="108562"/>
                </a:lnTo>
                <a:close/>
              </a:path>
              <a:path w="8764269" h="561339">
                <a:moveTo>
                  <a:pt x="8750435" y="13570"/>
                </a:moveTo>
                <a:lnTo>
                  <a:pt x="8387807" y="13570"/>
                </a:lnTo>
                <a:lnTo>
                  <a:pt x="8387807" y="547334"/>
                </a:lnTo>
                <a:lnTo>
                  <a:pt x="8764005" y="547334"/>
                </a:lnTo>
                <a:lnTo>
                  <a:pt x="8764005" y="438771"/>
                </a:lnTo>
                <a:lnTo>
                  <a:pt x="8505416" y="438771"/>
                </a:lnTo>
                <a:lnTo>
                  <a:pt x="8505416" y="330209"/>
                </a:lnTo>
                <a:lnTo>
                  <a:pt x="8736864" y="330209"/>
                </a:lnTo>
                <a:lnTo>
                  <a:pt x="8736864" y="221647"/>
                </a:lnTo>
                <a:lnTo>
                  <a:pt x="8505416" y="221647"/>
                </a:lnTo>
                <a:lnTo>
                  <a:pt x="8505416" y="122132"/>
                </a:lnTo>
                <a:lnTo>
                  <a:pt x="8750435" y="122132"/>
                </a:lnTo>
                <a:lnTo>
                  <a:pt x="8750435" y="13570"/>
                </a:lnTo>
                <a:close/>
              </a:path>
            </a:pathLst>
          </a:custGeom>
          <a:solidFill>
            <a:srgbClr val="A3D39B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0104100" cy="1507807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474981"/>
            <a:ext cx="7740650" cy="817244"/>
          </a:xfrm>
          <a:custGeom>
            <a:avLst/>
            <a:gdLst/>
            <a:ahLst/>
            <a:cxnLst/>
            <a:rect l="l" t="t" r="r" b="b"/>
            <a:pathLst>
              <a:path w="7740650" h="817244">
                <a:moveTo>
                  <a:pt x="0" y="816741"/>
                </a:moveTo>
                <a:lnTo>
                  <a:pt x="7740078" y="816741"/>
                </a:lnTo>
                <a:lnTo>
                  <a:pt x="7740078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07672" y="683260"/>
            <a:ext cx="5937250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7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INNOVATION </a:t>
            </a:r>
            <a:r>
              <a:rPr sz="2550" b="1" spc="-1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AT </a:t>
            </a:r>
            <a:r>
              <a:rPr sz="2550" b="1" spc="9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SCALE: </a:t>
            </a:r>
            <a:r>
              <a:rPr sz="2550" spc="80" dirty="0">
                <a:solidFill>
                  <a:srgbClr val="FF9E15"/>
                </a:solidFill>
                <a:latin typeface="Arial Regular" charset="0"/>
                <a:cs typeface="Arial Regular" charset="0"/>
              </a:rPr>
              <a:t>THE</a:t>
            </a:r>
            <a:r>
              <a:rPr sz="2550" spc="550" dirty="0">
                <a:solidFill>
                  <a:srgbClr val="FF9E15"/>
                </a:solidFill>
                <a:latin typeface="Arial Regular" charset="0"/>
                <a:cs typeface="Arial Regular" charset="0"/>
              </a:rPr>
              <a:t> </a:t>
            </a:r>
            <a:r>
              <a:rPr sz="2550" spc="110" dirty="0">
                <a:solidFill>
                  <a:srgbClr val="FF9E15"/>
                </a:solidFill>
                <a:latin typeface="Arial Regular" charset="0"/>
                <a:cs typeface="Arial Regular" charset="0"/>
              </a:rPr>
              <a:t>ISSUE</a:t>
            </a:r>
            <a:endParaRPr sz="2550" dirty="0">
              <a:latin typeface="Arial Regular" charset="0"/>
              <a:cs typeface="Arial Regular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9020" y="7540625"/>
            <a:ext cx="11365230" cy="3579954"/>
          </a:xfrm>
          <a:prstGeom prst="rect">
            <a:avLst/>
          </a:prstGeom>
          <a:noFill/>
          <a:effectLst>
            <a:outerShdw algn="tl" rotWithShape="0">
              <a:prstClr val="black">
                <a:alpha val="20000"/>
              </a:prstClr>
            </a:outerShdw>
          </a:effectLst>
        </p:spPr>
        <p:txBody>
          <a:bodyPr vert="horz" wrap="square" lIns="0" tIns="316865" rIns="0" bIns="0" rtlCol="0">
            <a:spAutoFit/>
          </a:bodyPr>
          <a:lstStyle/>
          <a:p>
            <a:pPr marL="1055370" marR="574675">
              <a:lnSpc>
                <a:spcPct val="106500"/>
              </a:lnSpc>
              <a:spcBef>
                <a:spcPts val="2495"/>
              </a:spcBef>
            </a:pPr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Advances in medical technologies are growing exponentially. Providers must </a:t>
            </a:r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4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 </a:t>
            </a:r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prepared to harness these innovations to improve the quality, efficiency, and effectiveness of patient care.</a:t>
            </a:r>
            <a:endParaRPr sz="4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4988194" y="3578225"/>
            <a:ext cx="10633710" cy="18851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4850"/>
              </a:lnSpc>
              <a:tabLst>
                <a:tab pos="661670" algn="l"/>
                <a:tab pos="1684655" algn="l"/>
                <a:tab pos="3060700" algn="l"/>
                <a:tab pos="4020185" algn="l"/>
                <a:tab pos="4161790" algn="l"/>
                <a:tab pos="4811395" algn="l"/>
                <a:tab pos="5052695" algn="l"/>
                <a:tab pos="5843270" algn="l"/>
                <a:tab pos="7380605" algn="l"/>
                <a:tab pos="8569325" algn="l"/>
              </a:tabLst>
            </a:pPr>
            <a:r>
              <a:rPr sz="4000" spc="-20" dirty="0" smtClean="0">
                <a:solidFill>
                  <a:srgbClr val="2F9C9A"/>
                </a:solidFill>
              </a:rPr>
              <a:t>Breakthroughs</a:t>
            </a:r>
            <a:r>
              <a:rPr lang="en-US" sz="4000" spc="-2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in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the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following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spc="-25" dirty="0" smtClean="0">
                <a:solidFill>
                  <a:srgbClr val="2F9C9A"/>
                </a:solidFill>
              </a:rPr>
              <a:t>areas</a:t>
            </a:r>
            <a:r>
              <a:rPr lang="en-US" sz="4000" spc="-25" dirty="0" smtClean="0">
                <a:solidFill>
                  <a:srgbClr val="2F9C9A"/>
                </a:solidFill>
              </a:rPr>
              <a:t> </a:t>
            </a:r>
            <a:br>
              <a:rPr lang="en-US" sz="4000" spc="-25" dirty="0" smtClean="0">
                <a:solidFill>
                  <a:srgbClr val="2F9C9A"/>
                </a:solidFill>
              </a:rPr>
            </a:br>
            <a:r>
              <a:rPr sz="4000" dirty="0" smtClean="0">
                <a:solidFill>
                  <a:srgbClr val="2F9C9A"/>
                </a:solidFill>
              </a:rPr>
              <a:t>could</a:t>
            </a:r>
            <a:r>
              <a:rPr lang="en-US" sz="4000" dirty="0" smtClean="0">
                <a:solidFill>
                  <a:srgbClr val="2F9C9A"/>
                </a:solidFill>
              </a:rPr>
              <a:t> </a:t>
            </a:r>
            <a:r>
              <a:rPr sz="4000" spc="-15" dirty="0" smtClean="0">
                <a:solidFill>
                  <a:srgbClr val="2F9C9A"/>
                </a:solidFill>
              </a:rPr>
              <a:t>reshape</a:t>
            </a:r>
            <a:r>
              <a:rPr lang="en-US" sz="4000" spc="-15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the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spc="-10" dirty="0" smtClean="0">
                <a:solidFill>
                  <a:srgbClr val="2F9C9A"/>
                </a:solidFill>
              </a:rPr>
              <a:t>practice</a:t>
            </a:r>
            <a:r>
              <a:rPr lang="en-US" sz="4000" spc="-1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of</a:t>
            </a:r>
            <a:r>
              <a:rPr sz="4000" spc="1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medicine</a:t>
            </a:r>
            <a:r>
              <a:rPr lang="en-US" sz="4000" dirty="0" smtClean="0">
                <a:solidFill>
                  <a:srgbClr val="2F9C9A"/>
                </a:solidFill>
              </a:rPr>
              <a:t> </a:t>
            </a:r>
            <a:br>
              <a:rPr lang="en-US" sz="4000" dirty="0" smtClean="0">
                <a:solidFill>
                  <a:srgbClr val="2F9C9A"/>
                </a:solidFill>
              </a:rPr>
            </a:br>
            <a:r>
              <a:rPr sz="4000" dirty="0" smtClean="0">
                <a:solidFill>
                  <a:srgbClr val="2F9C9A"/>
                </a:solidFill>
              </a:rPr>
              <a:t>in</a:t>
            </a:r>
            <a:r>
              <a:rPr lang="en-US" sz="400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the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spc="-10" dirty="0" smtClean="0">
                <a:solidFill>
                  <a:srgbClr val="2F9C9A"/>
                </a:solidFill>
              </a:rPr>
              <a:t>near</a:t>
            </a:r>
            <a:r>
              <a:rPr lang="en-US" sz="4000" spc="-10" dirty="0">
                <a:solidFill>
                  <a:srgbClr val="2F9C9A"/>
                </a:solidFill>
              </a:rPr>
              <a:t> </a:t>
            </a:r>
            <a:r>
              <a:rPr sz="4000" spc="-15" dirty="0" smtClean="0">
                <a:solidFill>
                  <a:srgbClr val="2F9C9A"/>
                </a:solidFill>
              </a:rPr>
              <a:t>future</a:t>
            </a:r>
            <a:r>
              <a:rPr sz="4000" spc="-15" dirty="0">
                <a:solidFill>
                  <a:srgbClr val="2F9C9A"/>
                </a:solidFill>
              </a:rPr>
              <a:t>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988194" y="5691443"/>
            <a:ext cx="11998056" cy="3454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3580" marR="5080" indent="-690880">
              <a:lnSpc>
                <a:spcPct val="102800"/>
              </a:lnSpc>
              <a:buClr>
                <a:srgbClr val="407CC9"/>
              </a:buClr>
              <a:buFont typeface="Avenir Next"/>
              <a:buChar char="•"/>
              <a:tabLst>
                <a:tab pos="703580" algn="l"/>
              </a:tabLst>
            </a:pPr>
            <a:r>
              <a:rPr sz="3450" b="1" spc="5" dirty="0">
                <a:latin typeface="Arial Bold" charset="0"/>
                <a:cs typeface="Arial Bold" charset="0"/>
              </a:rPr>
              <a:t>3D </a:t>
            </a:r>
            <a:r>
              <a:rPr sz="3450" b="1" spc="-15" dirty="0">
                <a:latin typeface="Arial Bold" charset="0"/>
                <a:cs typeface="Arial Bold" charset="0"/>
              </a:rPr>
              <a:t>Printing: </a:t>
            </a:r>
            <a:r>
              <a:rPr sz="3450" spc="-10" dirty="0">
                <a:latin typeface="Arial Regular" charset="0"/>
                <a:cs typeface="Arial Regular" charset="0"/>
              </a:rPr>
              <a:t>Researchers </a:t>
            </a:r>
            <a:r>
              <a:rPr sz="3450" spc="5" dirty="0">
                <a:latin typeface="Arial Regular" charset="0"/>
                <a:cs typeface="Arial Regular" charset="0"/>
              </a:rPr>
              <a:t>hope to </a:t>
            </a:r>
            <a:r>
              <a:rPr sz="3450" dirty="0">
                <a:latin typeface="Arial Regular" charset="0"/>
                <a:cs typeface="Arial Regular" charset="0"/>
              </a:rPr>
              <a:t>expand </a:t>
            </a:r>
            <a:r>
              <a:rPr sz="3450" dirty="0" smtClean="0">
                <a:latin typeface="Arial Regular" charset="0"/>
                <a:cs typeface="Arial Regular" charset="0"/>
              </a:rPr>
              <a:t>its </a:t>
            </a:r>
            <a:r>
              <a:rPr sz="3450" spc="5" dirty="0">
                <a:latin typeface="Arial Regular" charset="0"/>
                <a:cs typeface="Arial Regular" charset="0"/>
              </a:rPr>
              <a:t>use </a:t>
            </a:r>
            <a:r>
              <a:rPr lang="en-US" sz="3450" spc="5" dirty="0" smtClean="0">
                <a:latin typeface="Arial Regular" charset="0"/>
                <a:cs typeface="Arial Regular" charset="0"/>
              </a:rPr>
              <a:t/>
            </a:r>
            <a:br>
              <a:rPr lang="en-US" sz="3450" spc="5" dirty="0" smtClean="0">
                <a:latin typeface="Arial Regular" charset="0"/>
                <a:cs typeface="Arial Regular" charset="0"/>
              </a:rPr>
            </a:br>
            <a:r>
              <a:rPr sz="3450" spc="5" dirty="0" smtClean="0">
                <a:latin typeface="Arial Regular" charset="0"/>
                <a:cs typeface="Arial Regular" charset="0"/>
              </a:rPr>
              <a:t>to  </a:t>
            </a:r>
            <a:r>
              <a:rPr sz="3450" spc="5" dirty="0">
                <a:latin typeface="Arial Regular" charset="0"/>
                <a:cs typeface="Arial Regular" charset="0"/>
              </a:rPr>
              <a:t>develop </a:t>
            </a:r>
            <a:r>
              <a:rPr sz="3450" spc="-5" dirty="0">
                <a:latin typeface="Arial Regular" charset="0"/>
                <a:cs typeface="Arial Regular" charset="0"/>
              </a:rPr>
              <a:t>increasingly </a:t>
            </a:r>
            <a:r>
              <a:rPr sz="3450" dirty="0" smtClean="0">
                <a:latin typeface="Arial Regular" charset="0"/>
                <a:cs typeface="Arial Regular" charset="0"/>
              </a:rPr>
              <a:t>complex</a:t>
            </a:r>
            <a:r>
              <a:rPr lang="en-US" sz="3450" dirty="0" smtClean="0">
                <a:latin typeface="Arial Regular" charset="0"/>
                <a:cs typeface="Arial Regular" charset="0"/>
              </a:rPr>
              <a:t> </a:t>
            </a:r>
            <a:r>
              <a:rPr sz="3450" spc="-5" dirty="0" smtClean="0">
                <a:latin typeface="Arial Regular" charset="0"/>
                <a:cs typeface="Arial Regular" charset="0"/>
              </a:rPr>
              <a:t>organs </a:t>
            </a:r>
            <a:r>
              <a:rPr sz="3450" spc="5" dirty="0">
                <a:latin typeface="Arial Regular" charset="0"/>
                <a:cs typeface="Arial Regular" charset="0"/>
              </a:rPr>
              <a:t>and </a:t>
            </a:r>
            <a:r>
              <a:rPr sz="3450" dirty="0">
                <a:latin typeface="Arial Regular" charset="0"/>
                <a:cs typeface="Arial Regular" charset="0"/>
              </a:rPr>
              <a:t>replacement  </a:t>
            </a:r>
            <a:r>
              <a:rPr sz="3450" spc="5" dirty="0">
                <a:latin typeface="Arial Regular" charset="0"/>
                <a:cs typeface="Arial Regular" charset="0"/>
              </a:rPr>
              <a:t>body</a:t>
            </a:r>
            <a:r>
              <a:rPr sz="3450" spc="-75" dirty="0">
                <a:latin typeface="Arial Regular" charset="0"/>
                <a:cs typeface="Arial Regular" charset="0"/>
              </a:rPr>
              <a:t> </a:t>
            </a:r>
            <a:r>
              <a:rPr sz="3450" spc="-5" dirty="0">
                <a:latin typeface="Arial Regular" charset="0"/>
                <a:cs typeface="Arial Regular" charset="0"/>
              </a:rPr>
              <a:t>parts.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marR="1419225" indent="-690880">
              <a:lnSpc>
                <a:spcPct val="102800"/>
              </a:lnSpc>
              <a:spcBef>
                <a:spcPts val="985"/>
              </a:spcBef>
              <a:buClr>
                <a:srgbClr val="407CC9"/>
              </a:buClr>
              <a:buFont typeface="Avenir Next"/>
              <a:buChar char="•"/>
              <a:tabLst>
                <a:tab pos="702945" algn="l"/>
                <a:tab pos="703580" algn="l"/>
              </a:tabLst>
            </a:pPr>
            <a:r>
              <a:rPr sz="3450" b="1" spc="5" dirty="0">
                <a:latin typeface="Arial Bold" charset="0"/>
                <a:cs typeface="Arial Bold" charset="0"/>
              </a:rPr>
              <a:t>Machine </a:t>
            </a:r>
            <a:r>
              <a:rPr sz="3450" b="1" dirty="0">
                <a:latin typeface="Arial Bold" charset="0"/>
                <a:cs typeface="Arial Bold" charset="0"/>
              </a:rPr>
              <a:t>learning </a:t>
            </a:r>
            <a:r>
              <a:rPr sz="3450" b="1" spc="5" dirty="0">
                <a:latin typeface="Arial Bold" charset="0"/>
                <a:cs typeface="Arial Bold" charset="0"/>
              </a:rPr>
              <a:t>and AI: </a:t>
            </a:r>
            <a:r>
              <a:rPr sz="3450" spc="5" dirty="0">
                <a:latin typeface="Arial Regular" charset="0"/>
                <a:cs typeface="Arial Regular" charset="0"/>
              </a:rPr>
              <a:t>Advances may</a:t>
            </a:r>
            <a:r>
              <a:rPr sz="3450" spc="-155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enable  clinicians to use algorithms to analyze </a:t>
            </a:r>
            <a:r>
              <a:rPr sz="3450" dirty="0">
                <a:latin typeface="Arial Regular" charset="0"/>
                <a:cs typeface="Arial Regular" charset="0"/>
              </a:rPr>
              <a:t>patients’  health, </a:t>
            </a:r>
            <a:r>
              <a:rPr sz="3450" spc="5" dirty="0">
                <a:latin typeface="Arial Regular" charset="0"/>
                <a:cs typeface="Arial Regular" charset="0"/>
              </a:rPr>
              <a:t>diagnose </a:t>
            </a:r>
            <a:r>
              <a:rPr sz="3450" spc="-5" dirty="0">
                <a:latin typeface="Arial Regular" charset="0"/>
                <a:cs typeface="Arial Regular" charset="0"/>
              </a:rPr>
              <a:t>problems </a:t>
            </a:r>
            <a:r>
              <a:rPr sz="3450" spc="5" dirty="0">
                <a:latin typeface="Arial Regular" charset="0"/>
                <a:cs typeface="Arial Regular" charset="0"/>
              </a:rPr>
              <a:t>and</a:t>
            </a:r>
            <a:r>
              <a:rPr sz="3450" spc="-120" dirty="0">
                <a:latin typeface="Arial Regular" charset="0"/>
                <a:cs typeface="Arial Regular" charset="0"/>
              </a:rPr>
              <a:t> </a:t>
            </a:r>
            <a:r>
              <a:rPr sz="3450" spc="-10" dirty="0">
                <a:latin typeface="Arial Regular" charset="0"/>
                <a:cs typeface="Arial Regular" charset="0"/>
              </a:rPr>
              <a:t>more.</a:t>
            </a:r>
            <a:endParaRPr sz="3450" dirty="0">
              <a:latin typeface="Arial Regular" charset="0"/>
              <a:cs typeface="Arial Regular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88194" y="9702420"/>
            <a:ext cx="2470785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50" i="1" spc="-40" dirty="0">
                <a:latin typeface="Arial Regular" charset="0"/>
                <a:cs typeface="Arial Regular" charset="0"/>
              </a:rPr>
              <a:t>C</a:t>
            </a:r>
            <a:r>
              <a:rPr sz="3450" i="1" spc="5" dirty="0">
                <a:latin typeface="Arial Regular" charset="0"/>
                <a:cs typeface="Arial Regular" charset="0"/>
              </a:rPr>
              <a:t>ontinued...</a:t>
            </a:r>
            <a:endParaRPr sz="3450" i="1" dirty="0">
              <a:latin typeface="Arial Regular" charset="0"/>
              <a:cs typeface="Arial Regular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474981"/>
            <a:ext cx="5868035" cy="817244"/>
          </a:xfrm>
          <a:custGeom>
            <a:avLst/>
            <a:gdLst/>
            <a:ahLst/>
            <a:cxnLst/>
            <a:rect l="l" t="t" r="r" b="b"/>
            <a:pathLst>
              <a:path w="5868035" h="817244">
                <a:moveTo>
                  <a:pt x="0" y="816741"/>
                </a:moveTo>
                <a:lnTo>
                  <a:pt x="5867884" y="816741"/>
                </a:lnTo>
                <a:lnTo>
                  <a:pt x="5867884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07672" y="683260"/>
            <a:ext cx="4012565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7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INNOVATION </a:t>
            </a:r>
            <a:r>
              <a:rPr sz="2550" b="1" spc="-1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AT</a:t>
            </a:r>
            <a:r>
              <a:rPr sz="2550" b="1" spc="19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2550" b="1" spc="10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SCALE</a:t>
            </a:r>
            <a:endParaRPr sz="255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873415" y="11127993"/>
            <a:ext cx="4856035" cy="17466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61400"/>
              </a:lnSpc>
            </a:pP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BELIEVE THEIR</a:t>
            </a:r>
            <a:r>
              <a:rPr sz="2350" spc="-6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ORGANIZATIONS  </a:t>
            </a:r>
            <a:r>
              <a:rPr sz="2350" spc="-3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MAY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IMPLEMENT </a:t>
            </a:r>
            <a:r>
              <a:rPr sz="2350" spc="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MACHINE 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LEARNING</a:t>
            </a:r>
            <a:r>
              <a:rPr sz="2350" spc="-14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-2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TECHNOLOGY.</a:t>
            </a:r>
            <a:endParaRPr sz="2350" dirty="0">
              <a:latin typeface="Arial Regular" charset="0"/>
              <a:cs typeface="Arial Regular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863718" y="10777026"/>
            <a:ext cx="1346835" cy="2693035"/>
          </a:xfrm>
          <a:custGeom>
            <a:avLst/>
            <a:gdLst/>
            <a:ahLst/>
            <a:cxnLst/>
            <a:rect l="l" t="t" r="r" b="b"/>
            <a:pathLst>
              <a:path w="1346834" h="2693034">
                <a:moveTo>
                  <a:pt x="1346233" y="0"/>
                </a:moveTo>
                <a:lnTo>
                  <a:pt x="1297948" y="849"/>
                </a:lnTo>
                <a:lnTo>
                  <a:pt x="1250091" y="3380"/>
                </a:lnTo>
                <a:lnTo>
                  <a:pt x="1202690" y="7562"/>
                </a:lnTo>
                <a:lnTo>
                  <a:pt x="1155773" y="13368"/>
                </a:lnTo>
                <a:lnTo>
                  <a:pt x="1109370" y="20769"/>
                </a:lnTo>
                <a:lnTo>
                  <a:pt x="1063508" y="29737"/>
                </a:lnTo>
                <a:lnTo>
                  <a:pt x="1018216" y="40243"/>
                </a:lnTo>
                <a:lnTo>
                  <a:pt x="973523" y="52259"/>
                </a:lnTo>
                <a:lnTo>
                  <a:pt x="929456" y="65756"/>
                </a:lnTo>
                <a:lnTo>
                  <a:pt x="886045" y="80706"/>
                </a:lnTo>
                <a:lnTo>
                  <a:pt x="843318" y="97080"/>
                </a:lnTo>
                <a:lnTo>
                  <a:pt x="801303" y="114849"/>
                </a:lnTo>
                <a:lnTo>
                  <a:pt x="760030" y="133987"/>
                </a:lnTo>
                <a:lnTo>
                  <a:pt x="719525" y="154463"/>
                </a:lnTo>
                <a:lnTo>
                  <a:pt x="679818" y="176249"/>
                </a:lnTo>
                <a:lnTo>
                  <a:pt x="640938" y="199317"/>
                </a:lnTo>
                <a:lnTo>
                  <a:pt x="602912" y="223639"/>
                </a:lnTo>
                <a:lnTo>
                  <a:pt x="565770" y="249186"/>
                </a:lnTo>
                <a:lnTo>
                  <a:pt x="529539" y="275929"/>
                </a:lnTo>
                <a:lnTo>
                  <a:pt x="494249" y="303840"/>
                </a:lnTo>
                <a:lnTo>
                  <a:pt x="459927" y="332891"/>
                </a:lnTo>
                <a:lnTo>
                  <a:pt x="426603" y="363053"/>
                </a:lnTo>
                <a:lnTo>
                  <a:pt x="394304" y="394297"/>
                </a:lnTo>
                <a:lnTo>
                  <a:pt x="363059" y="426596"/>
                </a:lnTo>
                <a:lnTo>
                  <a:pt x="332897" y="459920"/>
                </a:lnTo>
                <a:lnTo>
                  <a:pt x="303845" y="494241"/>
                </a:lnTo>
                <a:lnTo>
                  <a:pt x="275934" y="529531"/>
                </a:lnTo>
                <a:lnTo>
                  <a:pt x="249190" y="565762"/>
                </a:lnTo>
                <a:lnTo>
                  <a:pt x="223643" y="602904"/>
                </a:lnTo>
                <a:lnTo>
                  <a:pt x="199321" y="640929"/>
                </a:lnTo>
                <a:lnTo>
                  <a:pt x="176252" y="679809"/>
                </a:lnTo>
                <a:lnTo>
                  <a:pt x="154465" y="719515"/>
                </a:lnTo>
                <a:lnTo>
                  <a:pt x="133989" y="760019"/>
                </a:lnTo>
                <a:lnTo>
                  <a:pt x="114852" y="801293"/>
                </a:lnTo>
                <a:lnTo>
                  <a:pt x="97081" y="843307"/>
                </a:lnTo>
                <a:lnTo>
                  <a:pt x="80707" y="886034"/>
                </a:lnTo>
                <a:lnTo>
                  <a:pt x="65757" y="929445"/>
                </a:lnTo>
                <a:lnTo>
                  <a:pt x="52260" y="973511"/>
                </a:lnTo>
                <a:lnTo>
                  <a:pt x="40244" y="1018204"/>
                </a:lnTo>
                <a:lnTo>
                  <a:pt x="29738" y="1063496"/>
                </a:lnTo>
                <a:lnTo>
                  <a:pt x="20770" y="1109358"/>
                </a:lnTo>
                <a:lnTo>
                  <a:pt x="13368" y="1155761"/>
                </a:lnTo>
                <a:lnTo>
                  <a:pt x="7562" y="1202677"/>
                </a:lnTo>
                <a:lnTo>
                  <a:pt x="3380" y="1250078"/>
                </a:lnTo>
                <a:lnTo>
                  <a:pt x="849" y="1297936"/>
                </a:lnTo>
                <a:lnTo>
                  <a:pt x="0" y="1346220"/>
                </a:lnTo>
                <a:lnTo>
                  <a:pt x="849" y="1394504"/>
                </a:lnTo>
                <a:lnTo>
                  <a:pt x="3380" y="1442361"/>
                </a:lnTo>
                <a:lnTo>
                  <a:pt x="7562" y="1489761"/>
                </a:lnTo>
                <a:lnTo>
                  <a:pt x="13368" y="1536677"/>
                </a:lnTo>
                <a:lnTo>
                  <a:pt x="20770" y="1583080"/>
                </a:lnTo>
                <a:lnTo>
                  <a:pt x="29738" y="1628941"/>
                </a:lnTo>
                <a:lnTo>
                  <a:pt x="40244" y="1674233"/>
                </a:lnTo>
                <a:lnTo>
                  <a:pt x="52260" y="1718926"/>
                </a:lnTo>
                <a:lnTo>
                  <a:pt x="65757" y="1762992"/>
                </a:lnTo>
                <a:lnTo>
                  <a:pt x="80707" y="1806403"/>
                </a:lnTo>
                <a:lnTo>
                  <a:pt x="97081" y="1849130"/>
                </a:lnTo>
                <a:lnTo>
                  <a:pt x="114852" y="1891144"/>
                </a:lnTo>
                <a:lnTo>
                  <a:pt x="133989" y="1932418"/>
                </a:lnTo>
                <a:lnTo>
                  <a:pt x="154465" y="1972923"/>
                </a:lnTo>
                <a:lnTo>
                  <a:pt x="176252" y="2012629"/>
                </a:lnTo>
                <a:lnTo>
                  <a:pt x="199321" y="2051510"/>
                </a:lnTo>
                <a:lnTo>
                  <a:pt x="223643" y="2089535"/>
                </a:lnTo>
                <a:lnTo>
                  <a:pt x="249190" y="2126678"/>
                </a:lnTo>
                <a:lnTo>
                  <a:pt x="275934" y="2162908"/>
                </a:lnTo>
                <a:lnTo>
                  <a:pt x="303845" y="2198199"/>
                </a:lnTo>
                <a:lnTo>
                  <a:pt x="332897" y="2232521"/>
                </a:lnTo>
                <a:lnTo>
                  <a:pt x="363059" y="2265846"/>
                </a:lnTo>
                <a:lnTo>
                  <a:pt x="394304" y="2298145"/>
                </a:lnTo>
                <a:lnTo>
                  <a:pt x="426603" y="2329390"/>
                </a:lnTo>
                <a:lnTo>
                  <a:pt x="459927" y="2359552"/>
                </a:lnTo>
                <a:lnTo>
                  <a:pt x="494249" y="2388604"/>
                </a:lnTo>
                <a:lnTo>
                  <a:pt x="529539" y="2416516"/>
                </a:lnTo>
                <a:lnTo>
                  <a:pt x="565770" y="2443259"/>
                </a:lnTo>
                <a:lnTo>
                  <a:pt x="602912" y="2468807"/>
                </a:lnTo>
                <a:lnTo>
                  <a:pt x="640938" y="2493129"/>
                </a:lnTo>
                <a:lnTo>
                  <a:pt x="679818" y="2516198"/>
                </a:lnTo>
                <a:lnTo>
                  <a:pt x="719525" y="2537985"/>
                </a:lnTo>
                <a:lnTo>
                  <a:pt x="760030" y="2558462"/>
                </a:lnTo>
                <a:lnTo>
                  <a:pt x="801303" y="2577600"/>
                </a:lnTo>
                <a:lnTo>
                  <a:pt x="843318" y="2595370"/>
                </a:lnTo>
                <a:lnTo>
                  <a:pt x="886045" y="2611745"/>
                </a:lnTo>
                <a:lnTo>
                  <a:pt x="929456" y="2626695"/>
                </a:lnTo>
                <a:lnTo>
                  <a:pt x="973523" y="2640192"/>
                </a:lnTo>
                <a:lnTo>
                  <a:pt x="1018216" y="2652209"/>
                </a:lnTo>
                <a:lnTo>
                  <a:pt x="1063508" y="2662715"/>
                </a:lnTo>
                <a:lnTo>
                  <a:pt x="1109370" y="2671683"/>
                </a:lnTo>
                <a:lnTo>
                  <a:pt x="1155773" y="2679085"/>
                </a:lnTo>
                <a:lnTo>
                  <a:pt x="1202690" y="2684891"/>
                </a:lnTo>
                <a:lnTo>
                  <a:pt x="1250091" y="2689073"/>
                </a:lnTo>
                <a:lnTo>
                  <a:pt x="1297948" y="2691604"/>
                </a:lnTo>
                <a:lnTo>
                  <a:pt x="1346233" y="2692454"/>
                </a:lnTo>
                <a:lnTo>
                  <a:pt x="1346233" y="0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781382" y="10777026"/>
            <a:ext cx="1774825" cy="2693035"/>
          </a:xfrm>
          <a:custGeom>
            <a:avLst/>
            <a:gdLst/>
            <a:ahLst/>
            <a:cxnLst/>
            <a:rect l="l" t="t" r="r" b="b"/>
            <a:pathLst>
              <a:path w="1774825" h="2693034">
                <a:moveTo>
                  <a:pt x="428569" y="0"/>
                </a:moveTo>
                <a:lnTo>
                  <a:pt x="428569" y="1346220"/>
                </a:lnTo>
                <a:lnTo>
                  <a:pt x="0" y="2632393"/>
                </a:lnTo>
                <a:lnTo>
                  <a:pt x="428569" y="2692454"/>
                </a:lnTo>
                <a:lnTo>
                  <a:pt x="476853" y="2691604"/>
                </a:lnTo>
                <a:lnTo>
                  <a:pt x="524709" y="2689073"/>
                </a:lnTo>
                <a:lnTo>
                  <a:pt x="572109" y="2684891"/>
                </a:lnTo>
                <a:lnTo>
                  <a:pt x="619025" y="2679085"/>
                </a:lnTo>
                <a:lnTo>
                  <a:pt x="665428" y="2671683"/>
                </a:lnTo>
                <a:lnTo>
                  <a:pt x="711289" y="2662715"/>
                </a:lnTo>
                <a:lnTo>
                  <a:pt x="756580" y="2652209"/>
                </a:lnTo>
                <a:lnTo>
                  <a:pt x="801272" y="2640192"/>
                </a:lnTo>
                <a:lnTo>
                  <a:pt x="845338" y="2626695"/>
                </a:lnTo>
                <a:lnTo>
                  <a:pt x="888748" y="2611745"/>
                </a:lnTo>
                <a:lnTo>
                  <a:pt x="931475" y="2595370"/>
                </a:lnTo>
                <a:lnTo>
                  <a:pt x="973489" y="2577600"/>
                </a:lnTo>
                <a:lnTo>
                  <a:pt x="1014762" y="2558462"/>
                </a:lnTo>
                <a:lnTo>
                  <a:pt x="1055265" y="2537985"/>
                </a:lnTo>
                <a:lnTo>
                  <a:pt x="1094971" y="2516198"/>
                </a:lnTo>
                <a:lnTo>
                  <a:pt x="1133851" y="2493129"/>
                </a:lnTo>
                <a:lnTo>
                  <a:pt x="1171876" y="2468807"/>
                </a:lnTo>
                <a:lnTo>
                  <a:pt x="1209017" y="2443259"/>
                </a:lnTo>
                <a:lnTo>
                  <a:pt x="1245247" y="2416516"/>
                </a:lnTo>
                <a:lnTo>
                  <a:pt x="1280537" y="2388604"/>
                </a:lnTo>
                <a:lnTo>
                  <a:pt x="1314858" y="2359552"/>
                </a:lnTo>
                <a:lnTo>
                  <a:pt x="1348182" y="2329390"/>
                </a:lnTo>
                <a:lnTo>
                  <a:pt x="1380481" y="2298145"/>
                </a:lnTo>
                <a:lnTo>
                  <a:pt x="1411725" y="2265846"/>
                </a:lnTo>
                <a:lnTo>
                  <a:pt x="1441886" y="2232521"/>
                </a:lnTo>
                <a:lnTo>
                  <a:pt x="1470937" y="2198199"/>
                </a:lnTo>
                <a:lnTo>
                  <a:pt x="1498848" y="2162908"/>
                </a:lnTo>
                <a:lnTo>
                  <a:pt x="1525591" y="2126678"/>
                </a:lnTo>
                <a:lnTo>
                  <a:pt x="1551138" y="2089535"/>
                </a:lnTo>
                <a:lnTo>
                  <a:pt x="1575459" y="2051510"/>
                </a:lnTo>
                <a:lnTo>
                  <a:pt x="1598528" y="2012629"/>
                </a:lnTo>
                <a:lnTo>
                  <a:pt x="1620314" y="1972923"/>
                </a:lnTo>
                <a:lnTo>
                  <a:pt x="1640790" y="1932418"/>
                </a:lnTo>
                <a:lnTo>
                  <a:pt x="1659927" y="1891144"/>
                </a:lnTo>
                <a:lnTo>
                  <a:pt x="1677697" y="1849130"/>
                </a:lnTo>
                <a:lnTo>
                  <a:pt x="1694071" y="1806403"/>
                </a:lnTo>
                <a:lnTo>
                  <a:pt x="1709021" y="1762992"/>
                </a:lnTo>
                <a:lnTo>
                  <a:pt x="1722518" y="1718926"/>
                </a:lnTo>
                <a:lnTo>
                  <a:pt x="1734533" y="1674233"/>
                </a:lnTo>
                <a:lnTo>
                  <a:pt x="1745039" y="1628941"/>
                </a:lnTo>
                <a:lnTo>
                  <a:pt x="1754007" y="1583080"/>
                </a:lnTo>
                <a:lnTo>
                  <a:pt x="1761408" y="1536677"/>
                </a:lnTo>
                <a:lnTo>
                  <a:pt x="1767214" y="1489761"/>
                </a:lnTo>
                <a:lnTo>
                  <a:pt x="1771397" y="1442361"/>
                </a:lnTo>
                <a:lnTo>
                  <a:pt x="1773927" y="1394504"/>
                </a:lnTo>
                <a:lnTo>
                  <a:pt x="1774777" y="1346220"/>
                </a:lnTo>
                <a:lnTo>
                  <a:pt x="1773927" y="1297936"/>
                </a:lnTo>
                <a:lnTo>
                  <a:pt x="1771397" y="1250078"/>
                </a:lnTo>
                <a:lnTo>
                  <a:pt x="1767214" y="1202677"/>
                </a:lnTo>
                <a:lnTo>
                  <a:pt x="1761408" y="1155761"/>
                </a:lnTo>
                <a:lnTo>
                  <a:pt x="1754007" y="1109358"/>
                </a:lnTo>
                <a:lnTo>
                  <a:pt x="1745039" y="1063496"/>
                </a:lnTo>
                <a:lnTo>
                  <a:pt x="1734533" y="1018204"/>
                </a:lnTo>
                <a:lnTo>
                  <a:pt x="1722518" y="973511"/>
                </a:lnTo>
                <a:lnTo>
                  <a:pt x="1709021" y="929445"/>
                </a:lnTo>
                <a:lnTo>
                  <a:pt x="1694071" y="886034"/>
                </a:lnTo>
                <a:lnTo>
                  <a:pt x="1677697" y="843307"/>
                </a:lnTo>
                <a:lnTo>
                  <a:pt x="1659927" y="801293"/>
                </a:lnTo>
                <a:lnTo>
                  <a:pt x="1640790" y="760019"/>
                </a:lnTo>
                <a:lnTo>
                  <a:pt x="1620314" y="719515"/>
                </a:lnTo>
                <a:lnTo>
                  <a:pt x="1598528" y="679809"/>
                </a:lnTo>
                <a:lnTo>
                  <a:pt x="1575459" y="640929"/>
                </a:lnTo>
                <a:lnTo>
                  <a:pt x="1551138" y="602904"/>
                </a:lnTo>
                <a:lnTo>
                  <a:pt x="1525591" y="565762"/>
                </a:lnTo>
                <a:lnTo>
                  <a:pt x="1498848" y="529531"/>
                </a:lnTo>
                <a:lnTo>
                  <a:pt x="1470937" y="494241"/>
                </a:lnTo>
                <a:lnTo>
                  <a:pt x="1441886" y="459920"/>
                </a:lnTo>
                <a:lnTo>
                  <a:pt x="1411725" y="426596"/>
                </a:lnTo>
                <a:lnTo>
                  <a:pt x="1380481" y="394297"/>
                </a:lnTo>
                <a:lnTo>
                  <a:pt x="1348182" y="363053"/>
                </a:lnTo>
                <a:lnTo>
                  <a:pt x="1314858" y="332891"/>
                </a:lnTo>
                <a:lnTo>
                  <a:pt x="1280537" y="303840"/>
                </a:lnTo>
                <a:lnTo>
                  <a:pt x="1245247" y="275929"/>
                </a:lnTo>
                <a:lnTo>
                  <a:pt x="1209017" y="249186"/>
                </a:lnTo>
                <a:lnTo>
                  <a:pt x="1171876" y="223639"/>
                </a:lnTo>
                <a:lnTo>
                  <a:pt x="1133851" y="199317"/>
                </a:lnTo>
                <a:lnTo>
                  <a:pt x="1094971" y="176249"/>
                </a:lnTo>
                <a:lnTo>
                  <a:pt x="1055265" y="154463"/>
                </a:lnTo>
                <a:lnTo>
                  <a:pt x="1014762" y="133987"/>
                </a:lnTo>
                <a:lnTo>
                  <a:pt x="973489" y="114849"/>
                </a:lnTo>
                <a:lnTo>
                  <a:pt x="931475" y="97080"/>
                </a:lnTo>
                <a:lnTo>
                  <a:pt x="888748" y="80706"/>
                </a:lnTo>
                <a:lnTo>
                  <a:pt x="845338" y="65756"/>
                </a:lnTo>
                <a:lnTo>
                  <a:pt x="801272" y="52259"/>
                </a:lnTo>
                <a:lnTo>
                  <a:pt x="756580" y="40243"/>
                </a:lnTo>
                <a:lnTo>
                  <a:pt x="711289" y="29737"/>
                </a:lnTo>
                <a:lnTo>
                  <a:pt x="665428" y="20769"/>
                </a:lnTo>
                <a:lnTo>
                  <a:pt x="619025" y="13368"/>
                </a:lnTo>
                <a:lnTo>
                  <a:pt x="572109" y="7562"/>
                </a:lnTo>
                <a:lnTo>
                  <a:pt x="524709" y="3380"/>
                </a:lnTo>
                <a:lnTo>
                  <a:pt x="476853" y="849"/>
                </a:lnTo>
                <a:lnTo>
                  <a:pt x="428569" y="0"/>
                </a:lnTo>
                <a:close/>
              </a:path>
            </a:pathLst>
          </a:custGeom>
          <a:solidFill>
            <a:srgbClr val="F79223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227217" y="11140533"/>
            <a:ext cx="1965960" cy="1965960"/>
          </a:xfrm>
          <a:custGeom>
            <a:avLst/>
            <a:gdLst/>
            <a:ahLst/>
            <a:cxnLst/>
            <a:rect l="l" t="t" r="r" b="b"/>
            <a:pathLst>
              <a:path w="1965959" h="1965959">
                <a:moveTo>
                  <a:pt x="982713" y="0"/>
                </a:moveTo>
                <a:lnTo>
                  <a:pt x="935100" y="1133"/>
                </a:lnTo>
                <a:lnTo>
                  <a:pt x="888072" y="4498"/>
                </a:lnTo>
                <a:lnTo>
                  <a:pt x="841679" y="10044"/>
                </a:lnTo>
                <a:lnTo>
                  <a:pt x="795975" y="17719"/>
                </a:lnTo>
                <a:lnTo>
                  <a:pt x="751010" y="27472"/>
                </a:lnTo>
                <a:lnTo>
                  <a:pt x="706836" y="39251"/>
                </a:lnTo>
                <a:lnTo>
                  <a:pt x="663504" y="53005"/>
                </a:lnTo>
                <a:lnTo>
                  <a:pt x="621066" y="68683"/>
                </a:lnTo>
                <a:lnTo>
                  <a:pt x="579572" y="86232"/>
                </a:lnTo>
                <a:lnTo>
                  <a:pt x="539076" y="105601"/>
                </a:lnTo>
                <a:lnTo>
                  <a:pt x="499627" y="126739"/>
                </a:lnTo>
                <a:lnTo>
                  <a:pt x="461279" y="149595"/>
                </a:lnTo>
                <a:lnTo>
                  <a:pt x="424081" y="174116"/>
                </a:lnTo>
                <a:lnTo>
                  <a:pt x="388086" y="200252"/>
                </a:lnTo>
                <a:lnTo>
                  <a:pt x="353345" y="227950"/>
                </a:lnTo>
                <a:lnTo>
                  <a:pt x="319909" y="257160"/>
                </a:lnTo>
                <a:lnTo>
                  <a:pt x="287831" y="287831"/>
                </a:lnTo>
                <a:lnTo>
                  <a:pt x="257160" y="319909"/>
                </a:lnTo>
                <a:lnTo>
                  <a:pt x="227950" y="353345"/>
                </a:lnTo>
                <a:lnTo>
                  <a:pt x="200252" y="388086"/>
                </a:lnTo>
                <a:lnTo>
                  <a:pt x="174116" y="424081"/>
                </a:lnTo>
                <a:lnTo>
                  <a:pt x="149595" y="461279"/>
                </a:lnTo>
                <a:lnTo>
                  <a:pt x="126739" y="499627"/>
                </a:lnTo>
                <a:lnTo>
                  <a:pt x="105601" y="539076"/>
                </a:lnTo>
                <a:lnTo>
                  <a:pt x="86232" y="579572"/>
                </a:lnTo>
                <a:lnTo>
                  <a:pt x="68683" y="621066"/>
                </a:lnTo>
                <a:lnTo>
                  <a:pt x="53005" y="663504"/>
                </a:lnTo>
                <a:lnTo>
                  <a:pt x="39251" y="706836"/>
                </a:lnTo>
                <a:lnTo>
                  <a:pt x="27472" y="751010"/>
                </a:lnTo>
                <a:lnTo>
                  <a:pt x="17719" y="795975"/>
                </a:lnTo>
                <a:lnTo>
                  <a:pt x="10044" y="841679"/>
                </a:lnTo>
                <a:lnTo>
                  <a:pt x="4498" y="888072"/>
                </a:lnTo>
                <a:lnTo>
                  <a:pt x="1133" y="935100"/>
                </a:lnTo>
                <a:lnTo>
                  <a:pt x="0" y="982713"/>
                </a:lnTo>
                <a:lnTo>
                  <a:pt x="1133" y="1030326"/>
                </a:lnTo>
                <a:lnTo>
                  <a:pt x="4498" y="1077355"/>
                </a:lnTo>
                <a:lnTo>
                  <a:pt x="10044" y="1123747"/>
                </a:lnTo>
                <a:lnTo>
                  <a:pt x="17719" y="1169451"/>
                </a:lnTo>
                <a:lnTo>
                  <a:pt x="27472" y="1214416"/>
                </a:lnTo>
                <a:lnTo>
                  <a:pt x="39251" y="1258590"/>
                </a:lnTo>
                <a:lnTo>
                  <a:pt x="53005" y="1301922"/>
                </a:lnTo>
                <a:lnTo>
                  <a:pt x="68683" y="1344361"/>
                </a:lnTo>
                <a:lnTo>
                  <a:pt x="86232" y="1385854"/>
                </a:lnTo>
                <a:lnTo>
                  <a:pt x="105601" y="1426350"/>
                </a:lnTo>
                <a:lnTo>
                  <a:pt x="126739" y="1465799"/>
                </a:lnTo>
                <a:lnTo>
                  <a:pt x="149595" y="1504147"/>
                </a:lnTo>
                <a:lnTo>
                  <a:pt x="174116" y="1541345"/>
                </a:lnTo>
                <a:lnTo>
                  <a:pt x="200252" y="1577340"/>
                </a:lnTo>
                <a:lnTo>
                  <a:pt x="227950" y="1612081"/>
                </a:lnTo>
                <a:lnTo>
                  <a:pt x="257160" y="1645517"/>
                </a:lnTo>
                <a:lnTo>
                  <a:pt x="287831" y="1677596"/>
                </a:lnTo>
                <a:lnTo>
                  <a:pt x="319909" y="1708266"/>
                </a:lnTo>
                <a:lnTo>
                  <a:pt x="353345" y="1737476"/>
                </a:lnTo>
                <a:lnTo>
                  <a:pt x="388086" y="1765174"/>
                </a:lnTo>
                <a:lnTo>
                  <a:pt x="424081" y="1791310"/>
                </a:lnTo>
                <a:lnTo>
                  <a:pt x="461279" y="1815832"/>
                </a:lnTo>
                <a:lnTo>
                  <a:pt x="499627" y="1838687"/>
                </a:lnTo>
                <a:lnTo>
                  <a:pt x="539076" y="1859825"/>
                </a:lnTo>
                <a:lnTo>
                  <a:pt x="579572" y="1879194"/>
                </a:lnTo>
                <a:lnTo>
                  <a:pt x="621066" y="1896743"/>
                </a:lnTo>
                <a:lnTo>
                  <a:pt x="663504" y="1912421"/>
                </a:lnTo>
                <a:lnTo>
                  <a:pt x="706836" y="1926175"/>
                </a:lnTo>
                <a:lnTo>
                  <a:pt x="751010" y="1937954"/>
                </a:lnTo>
                <a:lnTo>
                  <a:pt x="795975" y="1947707"/>
                </a:lnTo>
                <a:lnTo>
                  <a:pt x="841679" y="1955382"/>
                </a:lnTo>
                <a:lnTo>
                  <a:pt x="888072" y="1960928"/>
                </a:lnTo>
                <a:lnTo>
                  <a:pt x="935100" y="1964293"/>
                </a:lnTo>
                <a:lnTo>
                  <a:pt x="982713" y="1965427"/>
                </a:lnTo>
                <a:lnTo>
                  <a:pt x="1030326" y="1964293"/>
                </a:lnTo>
                <a:lnTo>
                  <a:pt x="1077355" y="1960928"/>
                </a:lnTo>
                <a:lnTo>
                  <a:pt x="1123747" y="1955382"/>
                </a:lnTo>
                <a:lnTo>
                  <a:pt x="1169451" y="1947707"/>
                </a:lnTo>
                <a:lnTo>
                  <a:pt x="1214416" y="1937954"/>
                </a:lnTo>
                <a:lnTo>
                  <a:pt x="1258590" y="1926175"/>
                </a:lnTo>
                <a:lnTo>
                  <a:pt x="1301922" y="1912421"/>
                </a:lnTo>
                <a:lnTo>
                  <a:pt x="1344361" y="1896743"/>
                </a:lnTo>
                <a:lnTo>
                  <a:pt x="1385854" y="1879194"/>
                </a:lnTo>
                <a:lnTo>
                  <a:pt x="1426350" y="1859825"/>
                </a:lnTo>
                <a:lnTo>
                  <a:pt x="1465799" y="1838687"/>
                </a:lnTo>
                <a:lnTo>
                  <a:pt x="1504147" y="1815832"/>
                </a:lnTo>
                <a:lnTo>
                  <a:pt x="1541345" y="1791310"/>
                </a:lnTo>
                <a:lnTo>
                  <a:pt x="1577340" y="1765174"/>
                </a:lnTo>
                <a:lnTo>
                  <a:pt x="1612081" y="1737476"/>
                </a:lnTo>
                <a:lnTo>
                  <a:pt x="1645517" y="1708266"/>
                </a:lnTo>
                <a:lnTo>
                  <a:pt x="1677596" y="1677596"/>
                </a:lnTo>
                <a:lnTo>
                  <a:pt x="1708266" y="1645517"/>
                </a:lnTo>
                <a:lnTo>
                  <a:pt x="1737476" y="1612081"/>
                </a:lnTo>
                <a:lnTo>
                  <a:pt x="1765174" y="1577340"/>
                </a:lnTo>
                <a:lnTo>
                  <a:pt x="1791310" y="1541345"/>
                </a:lnTo>
                <a:lnTo>
                  <a:pt x="1815832" y="1504147"/>
                </a:lnTo>
                <a:lnTo>
                  <a:pt x="1838687" y="1465799"/>
                </a:lnTo>
                <a:lnTo>
                  <a:pt x="1859825" y="1426350"/>
                </a:lnTo>
                <a:lnTo>
                  <a:pt x="1879194" y="1385854"/>
                </a:lnTo>
                <a:lnTo>
                  <a:pt x="1896743" y="1344361"/>
                </a:lnTo>
                <a:lnTo>
                  <a:pt x="1912421" y="1301922"/>
                </a:lnTo>
                <a:lnTo>
                  <a:pt x="1926175" y="1258590"/>
                </a:lnTo>
                <a:lnTo>
                  <a:pt x="1937954" y="1214416"/>
                </a:lnTo>
                <a:lnTo>
                  <a:pt x="1947707" y="1169451"/>
                </a:lnTo>
                <a:lnTo>
                  <a:pt x="1955382" y="1123747"/>
                </a:lnTo>
                <a:lnTo>
                  <a:pt x="1960928" y="1077355"/>
                </a:lnTo>
                <a:lnTo>
                  <a:pt x="1964293" y="1030326"/>
                </a:lnTo>
                <a:lnTo>
                  <a:pt x="1965427" y="982713"/>
                </a:lnTo>
                <a:lnTo>
                  <a:pt x="1964293" y="935100"/>
                </a:lnTo>
                <a:lnTo>
                  <a:pt x="1960928" y="888072"/>
                </a:lnTo>
                <a:lnTo>
                  <a:pt x="1955382" y="841679"/>
                </a:lnTo>
                <a:lnTo>
                  <a:pt x="1947707" y="795975"/>
                </a:lnTo>
                <a:lnTo>
                  <a:pt x="1937954" y="751010"/>
                </a:lnTo>
                <a:lnTo>
                  <a:pt x="1926175" y="706836"/>
                </a:lnTo>
                <a:lnTo>
                  <a:pt x="1912421" y="663504"/>
                </a:lnTo>
                <a:lnTo>
                  <a:pt x="1896743" y="621066"/>
                </a:lnTo>
                <a:lnTo>
                  <a:pt x="1879194" y="579572"/>
                </a:lnTo>
                <a:lnTo>
                  <a:pt x="1859825" y="539076"/>
                </a:lnTo>
                <a:lnTo>
                  <a:pt x="1838687" y="499627"/>
                </a:lnTo>
                <a:lnTo>
                  <a:pt x="1815832" y="461279"/>
                </a:lnTo>
                <a:lnTo>
                  <a:pt x="1791310" y="424081"/>
                </a:lnTo>
                <a:lnTo>
                  <a:pt x="1765174" y="388086"/>
                </a:lnTo>
                <a:lnTo>
                  <a:pt x="1737476" y="353345"/>
                </a:lnTo>
                <a:lnTo>
                  <a:pt x="1708266" y="319909"/>
                </a:lnTo>
                <a:lnTo>
                  <a:pt x="1677596" y="287831"/>
                </a:lnTo>
                <a:lnTo>
                  <a:pt x="1645517" y="257160"/>
                </a:lnTo>
                <a:lnTo>
                  <a:pt x="1612081" y="227950"/>
                </a:lnTo>
                <a:lnTo>
                  <a:pt x="1577340" y="200252"/>
                </a:lnTo>
                <a:lnTo>
                  <a:pt x="1541345" y="174116"/>
                </a:lnTo>
                <a:lnTo>
                  <a:pt x="1504147" y="149595"/>
                </a:lnTo>
                <a:lnTo>
                  <a:pt x="1465799" y="126739"/>
                </a:lnTo>
                <a:lnTo>
                  <a:pt x="1426350" y="105601"/>
                </a:lnTo>
                <a:lnTo>
                  <a:pt x="1385854" y="86232"/>
                </a:lnTo>
                <a:lnTo>
                  <a:pt x="1344361" y="68683"/>
                </a:lnTo>
                <a:lnTo>
                  <a:pt x="1301922" y="53005"/>
                </a:lnTo>
                <a:lnTo>
                  <a:pt x="1258590" y="39251"/>
                </a:lnTo>
                <a:lnTo>
                  <a:pt x="1214416" y="27472"/>
                </a:lnTo>
                <a:lnTo>
                  <a:pt x="1169451" y="17719"/>
                </a:lnTo>
                <a:lnTo>
                  <a:pt x="1123747" y="10044"/>
                </a:lnTo>
                <a:lnTo>
                  <a:pt x="1077355" y="4498"/>
                </a:lnTo>
                <a:lnTo>
                  <a:pt x="1030326" y="1133"/>
                </a:lnTo>
                <a:lnTo>
                  <a:pt x="982713" y="0"/>
                </a:lnTo>
                <a:close/>
              </a:path>
            </a:pathLst>
          </a:custGeom>
          <a:solidFill>
            <a:srgbClr val="FFFFFF"/>
          </a:solidFill>
          <a:effectLst>
            <a:innerShdw blurRad="63500" dist="101600" dir="15000000">
              <a:prstClr val="black">
                <a:alpha val="50000"/>
              </a:prstClr>
            </a:inn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867477" y="10781913"/>
            <a:ext cx="2685415" cy="2682875"/>
          </a:xfrm>
          <a:custGeom>
            <a:avLst/>
            <a:gdLst/>
            <a:ahLst/>
            <a:cxnLst/>
            <a:rect l="l" t="t" r="r" b="b"/>
            <a:pathLst>
              <a:path w="2685415" h="2682875">
                <a:moveTo>
                  <a:pt x="2684927" y="1341332"/>
                </a:moveTo>
                <a:lnTo>
                  <a:pt x="2684080" y="1389441"/>
                </a:lnTo>
                <a:lnTo>
                  <a:pt x="2681557" y="1437124"/>
                </a:lnTo>
                <a:lnTo>
                  <a:pt x="2677386" y="1484352"/>
                </a:lnTo>
                <a:lnTo>
                  <a:pt x="2671596" y="1531097"/>
                </a:lnTo>
                <a:lnTo>
                  <a:pt x="2664215" y="1577331"/>
                </a:lnTo>
                <a:lnTo>
                  <a:pt x="2655273" y="1623026"/>
                </a:lnTo>
                <a:lnTo>
                  <a:pt x="2644796" y="1668153"/>
                </a:lnTo>
                <a:lnTo>
                  <a:pt x="2632814" y="1712683"/>
                </a:lnTo>
                <a:lnTo>
                  <a:pt x="2619354" y="1756589"/>
                </a:lnTo>
                <a:lnTo>
                  <a:pt x="2604446" y="1799842"/>
                </a:lnTo>
                <a:lnTo>
                  <a:pt x="2588118" y="1842413"/>
                </a:lnTo>
                <a:lnTo>
                  <a:pt x="2570398" y="1884275"/>
                </a:lnTo>
                <a:lnTo>
                  <a:pt x="2551314" y="1925399"/>
                </a:lnTo>
                <a:lnTo>
                  <a:pt x="2530895" y="1965756"/>
                </a:lnTo>
                <a:lnTo>
                  <a:pt x="2509169" y="2005318"/>
                </a:lnTo>
                <a:lnTo>
                  <a:pt x="2486165" y="2044057"/>
                </a:lnTo>
                <a:lnTo>
                  <a:pt x="2461911" y="2081944"/>
                </a:lnTo>
                <a:lnTo>
                  <a:pt x="2436436" y="2118951"/>
                </a:lnTo>
                <a:lnTo>
                  <a:pt x="2409767" y="2155050"/>
                </a:lnTo>
                <a:lnTo>
                  <a:pt x="2381934" y="2190212"/>
                </a:lnTo>
                <a:lnTo>
                  <a:pt x="2352964" y="2224409"/>
                </a:lnTo>
                <a:lnTo>
                  <a:pt x="2322886" y="2257612"/>
                </a:lnTo>
                <a:lnTo>
                  <a:pt x="2291729" y="2289794"/>
                </a:lnTo>
                <a:lnTo>
                  <a:pt x="2259520" y="2320925"/>
                </a:lnTo>
                <a:lnTo>
                  <a:pt x="2226289" y="2350977"/>
                </a:lnTo>
                <a:lnTo>
                  <a:pt x="2192063" y="2379923"/>
                </a:lnTo>
                <a:lnTo>
                  <a:pt x="2156871" y="2407733"/>
                </a:lnTo>
                <a:lnTo>
                  <a:pt x="2120742" y="2434380"/>
                </a:lnTo>
                <a:lnTo>
                  <a:pt x="2083703" y="2459834"/>
                </a:lnTo>
                <a:lnTo>
                  <a:pt x="2045784" y="2484068"/>
                </a:lnTo>
                <a:lnTo>
                  <a:pt x="2007012" y="2507053"/>
                </a:lnTo>
                <a:lnTo>
                  <a:pt x="1967416" y="2528760"/>
                </a:lnTo>
                <a:lnTo>
                  <a:pt x="1927024" y="2549162"/>
                </a:lnTo>
                <a:lnTo>
                  <a:pt x="1885866" y="2568230"/>
                </a:lnTo>
                <a:lnTo>
                  <a:pt x="1843968" y="2585936"/>
                </a:lnTo>
                <a:lnTo>
                  <a:pt x="1801360" y="2602251"/>
                </a:lnTo>
                <a:lnTo>
                  <a:pt x="1758070" y="2617147"/>
                </a:lnTo>
                <a:lnTo>
                  <a:pt x="1714126" y="2630595"/>
                </a:lnTo>
                <a:lnTo>
                  <a:pt x="1669557" y="2642567"/>
                </a:lnTo>
                <a:lnTo>
                  <a:pt x="1624391" y="2653035"/>
                </a:lnTo>
                <a:lnTo>
                  <a:pt x="1578656" y="2661971"/>
                </a:lnTo>
                <a:lnTo>
                  <a:pt x="1532382" y="2669345"/>
                </a:lnTo>
                <a:lnTo>
                  <a:pt x="1485596" y="2675130"/>
                </a:lnTo>
                <a:lnTo>
                  <a:pt x="1438326" y="2679298"/>
                </a:lnTo>
                <a:lnTo>
                  <a:pt x="1390602" y="2681819"/>
                </a:lnTo>
                <a:lnTo>
                  <a:pt x="1342451" y="2682665"/>
                </a:lnTo>
                <a:lnTo>
                  <a:pt x="1294301" y="2681819"/>
                </a:lnTo>
                <a:lnTo>
                  <a:pt x="1246577" y="2679298"/>
                </a:lnTo>
                <a:lnTo>
                  <a:pt x="1199308" y="2675130"/>
                </a:lnTo>
                <a:lnTo>
                  <a:pt x="1152523" y="2669345"/>
                </a:lnTo>
                <a:lnTo>
                  <a:pt x="1106249" y="2661971"/>
                </a:lnTo>
                <a:lnTo>
                  <a:pt x="1060516" y="2653035"/>
                </a:lnTo>
                <a:lnTo>
                  <a:pt x="1015350" y="2642567"/>
                </a:lnTo>
                <a:lnTo>
                  <a:pt x="970782" y="2630595"/>
                </a:lnTo>
                <a:lnTo>
                  <a:pt x="926839" y="2617147"/>
                </a:lnTo>
                <a:lnTo>
                  <a:pt x="883550" y="2602251"/>
                </a:lnTo>
                <a:lnTo>
                  <a:pt x="840942" y="2585936"/>
                </a:lnTo>
                <a:lnTo>
                  <a:pt x="799046" y="2568230"/>
                </a:lnTo>
                <a:lnTo>
                  <a:pt x="757888" y="2549162"/>
                </a:lnTo>
                <a:lnTo>
                  <a:pt x="717497" y="2528760"/>
                </a:lnTo>
                <a:lnTo>
                  <a:pt x="677902" y="2507053"/>
                </a:lnTo>
                <a:lnTo>
                  <a:pt x="639130" y="2484068"/>
                </a:lnTo>
                <a:lnTo>
                  <a:pt x="601212" y="2459834"/>
                </a:lnTo>
                <a:lnTo>
                  <a:pt x="564174" y="2434380"/>
                </a:lnTo>
                <a:lnTo>
                  <a:pt x="528045" y="2407733"/>
                </a:lnTo>
                <a:lnTo>
                  <a:pt x="492854" y="2379923"/>
                </a:lnTo>
                <a:lnTo>
                  <a:pt x="458629" y="2350977"/>
                </a:lnTo>
                <a:lnTo>
                  <a:pt x="425398" y="2320925"/>
                </a:lnTo>
                <a:lnTo>
                  <a:pt x="393190" y="2289794"/>
                </a:lnTo>
                <a:lnTo>
                  <a:pt x="362033" y="2257612"/>
                </a:lnTo>
                <a:lnTo>
                  <a:pt x="331956" y="2224409"/>
                </a:lnTo>
                <a:lnTo>
                  <a:pt x="302987" y="2190212"/>
                </a:lnTo>
                <a:lnTo>
                  <a:pt x="275154" y="2155050"/>
                </a:lnTo>
                <a:lnTo>
                  <a:pt x="248486" y="2118951"/>
                </a:lnTo>
                <a:lnTo>
                  <a:pt x="223011" y="2081944"/>
                </a:lnTo>
                <a:lnTo>
                  <a:pt x="198757" y="2044057"/>
                </a:lnTo>
                <a:lnTo>
                  <a:pt x="175754" y="2005318"/>
                </a:lnTo>
                <a:lnTo>
                  <a:pt x="154028" y="1965756"/>
                </a:lnTo>
                <a:lnTo>
                  <a:pt x="133610" y="1925399"/>
                </a:lnTo>
                <a:lnTo>
                  <a:pt x="114527" y="1884275"/>
                </a:lnTo>
                <a:lnTo>
                  <a:pt x="96807" y="1842413"/>
                </a:lnTo>
                <a:lnTo>
                  <a:pt x="80479" y="1799842"/>
                </a:lnTo>
                <a:lnTo>
                  <a:pt x="65571" y="1756589"/>
                </a:lnTo>
                <a:lnTo>
                  <a:pt x="52112" y="1712683"/>
                </a:lnTo>
                <a:lnTo>
                  <a:pt x="40130" y="1668153"/>
                </a:lnTo>
                <a:lnTo>
                  <a:pt x="29653" y="1623026"/>
                </a:lnTo>
                <a:lnTo>
                  <a:pt x="20711" y="1577331"/>
                </a:lnTo>
                <a:lnTo>
                  <a:pt x="13330" y="1531097"/>
                </a:lnTo>
                <a:lnTo>
                  <a:pt x="7541" y="1484352"/>
                </a:lnTo>
                <a:lnTo>
                  <a:pt x="3370" y="1437124"/>
                </a:lnTo>
                <a:lnTo>
                  <a:pt x="847" y="1389441"/>
                </a:lnTo>
                <a:lnTo>
                  <a:pt x="0" y="1341332"/>
                </a:lnTo>
                <a:lnTo>
                  <a:pt x="847" y="1293223"/>
                </a:lnTo>
                <a:lnTo>
                  <a:pt x="3370" y="1245540"/>
                </a:lnTo>
                <a:lnTo>
                  <a:pt x="7541" y="1198311"/>
                </a:lnTo>
                <a:lnTo>
                  <a:pt x="13330" y="1151565"/>
                </a:lnTo>
                <a:lnTo>
                  <a:pt x="20711" y="1105330"/>
                </a:lnTo>
                <a:lnTo>
                  <a:pt x="29653" y="1059635"/>
                </a:lnTo>
                <a:lnTo>
                  <a:pt x="40130" y="1014508"/>
                </a:lnTo>
                <a:lnTo>
                  <a:pt x="52112" y="969977"/>
                </a:lnTo>
                <a:lnTo>
                  <a:pt x="65571" y="926071"/>
                </a:lnTo>
                <a:lnTo>
                  <a:pt x="80479" y="882818"/>
                </a:lnTo>
                <a:lnTo>
                  <a:pt x="96807" y="840246"/>
                </a:lnTo>
                <a:lnTo>
                  <a:pt x="114527" y="798384"/>
                </a:lnTo>
                <a:lnTo>
                  <a:pt x="133610" y="757261"/>
                </a:lnTo>
                <a:lnTo>
                  <a:pt x="154028" y="716904"/>
                </a:lnTo>
                <a:lnTo>
                  <a:pt x="175754" y="677342"/>
                </a:lnTo>
                <a:lnTo>
                  <a:pt x="198757" y="638603"/>
                </a:lnTo>
                <a:lnTo>
                  <a:pt x="223011" y="600716"/>
                </a:lnTo>
                <a:lnTo>
                  <a:pt x="248486" y="563708"/>
                </a:lnTo>
                <a:lnTo>
                  <a:pt x="275154" y="527610"/>
                </a:lnTo>
                <a:lnTo>
                  <a:pt x="302987" y="492448"/>
                </a:lnTo>
                <a:lnTo>
                  <a:pt x="331956" y="458251"/>
                </a:lnTo>
                <a:lnTo>
                  <a:pt x="362033" y="425048"/>
                </a:lnTo>
                <a:lnTo>
                  <a:pt x="393190" y="392867"/>
                </a:lnTo>
                <a:lnTo>
                  <a:pt x="425398" y="361736"/>
                </a:lnTo>
                <a:lnTo>
                  <a:pt x="458629" y="331683"/>
                </a:lnTo>
                <a:lnTo>
                  <a:pt x="492854" y="302738"/>
                </a:lnTo>
                <a:lnTo>
                  <a:pt x="528045" y="274928"/>
                </a:lnTo>
                <a:lnTo>
                  <a:pt x="564174" y="248282"/>
                </a:lnTo>
                <a:lnTo>
                  <a:pt x="601212" y="222828"/>
                </a:lnTo>
                <a:lnTo>
                  <a:pt x="639130" y="198594"/>
                </a:lnTo>
                <a:lnTo>
                  <a:pt x="677902" y="175610"/>
                </a:lnTo>
                <a:lnTo>
                  <a:pt x="717497" y="153902"/>
                </a:lnTo>
                <a:lnTo>
                  <a:pt x="757888" y="133500"/>
                </a:lnTo>
                <a:lnTo>
                  <a:pt x="799046" y="114433"/>
                </a:lnTo>
                <a:lnTo>
                  <a:pt x="840942" y="96727"/>
                </a:lnTo>
                <a:lnTo>
                  <a:pt x="883550" y="80413"/>
                </a:lnTo>
                <a:lnTo>
                  <a:pt x="926839" y="65517"/>
                </a:lnTo>
                <a:lnTo>
                  <a:pt x="970782" y="52069"/>
                </a:lnTo>
                <a:lnTo>
                  <a:pt x="1015350" y="40097"/>
                </a:lnTo>
                <a:lnTo>
                  <a:pt x="1060516" y="29629"/>
                </a:lnTo>
                <a:lnTo>
                  <a:pt x="1106249" y="20694"/>
                </a:lnTo>
                <a:lnTo>
                  <a:pt x="1152523" y="13320"/>
                </a:lnTo>
                <a:lnTo>
                  <a:pt x="1199308" y="7535"/>
                </a:lnTo>
                <a:lnTo>
                  <a:pt x="1246577" y="3367"/>
                </a:lnTo>
                <a:lnTo>
                  <a:pt x="1294301" y="846"/>
                </a:lnTo>
                <a:lnTo>
                  <a:pt x="1342451" y="0"/>
                </a:lnTo>
                <a:lnTo>
                  <a:pt x="1390602" y="846"/>
                </a:lnTo>
                <a:lnTo>
                  <a:pt x="1438326" y="3367"/>
                </a:lnTo>
                <a:lnTo>
                  <a:pt x="1485596" y="7535"/>
                </a:lnTo>
                <a:lnTo>
                  <a:pt x="1532382" y="13320"/>
                </a:lnTo>
                <a:lnTo>
                  <a:pt x="1578656" y="20694"/>
                </a:lnTo>
                <a:lnTo>
                  <a:pt x="1624391" y="29629"/>
                </a:lnTo>
                <a:lnTo>
                  <a:pt x="1669557" y="40097"/>
                </a:lnTo>
                <a:lnTo>
                  <a:pt x="1714126" y="52069"/>
                </a:lnTo>
                <a:lnTo>
                  <a:pt x="1758070" y="65517"/>
                </a:lnTo>
                <a:lnTo>
                  <a:pt x="1801360" y="80413"/>
                </a:lnTo>
                <a:lnTo>
                  <a:pt x="1843968" y="96727"/>
                </a:lnTo>
                <a:lnTo>
                  <a:pt x="1885866" y="114433"/>
                </a:lnTo>
                <a:lnTo>
                  <a:pt x="1927024" y="133500"/>
                </a:lnTo>
                <a:lnTo>
                  <a:pt x="1967416" y="153902"/>
                </a:lnTo>
                <a:lnTo>
                  <a:pt x="2007012" y="175610"/>
                </a:lnTo>
                <a:lnTo>
                  <a:pt x="2045784" y="198594"/>
                </a:lnTo>
                <a:lnTo>
                  <a:pt x="2083703" y="222828"/>
                </a:lnTo>
                <a:lnTo>
                  <a:pt x="2120742" y="248282"/>
                </a:lnTo>
                <a:lnTo>
                  <a:pt x="2156871" y="274928"/>
                </a:lnTo>
                <a:lnTo>
                  <a:pt x="2192063" y="302738"/>
                </a:lnTo>
                <a:lnTo>
                  <a:pt x="2226289" y="331683"/>
                </a:lnTo>
                <a:lnTo>
                  <a:pt x="2259520" y="361736"/>
                </a:lnTo>
                <a:lnTo>
                  <a:pt x="2291729" y="392867"/>
                </a:lnTo>
                <a:lnTo>
                  <a:pt x="2322886" y="425048"/>
                </a:lnTo>
                <a:lnTo>
                  <a:pt x="2352964" y="458251"/>
                </a:lnTo>
                <a:lnTo>
                  <a:pt x="2381934" y="492448"/>
                </a:lnTo>
                <a:lnTo>
                  <a:pt x="2409767" y="527610"/>
                </a:lnTo>
                <a:lnTo>
                  <a:pt x="2436436" y="563708"/>
                </a:lnTo>
                <a:lnTo>
                  <a:pt x="2461911" y="600716"/>
                </a:lnTo>
                <a:lnTo>
                  <a:pt x="2486165" y="638603"/>
                </a:lnTo>
                <a:lnTo>
                  <a:pt x="2509169" y="677342"/>
                </a:lnTo>
                <a:lnTo>
                  <a:pt x="2530895" y="716904"/>
                </a:lnTo>
                <a:lnTo>
                  <a:pt x="2551314" y="757261"/>
                </a:lnTo>
                <a:lnTo>
                  <a:pt x="2570398" y="798384"/>
                </a:lnTo>
                <a:lnTo>
                  <a:pt x="2588118" y="840246"/>
                </a:lnTo>
                <a:lnTo>
                  <a:pt x="2604446" y="882818"/>
                </a:lnTo>
                <a:lnTo>
                  <a:pt x="2619354" y="926071"/>
                </a:lnTo>
                <a:lnTo>
                  <a:pt x="2632814" y="969977"/>
                </a:lnTo>
                <a:lnTo>
                  <a:pt x="2644796" y="1014508"/>
                </a:lnTo>
                <a:lnTo>
                  <a:pt x="2655273" y="1059635"/>
                </a:lnTo>
                <a:lnTo>
                  <a:pt x="2664215" y="1105330"/>
                </a:lnTo>
                <a:lnTo>
                  <a:pt x="2671596" y="1151565"/>
                </a:lnTo>
                <a:lnTo>
                  <a:pt x="2677386" y="1198311"/>
                </a:lnTo>
                <a:lnTo>
                  <a:pt x="2681557" y="1245540"/>
                </a:lnTo>
                <a:lnTo>
                  <a:pt x="2684080" y="1293223"/>
                </a:lnTo>
                <a:lnTo>
                  <a:pt x="2684927" y="1341332"/>
                </a:lnTo>
                <a:close/>
              </a:path>
            </a:pathLst>
          </a:custGeom>
          <a:ln w="6978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6" name="object 12"/>
          <p:cNvSpPr/>
          <p:nvPr/>
        </p:nvSpPr>
        <p:spPr>
          <a:xfrm>
            <a:off x="11902831" y="10041255"/>
            <a:ext cx="8360019" cy="547370"/>
          </a:xfrm>
          <a:custGeom>
            <a:avLst/>
            <a:gdLst/>
            <a:ahLst/>
            <a:cxnLst/>
            <a:rect l="l" t="t" r="r" b="b"/>
            <a:pathLst>
              <a:path w="8334375" h="547370">
                <a:moveTo>
                  <a:pt x="0" y="547321"/>
                </a:moveTo>
                <a:lnTo>
                  <a:pt x="8334343" y="547321"/>
                </a:lnTo>
                <a:lnTo>
                  <a:pt x="8334343" y="0"/>
                </a:lnTo>
                <a:lnTo>
                  <a:pt x="0" y="0"/>
                </a:lnTo>
                <a:lnTo>
                  <a:pt x="0" y="547321"/>
                </a:lnTo>
                <a:close/>
              </a:path>
            </a:pathLst>
          </a:custGeom>
          <a:solidFill>
            <a:srgbClr val="878787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086762" y="10203160"/>
            <a:ext cx="7227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300" baseline="30000" dirty="0" smtClean="0">
                <a:solidFill>
                  <a:schemeClr val="bg1"/>
                </a:solidFill>
                <a:latin typeface="Arial Narrow Bold" charset="0"/>
                <a:ea typeface="Arial Narrow Bold" charset="0"/>
                <a:cs typeface="Arial Narrow Bold" charset="0"/>
              </a:rPr>
              <a:t>WHAT HEALTHCARE LEADERS PREDICT BY 2022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642850" y="11521896"/>
            <a:ext cx="1733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55</a:t>
            </a:r>
            <a:r>
              <a:rPr lang="en-US" sz="7200" b="1" spc="-3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%</a:t>
            </a:r>
            <a:endParaRPr lang="en-US" sz="7200" b="1" spc="-3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 Narrow Bold" charset="0"/>
              <a:ea typeface="Arial Narrow Bold" charset="0"/>
              <a:cs typeface="Arial Narrow Bold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1487" y="0"/>
            <a:ext cx="19080047" cy="1508125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868644" y="3630773"/>
            <a:ext cx="7400925" cy="2151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800"/>
              </a:lnSpc>
            </a:pPr>
            <a:r>
              <a:rPr sz="3450" b="1" spc="-15" dirty="0">
                <a:latin typeface="Arial Bold" charset="0"/>
                <a:cs typeface="Arial Bold" charset="0"/>
              </a:rPr>
              <a:t>Wearables: </a:t>
            </a:r>
            <a:r>
              <a:rPr sz="3450" spc="5" dirty="0">
                <a:latin typeface="Arial Regular" charset="0"/>
                <a:cs typeface="Arial Regular" charset="0"/>
              </a:rPr>
              <a:t>Soon </a:t>
            </a:r>
            <a:r>
              <a:rPr sz="3450" dirty="0">
                <a:latin typeface="Arial Regular" charset="0"/>
                <a:cs typeface="Arial Regular" charset="0"/>
              </a:rPr>
              <a:t>it </a:t>
            </a:r>
            <a:r>
              <a:rPr sz="3450" spc="5" dirty="0">
                <a:latin typeface="Arial Regular" charset="0"/>
                <a:cs typeface="Arial Regular" charset="0"/>
              </a:rPr>
              <a:t>may be common  for consumers to </a:t>
            </a:r>
            <a:r>
              <a:rPr sz="3450" dirty="0">
                <a:latin typeface="Arial Regular" charset="0"/>
                <a:cs typeface="Arial Regular" charset="0"/>
              </a:rPr>
              <a:t>wear </a:t>
            </a:r>
            <a:r>
              <a:rPr sz="3450" spc="5" dirty="0">
                <a:latin typeface="Arial Regular" charset="0"/>
                <a:cs typeface="Arial Regular" charset="0"/>
              </a:rPr>
              <a:t>technology  </a:t>
            </a:r>
            <a:r>
              <a:rPr sz="3450" spc="-5" dirty="0">
                <a:latin typeface="Arial Regular" charset="0"/>
                <a:cs typeface="Arial Regular" charset="0"/>
              </a:rPr>
              <a:t>that captures </a:t>
            </a:r>
            <a:r>
              <a:rPr sz="3450" dirty="0">
                <a:latin typeface="Arial Regular" charset="0"/>
                <a:cs typeface="Arial Regular" charset="0"/>
              </a:rPr>
              <a:t>vital </a:t>
            </a:r>
            <a:r>
              <a:rPr sz="3450" spc="5" dirty="0">
                <a:latin typeface="Arial Regular" charset="0"/>
                <a:cs typeface="Arial Regular" charset="0"/>
              </a:rPr>
              <a:t>signs </a:t>
            </a:r>
            <a:r>
              <a:rPr sz="3450" spc="-5" dirty="0">
                <a:latin typeface="Arial Regular" charset="0"/>
                <a:cs typeface="Arial Regular" charset="0"/>
              </a:rPr>
              <a:t>data </a:t>
            </a:r>
            <a:r>
              <a:rPr sz="3450" spc="5" dirty="0">
                <a:latin typeface="Arial Regular" charset="0"/>
                <a:cs typeface="Arial Regular" charset="0"/>
              </a:rPr>
              <a:t>and  monitors their </a:t>
            </a:r>
            <a:r>
              <a:rPr sz="3450" dirty="0">
                <a:latin typeface="Arial Regular" charset="0"/>
                <a:cs typeface="Arial Regular" charset="0"/>
              </a:rPr>
              <a:t>health </a:t>
            </a:r>
            <a:r>
              <a:rPr sz="3450" spc="5" dirty="0">
                <a:latin typeface="Arial Regular" charset="0"/>
                <a:cs typeface="Arial Regular" charset="0"/>
              </a:rPr>
              <a:t>24</a:t>
            </a:r>
            <a:r>
              <a:rPr sz="3450" spc="-75" dirty="0">
                <a:latin typeface="Arial Regular" charset="0"/>
                <a:cs typeface="Arial Regular" charset="0"/>
              </a:rPr>
              <a:t> </a:t>
            </a:r>
            <a:r>
              <a:rPr sz="3450" spc="-5" dirty="0">
                <a:latin typeface="Arial Regular" charset="0"/>
                <a:cs typeface="Arial Regular" charset="0"/>
              </a:rPr>
              <a:t>hours-a-day.</a:t>
            </a:r>
            <a:endParaRPr sz="3450" dirty="0">
              <a:latin typeface="Arial Regular" charset="0"/>
              <a:cs typeface="Arial Regular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74981"/>
            <a:ext cx="5868035" cy="817244"/>
          </a:xfrm>
          <a:custGeom>
            <a:avLst/>
            <a:gdLst/>
            <a:ahLst/>
            <a:cxnLst/>
            <a:rect l="l" t="t" r="r" b="b"/>
            <a:pathLst>
              <a:path w="5868035" h="817244">
                <a:moveTo>
                  <a:pt x="0" y="816741"/>
                </a:moveTo>
                <a:lnTo>
                  <a:pt x="5867884" y="816741"/>
                </a:lnTo>
                <a:lnTo>
                  <a:pt x="5867884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07672" y="683260"/>
            <a:ext cx="4012565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7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INNOVATION </a:t>
            </a:r>
            <a:r>
              <a:rPr sz="2550" b="1" spc="-1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AT</a:t>
            </a:r>
            <a:r>
              <a:rPr sz="2550" b="1" spc="19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2550" b="1" spc="10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SCALE</a:t>
            </a:r>
            <a:endParaRPr sz="2550" b="1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88194" y="3578225"/>
            <a:ext cx="12340590" cy="4646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3580" indent="-690880">
              <a:lnSpc>
                <a:spcPct val="100000"/>
              </a:lnSpc>
              <a:buClr>
                <a:srgbClr val="407CC9"/>
              </a:buClr>
              <a:buFont typeface="Avenir Next"/>
              <a:buChar char="•"/>
              <a:tabLst>
                <a:tab pos="702945" algn="l"/>
                <a:tab pos="703580" algn="l"/>
              </a:tabLst>
            </a:pPr>
            <a:r>
              <a:rPr sz="3450" b="1" spc="5" dirty="0">
                <a:latin typeface="Arial Bold" charset="0"/>
                <a:cs typeface="Arial Bold" charset="0"/>
              </a:rPr>
              <a:t>Genomics: </a:t>
            </a:r>
            <a:r>
              <a:rPr sz="3450" spc="5" dirty="0">
                <a:latin typeface="Arial Regular" charset="0"/>
                <a:cs typeface="Arial Regular" charset="0"/>
              </a:rPr>
              <a:t>New technologies could </a:t>
            </a:r>
            <a:r>
              <a:rPr sz="3450" spc="-10" dirty="0">
                <a:latin typeface="Arial Regular" charset="0"/>
                <a:cs typeface="Arial Regular" charset="0"/>
              </a:rPr>
              <a:t>make </a:t>
            </a:r>
            <a:r>
              <a:rPr sz="3450" dirty="0">
                <a:latin typeface="Arial Regular" charset="0"/>
                <a:cs typeface="Arial Regular" charset="0"/>
              </a:rPr>
              <a:t>it</a:t>
            </a:r>
            <a:r>
              <a:rPr sz="3450" spc="-35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possible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>
              <a:lnSpc>
                <a:spcPct val="100000"/>
              </a:lnSpc>
              <a:spcBef>
                <a:spcPts val="114"/>
              </a:spcBef>
            </a:pPr>
            <a:r>
              <a:rPr sz="3450" spc="5" dirty="0">
                <a:latin typeface="Arial Regular" charset="0"/>
                <a:cs typeface="Arial Regular" charset="0"/>
              </a:rPr>
              <a:t>to sequence </a:t>
            </a:r>
            <a:r>
              <a:rPr sz="3450" dirty="0">
                <a:latin typeface="Arial Regular" charset="0"/>
                <a:cs typeface="Arial Regular" charset="0"/>
              </a:rPr>
              <a:t>patient </a:t>
            </a:r>
            <a:r>
              <a:rPr sz="3450" spc="5" dirty="0">
                <a:latin typeface="Arial Regular" charset="0"/>
                <a:cs typeface="Arial Regular" charset="0"/>
              </a:rPr>
              <a:t>genomes to determine optimal</a:t>
            </a:r>
            <a:r>
              <a:rPr sz="3450" spc="-40" dirty="0">
                <a:latin typeface="Arial Regular" charset="0"/>
                <a:cs typeface="Arial Regular" charset="0"/>
              </a:rPr>
              <a:t> </a:t>
            </a:r>
            <a:r>
              <a:rPr sz="3450" spc="-10" dirty="0">
                <a:latin typeface="Arial Regular" charset="0"/>
                <a:cs typeface="Arial Regular" charset="0"/>
              </a:rPr>
              <a:t>care.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marR="1449070" indent="-690880">
              <a:lnSpc>
                <a:spcPct val="102800"/>
              </a:lnSpc>
              <a:spcBef>
                <a:spcPts val="985"/>
              </a:spcBef>
              <a:buClr>
                <a:srgbClr val="407CC9"/>
              </a:buClr>
              <a:buFont typeface="Avenir Next"/>
              <a:buChar char="•"/>
              <a:tabLst>
                <a:tab pos="702945" algn="l"/>
                <a:tab pos="703580" algn="l"/>
              </a:tabLst>
            </a:pPr>
            <a:r>
              <a:rPr sz="3450" b="1" dirty="0">
                <a:latin typeface="Arial Bold" charset="0"/>
                <a:cs typeface="Arial Bold" charset="0"/>
              </a:rPr>
              <a:t>Robotic </a:t>
            </a:r>
            <a:r>
              <a:rPr sz="3450" b="1" spc="-5" dirty="0">
                <a:latin typeface="Arial Bold" charset="0"/>
                <a:cs typeface="Arial Bold" charset="0"/>
              </a:rPr>
              <a:t>surgeries: </a:t>
            </a:r>
            <a:r>
              <a:rPr sz="3450" spc="5" dirty="0">
                <a:latin typeface="Arial Regular" charset="0"/>
                <a:cs typeface="Arial Regular" charset="0"/>
              </a:rPr>
              <a:t>A new </a:t>
            </a:r>
            <a:r>
              <a:rPr sz="3450" spc="-5" dirty="0">
                <a:latin typeface="Arial Regular" charset="0"/>
                <a:cs typeface="Arial Regular" charset="0"/>
              </a:rPr>
              <a:t>generation </a:t>
            </a:r>
            <a:r>
              <a:rPr sz="3450" spc="5" dirty="0">
                <a:latin typeface="Arial Regular" charset="0"/>
                <a:cs typeface="Arial Regular" charset="0"/>
              </a:rPr>
              <a:t>of </a:t>
            </a:r>
            <a:r>
              <a:rPr sz="3450" spc="-5" dirty="0">
                <a:latin typeface="Arial Regular" charset="0"/>
                <a:cs typeface="Arial Regular" charset="0"/>
              </a:rPr>
              <a:t>robots </a:t>
            </a:r>
            <a:r>
              <a:rPr sz="3450" dirty="0">
                <a:latin typeface="Arial Regular" charset="0"/>
                <a:cs typeface="Arial Regular" charset="0"/>
              </a:rPr>
              <a:t>will  </a:t>
            </a:r>
            <a:r>
              <a:rPr sz="3450" spc="-10" dirty="0">
                <a:latin typeface="Arial Regular" charset="0"/>
                <a:cs typeface="Arial Regular" charset="0"/>
              </a:rPr>
              <a:t>likely </a:t>
            </a:r>
            <a:r>
              <a:rPr sz="3450" spc="5" dirty="0">
                <a:latin typeface="Arial Regular" charset="0"/>
                <a:cs typeface="Arial Regular" charset="0"/>
              </a:rPr>
              <a:t>perform </a:t>
            </a:r>
            <a:r>
              <a:rPr sz="3450" spc="-10" dirty="0">
                <a:latin typeface="Arial Regular" charset="0"/>
                <a:cs typeface="Arial Regular" charset="0"/>
              </a:rPr>
              <a:t>procedures </a:t>
            </a:r>
            <a:r>
              <a:rPr sz="3450" spc="5" dirty="0">
                <a:latin typeface="Arial Regular" charset="0"/>
                <a:cs typeface="Arial Regular" charset="0"/>
              </a:rPr>
              <a:t>with enhanced </a:t>
            </a:r>
            <a:r>
              <a:rPr sz="3450" spc="-5" dirty="0">
                <a:latin typeface="Arial Regular" charset="0"/>
                <a:cs typeface="Arial Regular" charset="0"/>
              </a:rPr>
              <a:t>precision  </a:t>
            </a:r>
            <a:r>
              <a:rPr sz="3450" spc="5" dirty="0">
                <a:latin typeface="Arial Regular" charset="0"/>
                <a:cs typeface="Arial Regular" charset="0"/>
              </a:rPr>
              <a:t>and</a:t>
            </a:r>
            <a:r>
              <a:rPr sz="3450" spc="-75" dirty="0">
                <a:latin typeface="Arial Regular" charset="0"/>
                <a:cs typeface="Arial Regular" charset="0"/>
              </a:rPr>
              <a:t> </a:t>
            </a:r>
            <a:r>
              <a:rPr sz="3450" spc="-15" dirty="0">
                <a:latin typeface="Arial Regular" charset="0"/>
                <a:cs typeface="Arial Regular" charset="0"/>
              </a:rPr>
              <a:t>accuracy.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marR="5080" indent="-690880">
              <a:lnSpc>
                <a:spcPct val="102800"/>
              </a:lnSpc>
              <a:spcBef>
                <a:spcPts val="985"/>
              </a:spcBef>
              <a:buClr>
                <a:srgbClr val="407CC9"/>
              </a:buClr>
              <a:buFont typeface="Avenir Next"/>
              <a:buChar char="•"/>
              <a:tabLst>
                <a:tab pos="702945" algn="l"/>
                <a:tab pos="703580" algn="l"/>
              </a:tabLst>
            </a:pPr>
            <a:r>
              <a:rPr sz="3450" b="1" spc="5" dirty="0">
                <a:latin typeface="Arial Bold" charset="0"/>
                <a:cs typeface="Arial Bold" charset="0"/>
              </a:rPr>
              <a:t>Mobile </a:t>
            </a:r>
            <a:r>
              <a:rPr sz="3450" b="1" dirty="0">
                <a:latin typeface="Arial Bold" charset="0"/>
                <a:cs typeface="Arial Bold" charset="0"/>
              </a:rPr>
              <a:t>telepresence </a:t>
            </a:r>
            <a:r>
              <a:rPr sz="3450" b="1" spc="-5" dirty="0">
                <a:latin typeface="Arial Bold" charset="0"/>
                <a:cs typeface="Arial Bold" charset="0"/>
              </a:rPr>
              <a:t>robots: </a:t>
            </a:r>
            <a:r>
              <a:rPr lang="en-US" sz="3450" spc="5" dirty="0" smtClean="0">
                <a:latin typeface="Arial Regular" charset="0"/>
                <a:cs typeface="Arial Regular" charset="0"/>
              </a:rPr>
              <a:t>Robots </a:t>
            </a:r>
            <a:r>
              <a:rPr sz="3450" spc="5" dirty="0" smtClean="0">
                <a:latin typeface="Arial Regular" charset="0"/>
                <a:cs typeface="Arial Regular" charset="0"/>
              </a:rPr>
              <a:t>with </a:t>
            </a:r>
            <a:r>
              <a:rPr sz="3450" spc="-15" dirty="0">
                <a:latin typeface="Arial Regular" charset="0"/>
                <a:cs typeface="Arial Regular" charset="0"/>
              </a:rPr>
              <a:t>greater </a:t>
            </a:r>
            <a:r>
              <a:rPr sz="3450" spc="5" dirty="0">
                <a:latin typeface="Arial Regular" charset="0"/>
                <a:cs typeface="Arial Regular" charset="0"/>
              </a:rPr>
              <a:t>autonomy </a:t>
            </a:r>
            <a:r>
              <a:rPr sz="3450" dirty="0">
                <a:latin typeface="Arial Regular" charset="0"/>
                <a:cs typeface="Arial Regular" charset="0"/>
              </a:rPr>
              <a:t>will </a:t>
            </a:r>
            <a:r>
              <a:rPr sz="3450" spc="-10" dirty="0">
                <a:latin typeface="Arial Regular" charset="0"/>
                <a:cs typeface="Arial Regular" charset="0"/>
              </a:rPr>
              <a:t>likely </a:t>
            </a:r>
            <a:r>
              <a:rPr sz="3450" spc="5" dirty="0">
                <a:latin typeface="Arial Regular" charset="0"/>
                <a:cs typeface="Arial Regular" charset="0"/>
              </a:rPr>
              <a:t>perform </a:t>
            </a:r>
            <a:r>
              <a:rPr sz="3450" spc="-10" dirty="0">
                <a:latin typeface="Arial Regular" charset="0"/>
                <a:cs typeface="Arial Regular" charset="0"/>
              </a:rPr>
              <a:t>procedures </a:t>
            </a:r>
            <a:r>
              <a:rPr sz="3450" spc="5" dirty="0">
                <a:latin typeface="Arial Regular" charset="0"/>
                <a:cs typeface="Arial Regular" charset="0"/>
              </a:rPr>
              <a:t>such </a:t>
            </a:r>
            <a:r>
              <a:rPr sz="3450" spc="5" dirty="0" smtClean="0">
                <a:latin typeface="Arial Regular" charset="0"/>
                <a:cs typeface="Arial Regular" charset="0"/>
              </a:rPr>
              <a:t>as </a:t>
            </a:r>
            <a:r>
              <a:rPr lang="en-US" sz="3450" spc="5" dirty="0" smtClean="0">
                <a:latin typeface="Arial Regular" charset="0"/>
                <a:cs typeface="Arial Regular" charset="0"/>
              </a:rPr>
              <a:t/>
            </a:r>
            <a:br>
              <a:rPr lang="en-US" sz="3450" spc="5" dirty="0" smtClean="0">
                <a:latin typeface="Arial Regular" charset="0"/>
                <a:cs typeface="Arial Regular" charset="0"/>
              </a:rPr>
            </a:br>
            <a:r>
              <a:rPr sz="3450" spc="-5" dirty="0" smtClean="0">
                <a:latin typeface="Arial Regular" charset="0"/>
                <a:cs typeface="Arial Regular" charset="0"/>
              </a:rPr>
              <a:t>coronary </a:t>
            </a:r>
            <a:r>
              <a:rPr sz="3450" spc="-5" dirty="0">
                <a:latin typeface="Arial Regular" charset="0"/>
                <a:cs typeface="Arial Regular" charset="0"/>
              </a:rPr>
              <a:t>artery </a:t>
            </a:r>
            <a:r>
              <a:rPr sz="3450" spc="5" dirty="0">
                <a:latin typeface="Arial Regular" charset="0"/>
                <a:cs typeface="Arial Regular" charset="0"/>
              </a:rPr>
              <a:t>bypass and hip</a:t>
            </a:r>
            <a:r>
              <a:rPr sz="3450" spc="-25" dirty="0">
                <a:latin typeface="Arial Regular" charset="0"/>
                <a:cs typeface="Arial Regular" charset="0"/>
              </a:rPr>
              <a:t> </a:t>
            </a:r>
            <a:r>
              <a:rPr sz="3450" dirty="0">
                <a:latin typeface="Arial Regular" charset="0"/>
                <a:cs typeface="Arial Regular" charset="0"/>
              </a:rPr>
              <a:t>replacement.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474981"/>
            <a:ext cx="5868035" cy="817244"/>
          </a:xfrm>
          <a:custGeom>
            <a:avLst/>
            <a:gdLst/>
            <a:ahLst/>
            <a:cxnLst/>
            <a:rect l="l" t="t" r="r" b="b"/>
            <a:pathLst>
              <a:path w="5868035" h="817244">
                <a:moveTo>
                  <a:pt x="0" y="816741"/>
                </a:moveTo>
                <a:lnTo>
                  <a:pt x="5867884" y="816741"/>
                </a:lnTo>
                <a:lnTo>
                  <a:pt x="5867884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07672" y="683260"/>
            <a:ext cx="4012565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7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INNOVATION </a:t>
            </a:r>
            <a:r>
              <a:rPr sz="2550" b="1" spc="-1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AT</a:t>
            </a:r>
            <a:r>
              <a:rPr sz="2550" b="1" spc="19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2550" b="1" spc="10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SCALE</a:t>
            </a:r>
            <a:endParaRPr sz="255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711057" y="10291497"/>
            <a:ext cx="4679012" cy="29110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61400"/>
              </a:lnSpc>
            </a:pPr>
            <a:r>
              <a:rPr sz="2350" spc="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FORECAST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THEIR </a:t>
            </a:r>
            <a:r>
              <a:rPr sz="2350" spc="-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HOSPITAL 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WILL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USE </a:t>
            </a:r>
            <a:r>
              <a:rPr sz="2350" dirty="0" smtClean="0">
                <a:solidFill>
                  <a:srgbClr val="57585B"/>
                </a:solidFill>
                <a:latin typeface="Arial Regular" charset="0"/>
                <a:cs typeface="Arial Regular" charset="0"/>
              </a:rPr>
              <a:t>ROBOTS </a:t>
            </a:r>
            <a:r>
              <a:rPr sz="2350" spc="15" dirty="0" smtClean="0">
                <a:solidFill>
                  <a:srgbClr val="57585B"/>
                </a:solidFill>
                <a:latin typeface="Arial Regular" charset="0"/>
                <a:cs typeface="Arial Regular" charset="0"/>
              </a:rPr>
              <a:t>WITH </a:t>
            </a:r>
            <a:r>
              <a:rPr sz="2350" spc="-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GREATER </a:t>
            </a:r>
            <a:r>
              <a:rPr sz="2350" spc="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AUTONOMY  </a:t>
            </a:r>
            <a:r>
              <a:rPr lang="en-US" sz="2350" spc="5" dirty="0" smtClean="0">
                <a:solidFill>
                  <a:srgbClr val="57585B"/>
                </a:solidFill>
                <a:latin typeface="Arial Regular" charset="0"/>
                <a:cs typeface="Arial Regular" charset="0"/>
              </a:rPr>
              <a:t/>
            </a:r>
            <a:br>
              <a:rPr lang="en-US" sz="2350" spc="5" dirty="0" smtClean="0">
                <a:solidFill>
                  <a:srgbClr val="57585B"/>
                </a:solidFill>
                <a:latin typeface="Arial Regular" charset="0"/>
                <a:cs typeface="Arial Regular" charset="0"/>
              </a:rPr>
            </a:br>
            <a:r>
              <a:rPr sz="2350" spc="-25" dirty="0" smtClean="0">
                <a:solidFill>
                  <a:srgbClr val="57585B"/>
                </a:solidFill>
                <a:latin typeface="Arial Regular" charset="0"/>
                <a:cs typeface="Arial Regular" charset="0"/>
              </a:rPr>
              <a:t>TO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PERFORM </a:t>
            </a:r>
            <a:r>
              <a:rPr sz="2350" spc="-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CERTAIN  </a:t>
            </a:r>
            <a:r>
              <a:rPr sz="2350" spc="1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COMMON</a:t>
            </a:r>
            <a:r>
              <a:rPr sz="2350" spc="-6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SURGERIES.</a:t>
            </a:r>
            <a:endParaRPr sz="2350" dirty="0">
              <a:latin typeface="Arial Regular" charset="0"/>
              <a:cs typeface="Arial Regular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909514" y="10325741"/>
            <a:ext cx="2526665" cy="2590165"/>
          </a:xfrm>
          <a:custGeom>
            <a:avLst/>
            <a:gdLst/>
            <a:ahLst/>
            <a:cxnLst/>
            <a:rect l="l" t="t" r="r" b="b"/>
            <a:pathLst>
              <a:path w="2526665" h="2590165">
                <a:moveTo>
                  <a:pt x="1295039" y="0"/>
                </a:moveTo>
                <a:lnTo>
                  <a:pt x="1244799" y="905"/>
                </a:lnTo>
                <a:lnTo>
                  <a:pt x="1195056" y="3607"/>
                </a:lnTo>
                <a:lnTo>
                  <a:pt x="1145843" y="8081"/>
                </a:lnTo>
                <a:lnTo>
                  <a:pt x="1097195" y="14302"/>
                </a:lnTo>
                <a:lnTo>
                  <a:pt x="1049142" y="22248"/>
                </a:lnTo>
                <a:lnTo>
                  <a:pt x="1001720" y="31893"/>
                </a:lnTo>
                <a:lnTo>
                  <a:pt x="954960" y="43215"/>
                </a:lnTo>
                <a:lnTo>
                  <a:pt x="908896" y="56188"/>
                </a:lnTo>
                <a:lnTo>
                  <a:pt x="863560" y="70789"/>
                </a:lnTo>
                <a:lnTo>
                  <a:pt x="818987" y="86994"/>
                </a:lnTo>
                <a:lnTo>
                  <a:pt x="775208" y="104778"/>
                </a:lnTo>
                <a:lnTo>
                  <a:pt x="732256" y="124119"/>
                </a:lnTo>
                <a:lnTo>
                  <a:pt x="690166" y="144992"/>
                </a:lnTo>
                <a:lnTo>
                  <a:pt x="648969" y="167373"/>
                </a:lnTo>
                <a:lnTo>
                  <a:pt x="608700" y="191237"/>
                </a:lnTo>
                <a:lnTo>
                  <a:pt x="569390" y="216562"/>
                </a:lnTo>
                <a:lnTo>
                  <a:pt x="531072" y="243322"/>
                </a:lnTo>
                <a:lnTo>
                  <a:pt x="493781" y="271494"/>
                </a:lnTo>
                <a:lnTo>
                  <a:pt x="457549" y="301055"/>
                </a:lnTo>
                <a:lnTo>
                  <a:pt x="422409" y="331979"/>
                </a:lnTo>
                <a:lnTo>
                  <a:pt x="388393" y="364243"/>
                </a:lnTo>
                <a:lnTo>
                  <a:pt x="355536" y="397823"/>
                </a:lnTo>
                <a:lnTo>
                  <a:pt x="323869" y="432695"/>
                </a:lnTo>
                <a:lnTo>
                  <a:pt x="293427" y="468835"/>
                </a:lnTo>
                <a:lnTo>
                  <a:pt x="264241" y="506219"/>
                </a:lnTo>
                <a:lnTo>
                  <a:pt x="236346" y="544823"/>
                </a:lnTo>
                <a:lnTo>
                  <a:pt x="209774" y="584623"/>
                </a:lnTo>
                <a:lnTo>
                  <a:pt x="184558" y="625595"/>
                </a:lnTo>
                <a:lnTo>
                  <a:pt x="160731" y="667715"/>
                </a:lnTo>
                <a:lnTo>
                  <a:pt x="138326" y="710959"/>
                </a:lnTo>
                <a:lnTo>
                  <a:pt x="117376" y="755303"/>
                </a:lnTo>
                <a:lnTo>
                  <a:pt x="97914" y="800723"/>
                </a:lnTo>
                <a:lnTo>
                  <a:pt x="79974" y="847195"/>
                </a:lnTo>
                <a:lnTo>
                  <a:pt x="63588" y="894695"/>
                </a:lnTo>
                <a:lnTo>
                  <a:pt x="49437" y="941138"/>
                </a:lnTo>
                <a:lnTo>
                  <a:pt x="37104" y="987698"/>
                </a:lnTo>
                <a:lnTo>
                  <a:pt x="26569" y="1034336"/>
                </a:lnTo>
                <a:lnTo>
                  <a:pt x="17813" y="1081011"/>
                </a:lnTo>
                <a:lnTo>
                  <a:pt x="10815" y="1127685"/>
                </a:lnTo>
                <a:lnTo>
                  <a:pt x="5554" y="1174317"/>
                </a:lnTo>
                <a:lnTo>
                  <a:pt x="2012" y="1220870"/>
                </a:lnTo>
                <a:lnTo>
                  <a:pt x="167" y="1267302"/>
                </a:lnTo>
                <a:lnTo>
                  <a:pt x="0" y="1313575"/>
                </a:lnTo>
                <a:lnTo>
                  <a:pt x="1490" y="1359649"/>
                </a:lnTo>
                <a:lnTo>
                  <a:pt x="4618" y="1405485"/>
                </a:lnTo>
                <a:lnTo>
                  <a:pt x="9363" y="1451043"/>
                </a:lnTo>
                <a:lnTo>
                  <a:pt x="15705" y="1496284"/>
                </a:lnTo>
                <a:lnTo>
                  <a:pt x="23625" y="1541168"/>
                </a:lnTo>
                <a:lnTo>
                  <a:pt x="33101" y="1585657"/>
                </a:lnTo>
                <a:lnTo>
                  <a:pt x="44115" y="1629710"/>
                </a:lnTo>
                <a:lnTo>
                  <a:pt x="56645" y="1673288"/>
                </a:lnTo>
                <a:lnTo>
                  <a:pt x="70672" y="1716352"/>
                </a:lnTo>
                <a:lnTo>
                  <a:pt x="86176" y="1758862"/>
                </a:lnTo>
                <a:lnTo>
                  <a:pt x="103137" y="1800779"/>
                </a:lnTo>
                <a:lnTo>
                  <a:pt x="121533" y="1842064"/>
                </a:lnTo>
                <a:lnTo>
                  <a:pt x="141347" y="1882676"/>
                </a:lnTo>
                <a:lnTo>
                  <a:pt x="162556" y="1922577"/>
                </a:lnTo>
                <a:lnTo>
                  <a:pt x="185142" y="1961727"/>
                </a:lnTo>
                <a:lnTo>
                  <a:pt x="209084" y="2000087"/>
                </a:lnTo>
                <a:lnTo>
                  <a:pt x="234362" y="2037616"/>
                </a:lnTo>
                <a:lnTo>
                  <a:pt x="260955" y="2074277"/>
                </a:lnTo>
                <a:lnTo>
                  <a:pt x="288845" y="2110029"/>
                </a:lnTo>
                <a:lnTo>
                  <a:pt x="318010" y="2144832"/>
                </a:lnTo>
                <a:lnTo>
                  <a:pt x="348431" y="2178648"/>
                </a:lnTo>
                <a:lnTo>
                  <a:pt x="380087" y="2211437"/>
                </a:lnTo>
                <a:lnTo>
                  <a:pt x="412959" y="2243160"/>
                </a:lnTo>
                <a:lnTo>
                  <a:pt x="447026" y="2273777"/>
                </a:lnTo>
                <a:lnTo>
                  <a:pt x="482268" y="2303248"/>
                </a:lnTo>
                <a:lnTo>
                  <a:pt x="518665" y="2331535"/>
                </a:lnTo>
                <a:lnTo>
                  <a:pt x="556197" y="2358597"/>
                </a:lnTo>
                <a:lnTo>
                  <a:pt x="594845" y="2384396"/>
                </a:lnTo>
                <a:lnTo>
                  <a:pt x="634587" y="2408892"/>
                </a:lnTo>
                <a:lnTo>
                  <a:pt x="675403" y="2432045"/>
                </a:lnTo>
                <a:lnTo>
                  <a:pt x="717275" y="2453816"/>
                </a:lnTo>
                <a:lnTo>
                  <a:pt x="760181" y="2474166"/>
                </a:lnTo>
                <a:lnTo>
                  <a:pt x="804101" y="2493055"/>
                </a:lnTo>
                <a:lnTo>
                  <a:pt x="849016" y="2510444"/>
                </a:lnTo>
                <a:lnTo>
                  <a:pt x="894905" y="2526293"/>
                </a:lnTo>
                <a:lnTo>
                  <a:pt x="941349" y="2540446"/>
                </a:lnTo>
                <a:lnTo>
                  <a:pt x="987910" y="2552780"/>
                </a:lnTo>
                <a:lnTo>
                  <a:pt x="1034548" y="2563316"/>
                </a:lnTo>
                <a:lnTo>
                  <a:pt x="1081224" y="2572074"/>
                </a:lnTo>
                <a:lnTo>
                  <a:pt x="1127898" y="2579074"/>
                </a:lnTo>
                <a:lnTo>
                  <a:pt x="1174531" y="2584336"/>
                </a:lnTo>
                <a:lnTo>
                  <a:pt x="1221083" y="2587879"/>
                </a:lnTo>
                <a:lnTo>
                  <a:pt x="1267515" y="2589725"/>
                </a:lnTo>
                <a:lnTo>
                  <a:pt x="1313788" y="2589894"/>
                </a:lnTo>
                <a:lnTo>
                  <a:pt x="1359862" y="2588404"/>
                </a:lnTo>
                <a:lnTo>
                  <a:pt x="1405698" y="2585277"/>
                </a:lnTo>
                <a:lnTo>
                  <a:pt x="1451256" y="2580533"/>
                </a:lnTo>
                <a:lnTo>
                  <a:pt x="1496497" y="2574191"/>
                </a:lnTo>
                <a:lnTo>
                  <a:pt x="1541381" y="2566272"/>
                </a:lnTo>
                <a:lnTo>
                  <a:pt x="1585869" y="2556796"/>
                </a:lnTo>
                <a:lnTo>
                  <a:pt x="1629922" y="2545783"/>
                </a:lnTo>
                <a:lnTo>
                  <a:pt x="1673500" y="2533253"/>
                </a:lnTo>
                <a:lnTo>
                  <a:pt x="1716563" y="2519226"/>
                </a:lnTo>
                <a:lnTo>
                  <a:pt x="1759073" y="2503722"/>
                </a:lnTo>
                <a:lnTo>
                  <a:pt x="1800989" y="2486762"/>
                </a:lnTo>
                <a:lnTo>
                  <a:pt x="1842273" y="2468365"/>
                </a:lnTo>
                <a:lnTo>
                  <a:pt x="1882885" y="2448552"/>
                </a:lnTo>
                <a:lnTo>
                  <a:pt x="1922785" y="2427342"/>
                </a:lnTo>
                <a:lnTo>
                  <a:pt x="1961934" y="2404756"/>
                </a:lnTo>
                <a:lnTo>
                  <a:pt x="2000293" y="2380813"/>
                </a:lnTo>
                <a:lnTo>
                  <a:pt x="2037822" y="2355535"/>
                </a:lnTo>
                <a:lnTo>
                  <a:pt x="2074482" y="2328941"/>
                </a:lnTo>
                <a:lnTo>
                  <a:pt x="2110233" y="2301051"/>
                </a:lnTo>
                <a:lnTo>
                  <a:pt x="2145036" y="2271885"/>
                </a:lnTo>
                <a:lnTo>
                  <a:pt x="2178851" y="2241463"/>
                </a:lnTo>
                <a:lnTo>
                  <a:pt x="2211640" y="2209805"/>
                </a:lnTo>
                <a:lnTo>
                  <a:pt x="2243362" y="2176933"/>
                </a:lnTo>
                <a:lnTo>
                  <a:pt x="2273978" y="2142864"/>
                </a:lnTo>
                <a:lnTo>
                  <a:pt x="2303449" y="2107621"/>
                </a:lnTo>
                <a:lnTo>
                  <a:pt x="2331735" y="2071222"/>
                </a:lnTo>
                <a:lnTo>
                  <a:pt x="2358797" y="2033688"/>
                </a:lnTo>
                <a:lnTo>
                  <a:pt x="2384595" y="1995039"/>
                </a:lnTo>
                <a:lnTo>
                  <a:pt x="2409091" y="1955295"/>
                </a:lnTo>
                <a:lnTo>
                  <a:pt x="2432244" y="1914476"/>
                </a:lnTo>
                <a:lnTo>
                  <a:pt x="2454015" y="1872603"/>
                </a:lnTo>
                <a:lnTo>
                  <a:pt x="2474364" y="1829695"/>
                </a:lnTo>
                <a:lnTo>
                  <a:pt x="2493253" y="1785772"/>
                </a:lnTo>
                <a:lnTo>
                  <a:pt x="2510642" y="1740855"/>
                </a:lnTo>
                <a:lnTo>
                  <a:pt x="2526491" y="1694964"/>
                </a:lnTo>
                <a:lnTo>
                  <a:pt x="1295039" y="1294829"/>
                </a:lnTo>
                <a:lnTo>
                  <a:pt x="1295039" y="0"/>
                </a:lnTo>
                <a:close/>
              </a:path>
            </a:pathLst>
          </a:custGeom>
          <a:solidFill>
            <a:srgbClr val="EAEAEA"/>
          </a:solidFill>
          <a:effectLst>
            <a:outerShdw blurRad="50800" dist="76200" dir="618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204553" y="10325741"/>
            <a:ext cx="1295400" cy="1873885"/>
          </a:xfrm>
          <a:custGeom>
            <a:avLst/>
            <a:gdLst/>
            <a:ahLst/>
            <a:cxnLst/>
            <a:rect l="l" t="t" r="r" b="b"/>
            <a:pathLst>
              <a:path w="1295400" h="1873884">
                <a:moveTo>
                  <a:pt x="0" y="0"/>
                </a:moveTo>
                <a:lnTo>
                  <a:pt x="0" y="1294829"/>
                </a:lnTo>
                <a:lnTo>
                  <a:pt x="1147604" y="1873300"/>
                </a:lnTo>
                <a:lnTo>
                  <a:pt x="1173858" y="1793150"/>
                </a:lnTo>
                <a:lnTo>
                  <a:pt x="1189257" y="1745639"/>
                </a:lnTo>
                <a:lnTo>
                  <a:pt x="1205420" y="1694652"/>
                </a:lnTo>
                <a:lnTo>
                  <a:pt x="1221786" y="1641299"/>
                </a:lnTo>
                <a:lnTo>
                  <a:pt x="1237793" y="1586689"/>
                </a:lnTo>
                <a:lnTo>
                  <a:pt x="1252879" y="1531933"/>
                </a:lnTo>
                <a:lnTo>
                  <a:pt x="1266483" y="1478142"/>
                </a:lnTo>
                <a:lnTo>
                  <a:pt x="1278041" y="1426426"/>
                </a:lnTo>
                <a:lnTo>
                  <a:pt x="1286993" y="1377895"/>
                </a:lnTo>
                <a:lnTo>
                  <a:pt x="1292777" y="1333659"/>
                </a:lnTo>
                <a:lnTo>
                  <a:pt x="1294829" y="1294829"/>
                </a:lnTo>
                <a:lnTo>
                  <a:pt x="1293936" y="1246287"/>
                </a:lnTo>
                <a:lnTo>
                  <a:pt x="1291278" y="1198196"/>
                </a:lnTo>
                <a:lnTo>
                  <a:pt x="1286885" y="1150587"/>
                </a:lnTo>
                <a:lnTo>
                  <a:pt x="1280790" y="1103491"/>
                </a:lnTo>
                <a:lnTo>
                  <a:pt x="1273023" y="1056941"/>
                </a:lnTo>
                <a:lnTo>
                  <a:pt x="1263616" y="1010966"/>
                </a:lnTo>
                <a:lnTo>
                  <a:pt x="1252601" y="965598"/>
                </a:lnTo>
                <a:lnTo>
                  <a:pt x="1240007" y="920870"/>
                </a:lnTo>
                <a:lnTo>
                  <a:pt x="1225868" y="876811"/>
                </a:lnTo>
                <a:lnTo>
                  <a:pt x="1210213" y="833453"/>
                </a:lnTo>
                <a:lnTo>
                  <a:pt x="1193075" y="790828"/>
                </a:lnTo>
                <a:lnTo>
                  <a:pt x="1174485" y="748967"/>
                </a:lnTo>
                <a:lnTo>
                  <a:pt x="1154473" y="707901"/>
                </a:lnTo>
                <a:lnTo>
                  <a:pt x="1133071" y="667661"/>
                </a:lnTo>
                <a:lnTo>
                  <a:pt x="1110311" y="628279"/>
                </a:lnTo>
                <a:lnTo>
                  <a:pt x="1086224" y="589786"/>
                </a:lnTo>
                <a:lnTo>
                  <a:pt x="1060841" y="552213"/>
                </a:lnTo>
                <a:lnTo>
                  <a:pt x="1034194" y="515593"/>
                </a:lnTo>
                <a:lnTo>
                  <a:pt x="1006313" y="479954"/>
                </a:lnTo>
                <a:lnTo>
                  <a:pt x="977230" y="445331"/>
                </a:lnTo>
                <a:lnTo>
                  <a:pt x="946976" y="411752"/>
                </a:lnTo>
                <a:lnTo>
                  <a:pt x="915583" y="379251"/>
                </a:lnTo>
                <a:lnTo>
                  <a:pt x="883081" y="347857"/>
                </a:lnTo>
                <a:lnTo>
                  <a:pt x="849503" y="317603"/>
                </a:lnTo>
                <a:lnTo>
                  <a:pt x="814879" y="288520"/>
                </a:lnTo>
                <a:lnTo>
                  <a:pt x="779242" y="260639"/>
                </a:lnTo>
                <a:lnTo>
                  <a:pt x="742621" y="233991"/>
                </a:lnTo>
                <a:lnTo>
                  <a:pt x="705048" y="208608"/>
                </a:lnTo>
                <a:lnTo>
                  <a:pt x="666555" y="184520"/>
                </a:lnTo>
                <a:lnTo>
                  <a:pt x="627173" y="161760"/>
                </a:lnTo>
                <a:lnTo>
                  <a:pt x="586934" y="140358"/>
                </a:lnTo>
                <a:lnTo>
                  <a:pt x="545867" y="120346"/>
                </a:lnTo>
                <a:lnTo>
                  <a:pt x="504006" y="101755"/>
                </a:lnTo>
                <a:lnTo>
                  <a:pt x="461381" y="84617"/>
                </a:lnTo>
                <a:lnTo>
                  <a:pt x="418023" y="68962"/>
                </a:lnTo>
                <a:lnTo>
                  <a:pt x="373964" y="54822"/>
                </a:lnTo>
                <a:lnTo>
                  <a:pt x="329235" y="42229"/>
                </a:lnTo>
                <a:lnTo>
                  <a:pt x="283867" y="31213"/>
                </a:lnTo>
                <a:lnTo>
                  <a:pt x="237891" y="21806"/>
                </a:lnTo>
                <a:lnTo>
                  <a:pt x="191340" y="14039"/>
                </a:lnTo>
                <a:lnTo>
                  <a:pt x="144244" y="7944"/>
                </a:lnTo>
                <a:lnTo>
                  <a:pt x="96634" y="3551"/>
                </a:lnTo>
                <a:lnTo>
                  <a:pt x="48542" y="893"/>
                </a:lnTo>
                <a:lnTo>
                  <a:pt x="0" y="0"/>
                </a:lnTo>
                <a:close/>
              </a:path>
            </a:pathLst>
          </a:custGeom>
          <a:solidFill>
            <a:srgbClr val="F79223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258088" y="10675434"/>
            <a:ext cx="1891030" cy="1891030"/>
          </a:xfrm>
          <a:custGeom>
            <a:avLst/>
            <a:gdLst/>
            <a:ahLst/>
            <a:cxnLst/>
            <a:rect l="l" t="t" r="r" b="b"/>
            <a:pathLst>
              <a:path w="1891030" h="1891029">
                <a:moveTo>
                  <a:pt x="945332" y="0"/>
                </a:moveTo>
                <a:lnTo>
                  <a:pt x="896685" y="1230"/>
                </a:lnTo>
                <a:lnTo>
                  <a:pt x="848678" y="4880"/>
                </a:lnTo>
                <a:lnTo>
                  <a:pt x="801368" y="10892"/>
                </a:lnTo>
                <a:lnTo>
                  <a:pt x="754815" y="19205"/>
                </a:lnTo>
                <a:lnTo>
                  <a:pt x="709079" y="29760"/>
                </a:lnTo>
                <a:lnTo>
                  <a:pt x="664220" y="42499"/>
                </a:lnTo>
                <a:lnTo>
                  <a:pt x="620296" y="57361"/>
                </a:lnTo>
                <a:lnTo>
                  <a:pt x="577367" y="74287"/>
                </a:lnTo>
                <a:lnTo>
                  <a:pt x="535492" y="93217"/>
                </a:lnTo>
                <a:lnTo>
                  <a:pt x="494731" y="114093"/>
                </a:lnTo>
                <a:lnTo>
                  <a:pt x="455143" y="136855"/>
                </a:lnTo>
                <a:lnTo>
                  <a:pt x="416788" y="161444"/>
                </a:lnTo>
                <a:lnTo>
                  <a:pt x="379725" y="187800"/>
                </a:lnTo>
                <a:lnTo>
                  <a:pt x="344013" y="215863"/>
                </a:lnTo>
                <a:lnTo>
                  <a:pt x="309712" y="245575"/>
                </a:lnTo>
                <a:lnTo>
                  <a:pt x="276882" y="276875"/>
                </a:lnTo>
                <a:lnTo>
                  <a:pt x="245580" y="309706"/>
                </a:lnTo>
                <a:lnTo>
                  <a:pt x="215868" y="344006"/>
                </a:lnTo>
                <a:lnTo>
                  <a:pt x="187804" y="379717"/>
                </a:lnTo>
                <a:lnTo>
                  <a:pt x="161448" y="416780"/>
                </a:lnTo>
                <a:lnTo>
                  <a:pt x="136859" y="455134"/>
                </a:lnTo>
                <a:lnTo>
                  <a:pt x="114096" y="494722"/>
                </a:lnTo>
                <a:lnTo>
                  <a:pt x="93220" y="535482"/>
                </a:lnTo>
                <a:lnTo>
                  <a:pt x="74289" y="577356"/>
                </a:lnTo>
                <a:lnTo>
                  <a:pt x="57362" y="620285"/>
                </a:lnTo>
                <a:lnTo>
                  <a:pt x="42500" y="664208"/>
                </a:lnTo>
                <a:lnTo>
                  <a:pt x="29761" y="709068"/>
                </a:lnTo>
                <a:lnTo>
                  <a:pt x="19205" y="754803"/>
                </a:lnTo>
                <a:lnTo>
                  <a:pt x="10892" y="801355"/>
                </a:lnTo>
                <a:lnTo>
                  <a:pt x="4880" y="848665"/>
                </a:lnTo>
                <a:lnTo>
                  <a:pt x="1230" y="896673"/>
                </a:lnTo>
                <a:lnTo>
                  <a:pt x="0" y="945319"/>
                </a:lnTo>
                <a:lnTo>
                  <a:pt x="1230" y="993966"/>
                </a:lnTo>
                <a:lnTo>
                  <a:pt x="4880" y="1041974"/>
                </a:lnTo>
                <a:lnTo>
                  <a:pt x="10892" y="1089283"/>
                </a:lnTo>
                <a:lnTo>
                  <a:pt x="19205" y="1135836"/>
                </a:lnTo>
                <a:lnTo>
                  <a:pt x="29761" y="1181571"/>
                </a:lnTo>
                <a:lnTo>
                  <a:pt x="42500" y="1226431"/>
                </a:lnTo>
                <a:lnTo>
                  <a:pt x="57362" y="1270354"/>
                </a:lnTo>
                <a:lnTo>
                  <a:pt x="74289" y="1313283"/>
                </a:lnTo>
                <a:lnTo>
                  <a:pt x="93220" y="1355157"/>
                </a:lnTo>
                <a:lnTo>
                  <a:pt x="114096" y="1395917"/>
                </a:lnTo>
                <a:lnTo>
                  <a:pt x="136859" y="1435504"/>
                </a:lnTo>
                <a:lnTo>
                  <a:pt x="161448" y="1473859"/>
                </a:lnTo>
                <a:lnTo>
                  <a:pt x="187804" y="1510922"/>
                </a:lnTo>
                <a:lnTo>
                  <a:pt x="215868" y="1546633"/>
                </a:lnTo>
                <a:lnTo>
                  <a:pt x="245580" y="1580933"/>
                </a:lnTo>
                <a:lnTo>
                  <a:pt x="276882" y="1613763"/>
                </a:lnTo>
                <a:lnTo>
                  <a:pt x="309712" y="1645064"/>
                </a:lnTo>
                <a:lnTo>
                  <a:pt x="344013" y="1674776"/>
                </a:lnTo>
                <a:lnTo>
                  <a:pt x="379725" y="1702839"/>
                </a:lnTo>
                <a:lnTo>
                  <a:pt x="416788" y="1729195"/>
                </a:lnTo>
                <a:lnTo>
                  <a:pt x="455143" y="1753783"/>
                </a:lnTo>
                <a:lnTo>
                  <a:pt x="494731" y="1776545"/>
                </a:lnTo>
                <a:lnTo>
                  <a:pt x="535492" y="1797421"/>
                </a:lnTo>
                <a:lnTo>
                  <a:pt x="577367" y="1816352"/>
                </a:lnTo>
                <a:lnTo>
                  <a:pt x="620296" y="1833278"/>
                </a:lnTo>
                <a:lnTo>
                  <a:pt x="664220" y="1848140"/>
                </a:lnTo>
                <a:lnTo>
                  <a:pt x="709079" y="1860878"/>
                </a:lnTo>
                <a:lnTo>
                  <a:pt x="754815" y="1871434"/>
                </a:lnTo>
                <a:lnTo>
                  <a:pt x="801368" y="1879747"/>
                </a:lnTo>
                <a:lnTo>
                  <a:pt x="848678" y="1885759"/>
                </a:lnTo>
                <a:lnTo>
                  <a:pt x="896685" y="1889409"/>
                </a:lnTo>
                <a:lnTo>
                  <a:pt x="945332" y="1890639"/>
                </a:lnTo>
                <a:lnTo>
                  <a:pt x="993977" y="1889409"/>
                </a:lnTo>
                <a:lnTo>
                  <a:pt x="1041984" y="1885759"/>
                </a:lnTo>
                <a:lnTo>
                  <a:pt x="1089293" y="1879747"/>
                </a:lnTo>
                <a:lnTo>
                  <a:pt x="1135845" y="1871434"/>
                </a:lnTo>
                <a:lnTo>
                  <a:pt x="1181580" y="1860878"/>
                </a:lnTo>
                <a:lnTo>
                  <a:pt x="1226438" y="1848140"/>
                </a:lnTo>
                <a:lnTo>
                  <a:pt x="1270362" y="1833278"/>
                </a:lnTo>
                <a:lnTo>
                  <a:pt x="1313290" y="1816352"/>
                </a:lnTo>
                <a:lnTo>
                  <a:pt x="1355164" y="1797421"/>
                </a:lnTo>
                <a:lnTo>
                  <a:pt x="1395924" y="1776545"/>
                </a:lnTo>
                <a:lnTo>
                  <a:pt x="1435511" y="1753783"/>
                </a:lnTo>
                <a:lnTo>
                  <a:pt x="1473866" y="1729195"/>
                </a:lnTo>
                <a:lnTo>
                  <a:pt x="1510929" y="1702839"/>
                </a:lnTo>
                <a:lnTo>
                  <a:pt x="1546640" y="1674776"/>
                </a:lnTo>
                <a:lnTo>
                  <a:pt x="1580941" y="1645064"/>
                </a:lnTo>
                <a:lnTo>
                  <a:pt x="1613771" y="1613763"/>
                </a:lnTo>
                <a:lnTo>
                  <a:pt x="1645072" y="1580933"/>
                </a:lnTo>
                <a:lnTo>
                  <a:pt x="1674784" y="1546633"/>
                </a:lnTo>
                <a:lnTo>
                  <a:pt x="1702848" y="1510922"/>
                </a:lnTo>
                <a:lnTo>
                  <a:pt x="1729204" y="1473859"/>
                </a:lnTo>
                <a:lnTo>
                  <a:pt x="1753793" y="1435504"/>
                </a:lnTo>
                <a:lnTo>
                  <a:pt x="1776555" y="1395917"/>
                </a:lnTo>
                <a:lnTo>
                  <a:pt x="1797432" y="1355157"/>
                </a:lnTo>
                <a:lnTo>
                  <a:pt x="1816363" y="1313283"/>
                </a:lnTo>
                <a:lnTo>
                  <a:pt x="1833289" y="1270354"/>
                </a:lnTo>
                <a:lnTo>
                  <a:pt x="1848152" y="1226431"/>
                </a:lnTo>
                <a:lnTo>
                  <a:pt x="1860890" y="1181571"/>
                </a:lnTo>
                <a:lnTo>
                  <a:pt x="1871446" y="1135836"/>
                </a:lnTo>
                <a:lnTo>
                  <a:pt x="1879759" y="1089283"/>
                </a:lnTo>
                <a:lnTo>
                  <a:pt x="1885771" y="1041974"/>
                </a:lnTo>
                <a:lnTo>
                  <a:pt x="1889422" y="993966"/>
                </a:lnTo>
                <a:lnTo>
                  <a:pt x="1890652" y="945319"/>
                </a:lnTo>
                <a:lnTo>
                  <a:pt x="1889422" y="896673"/>
                </a:lnTo>
                <a:lnTo>
                  <a:pt x="1885771" y="848665"/>
                </a:lnTo>
                <a:lnTo>
                  <a:pt x="1879759" y="801355"/>
                </a:lnTo>
                <a:lnTo>
                  <a:pt x="1871446" y="754803"/>
                </a:lnTo>
                <a:lnTo>
                  <a:pt x="1860890" y="709068"/>
                </a:lnTo>
                <a:lnTo>
                  <a:pt x="1848152" y="664208"/>
                </a:lnTo>
                <a:lnTo>
                  <a:pt x="1833289" y="620285"/>
                </a:lnTo>
                <a:lnTo>
                  <a:pt x="1816363" y="577356"/>
                </a:lnTo>
                <a:lnTo>
                  <a:pt x="1797432" y="535482"/>
                </a:lnTo>
                <a:lnTo>
                  <a:pt x="1776555" y="494722"/>
                </a:lnTo>
                <a:lnTo>
                  <a:pt x="1753793" y="455134"/>
                </a:lnTo>
                <a:lnTo>
                  <a:pt x="1729204" y="416780"/>
                </a:lnTo>
                <a:lnTo>
                  <a:pt x="1702848" y="379717"/>
                </a:lnTo>
                <a:lnTo>
                  <a:pt x="1674784" y="344006"/>
                </a:lnTo>
                <a:lnTo>
                  <a:pt x="1645072" y="309706"/>
                </a:lnTo>
                <a:lnTo>
                  <a:pt x="1613771" y="276875"/>
                </a:lnTo>
                <a:lnTo>
                  <a:pt x="1580941" y="245575"/>
                </a:lnTo>
                <a:lnTo>
                  <a:pt x="1546640" y="215863"/>
                </a:lnTo>
                <a:lnTo>
                  <a:pt x="1510929" y="187800"/>
                </a:lnTo>
                <a:lnTo>
                  <a:pt x="1473866" y="161444"/>
                </a:lnTo>
                <a:lnTo>
                  <a:pt x="1435511" y="136855"/>
                </a:lnTo>
                <a:lnTo>
                  <a:pt x="1395924" y="114093"/>
                </a:lnTo>
                <a:lnTo>
                  <a:pt x="1355164" y="93217"/>
                </a:lnTo>
                <a:lnTo>
                  <a:pt x="1313290" y="74287"/>
                </a:lnTo>
                <a:lnTo>
                  <a:pt x="1270362" y="57361"/>
                </a:lnTo>
                <a:lnTo>
                  <a:pt x="1226438" y="42499"/>
                </a:lnTo>
                <a:lnTo>
                  <a:pt x="1181580" y="29760"/>
                </a:lnTo>
                <a:lnTo>
                  <a:pt x="1135845" y="19205"/>
                </a:lnTo>
                <a:lnTo>
                  <a:pt x="1089293" y="10892"/>
                </a:lnTo>
                <a:lnTo>
                  <a:pt x="1041984" y="4880"/>
                </a:lnTo>
                <a:lnTo>
                  <a:pt x="993977" y="1230"/>
                </a:lnTo>
                <a:lnTo>
                  <a:pt x="945332" y="0"/>
                </a:lnTo>
                <a:close/>
              </a:path>
            </a:pathLst>
          </a:custGeom>
          <a:solidFill>
            <a:srgbClr val="FFFFFF"/>
          </a:solidFill>
          <a:effectLst>
            <a:innerShdw blurRad="63500" dist="101600" dir="15600000">
              <a:prstClr val="black">
                <a:alpha val="50000"/>
              </a:prstClr>
            </a:inn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910610" y="10334544"/>
            <a:ext cx="2587625" cy="2573020"/>
          </a:xfrm>
          <a:custGeom>
            <a:avLst/>
            <a:gdLst/>
            <a:ahLst/>
            <a:cxnLst/>
            <a:rect l="l" t="t" r="r" b="b"/>
            <a:pathLst>
              <a:path w="2587625" h="2573020">
                <a:moveTo>
                  <a:pt x="2587535" y="1286210"/>
                </a:moveTo>
                <a:lnTo>
                  <a:pt x="2586643" y="1334429"/>
                </a:lnTo>
                <a:lnTo>
                  <a:pt x="2583987" y="1382201"/>
                </a:lnTo>
                <a:lnTo>
                  <a:pt x="2579598" y="1429493"/>
                </a:lnTo>
                <a:lnTo>
                  <a:pt x="2573507" y="1476276"/>
                </a:lnTo>
                <a:lnTo>
                  <a:pt x="2565747" y="1522517"/>
                </a:lnTo>
                <a:lnTo>
                  <a:pt x="2556348" y="1568187"/>
                </a:lnTo>
                <a:lnTo>
                  <a:pt x="2545341" y="1613252"/>
                </a:lnTo>
                <a:lnTo>
                  <a:pt x="2532758" y="1657684"/>
                </a:lnTo>
                <a:lnTo>
                  <a:pt x="2518630" y="1701449"/>
                </a:lnTo>
                <a:lnTo>
                  <a:pt x="2502988" y="1744519"/>
                </a:lnTo>
                <a:lnTo>
                  <a:pt x="2485863" y="1786860"/>
                </a:lnTo>
                <a:lnTo>
                  <a:pt x="2467288" y="1828443"/>
                </a:lnTo>
                <a:lnTo>
                  <a:pt x="2447292" y="1869236"/>
                </a:lnTo>
                <a:lnTo>
                  <a:pt x="2425908" y="1909208"/>
                </a:lnTo>
                <a:lnTo>
                  <a:pt x="2403166" y="1948327"/>
                </a:lnTo>
                <a:lnTo>
                  <a:pt x="2379099" y="1986564"/>
                </a:lnTo>
                <a:lnTo>
                  <a:pt x="2353736" y="2023886"/>
                </a:lnTo>
                <a:lnTo>
                  <a:pt x="2327110" y="2060264"/>
                </a:lnTo>
                <a:lnTo>
                  <a:pt x="2299251" y="2095664"/>
                </a:lnTo>
                <a:lnTo>
                  <a:pt x="2270192" y="2130057"/>
                </a:lnTo>
                <a:lnTo>
                  <a:pt x="2239963" y="2163412"/>
                </a:lnTo>
                <a:lnTo>
                  <a:pt x="2208595" y="2195697"/>
                </a:lnTo>
                <a:lnTo>
                  <a:pt x="2176120" y="2226881"/>
                </a:lnTo>
                <a:lnTo>
                  <a:pt x="2142569" y="2256934"/>
                </a:lnTo>
                <a:lnTo>
                  <a:pt x="2107974" y="2285823"/>
                </a:lnTo>
                <a:lnTo>
                  <a:pt x="2072365" y="2313519"/>
                </a:lnTo>
                <a:lnTo>
                  <a:pt x="2035774" y="2339989"/>
                </a:lnTo>
                <a:lnTo>
                  <a:pt x="1998232" y="2365203"/>
                </a:lnTo>
                <a:lnTo>
                  <a:pt x="1959770" y="2389130"/>
                </a:lnTo>
                <a:lnTo>
                  <a:pt x="1920420" y="2411738"/>
                </a:lnTo>
                <a:lnTo>
                  <a:pt x="1880213" y="2432997"/>
                </a:lnTo>
                <a:lnTo>
                  <a:pt x="1839181" y="2452876"/>
                </a:lnTo>
                <a:lnTo>
                  <a:pt x="1797354" y="2471343"/>
                </a:lnTo>
                <a:lnTo>
                  <a:pt x="1754763" y="2488367"/>
                </a:lnTo>
                <a:lnTo>
                  <a:pt x="1711441" y="2503917"/>
                </a:lnTo>
                <a:lnTo>
                  <a:pt x="1667418" y="2517963"/>
                </a:lnTo>
                <a:lnTo>
                  <a:pt x="1622725" y="2530472"/>
                </a:lnTo>
                <a:lnTo>
                  <a:pt x="1577395" y="2541415"/>
                </a:lnTo>
                <a:lnTo>
                  <a:pt x="1531457" y="2550759"/>
                </a:lnTo>
                <a:lnTo>
                  <a:pt x="1484944" y="2558474"/>
                </a:lnTo>
                <a:lnTo>
                  <a:pt x="1437887" y="2564528"/>
                </a:lnTo>
                <a:lnTo>
                  <a:pt x="1390316" y="2568892"/>
                </a:lnTo>
                <a:lnTo>
                  <a:pt x="1342264" y="2571532"/>
                </a:lnTo>
                <a:lnTo>
                  <a:pt x="1293761" y="2572420"/>
                </a:lnTo>
                <a:lnTo>
                  <a:pt x="1245258" y="2571532"/>
                </a:lnTo>
                <a:lnTo>
                  <a:pt x="1197206" y="2568892"/>
                </a:lnTo>
                <a:lnTo>
                  <a:pt x="1149636" y="2564528"/>
                </a:lnTo>
                <a:lnTo>
                  <a:pt x="1102579" y="2558474"/>
                </a:lnTo>
                <a:lnTo>
                  <a:pt x="1056066" y="2550759"/>
                </a:lnTo>
                <a:lnTo>
                  <a:pt x="1010128" y="2541415"/>
                </a:lnTo>
                <a:lnTo>
                  <a:pt x="964798" y="2530472"/>
                </a:lnTo>
                <a:lnTo>
                  <a:pt x="920106" y="2517963"/>
                </a:lnTo>
                <a:lnTo>
                  <a:pt x="876083" y="2503917"/>
                </a:lnTo>
                <a:lnTo>
                  <a:pt x="832761" y="2488367"/>
                </a:lnTo>
                <a:lnTo>
                  <a:pt x="790171" y="2471343"/>
                </a:lnTo>
                <a:lnTo>
                  <a:pt x="748344" y="2452876"/>
                </a:lnTo>
                <a:lnTo>
                  <a:pt x="707312" y="2432997"/>
                </a:lnTo>
                <a:lnTo>
                  <a:pt x="667105" y="2411738"/>
                </a:lnTo>
                <a:lnTo>
                  <a:pt x="627756" y="2389130"/>
                </a:lnTo>
                <a:lnTo>
                  <a:pt x="589294" y="2365203"/>
                </a:lnTo>
                <a:lnTo>
                  <a:pt x="551753" y="2339989"/>
                </a:lnTo>
                <a:lnTo>
                  <a:pt x="515162" y="2313519"/>
                </a:lnTo>
                <a:lnTo>
                  <a:pt x="479554" y="2285823"/>
                </a:lnTo>
                <a:lnTo>
                  <a:pt x="444958" y="2256934"/>
                </a:lnTo>
                <a:lnTo>
                  <a:pt x="411408" y="2226881"/>
                </a:lnTo>
                <a:lnTo>
                  <a:pt x="378934" y="2195697"/>
                </a:lnTo>
                <a:lnTo>
                  <a:pt x="347566" y="2163412"/>
                </a:lnTo>
                <a:lnTo>
                  <a:pt x="317337" y="2130057"/>
                </a:lnTo>
                <a:lnTo>
                  <a:pt x="288278" y="2095664"/>
                </a:lnTo>
                <a:lnTo>
                  <a:pt x="260420" y="2060264"/>
                </a:lnTo>
                <a:lnTo>
                  <a:pt x="233795" y="2023886"/>
                </a:lnTo>
                <a:lnTo>
                  <a:pt x="208432" y="1986564"/>
                </a:lnTo>
                <a:lnTo>
                  <a:pt x="184365" y="1948327"/>
                </a:lnTo>
                <a:lnTo>
                  <a:pt x="161624" y="1909208"/>
                </a:lnTo>
                <a:lnTo>
                  <a:pt x="140240" y="1869236"/>
                </a:lnTo>
                <a:lnTo>
                  <a:pt x="120245" y="1828443"/>
                </a:lnTo>
                <a:lnTo>
                  <a:pt x="101670" y="1786860"/>
                </a:lnTo>
                <a:lnTo>
                  <a:pt x="84546" y="1744519"/>
                </a:lnTo>
                <a:lnTo>
                  <a:pt x="68904" y="1701449"/>
                </a:lnTo>
                <a:lnTo>
                  <a:pt x="54776" y="1657684"/>
                </a:lnTo>
                <a:lnTo>
                  <a:pt x="42193" y="1613252"/>
                </a:lnTo>
                <a:lnTo>
                  <a:pt x="31187" y="1568187"/>
                </a:lnTo>
                <a:lnTo>
                  <a:pt x="21787" y="1522517"/>
                </a:lnTo>
                <a:lnTo>
                  <a:pt x="14027" y="1476276"/>
                </a:lnTo>
                <a:lnTo>
                  <a:pt x="7937" y="1429493"/>
                </a:lnTo>
                <a:lnTo>
                  <a:pt x="3548" y="1382201"/>
                </a:lnTo>
                <a:lnTo>
                  <a:pt x="892" y="1334429"/>
                </a:lnTo>
                <a:lnTo>
                  <a:pt x="0" y="1286210"/>
                </a:lnTo>
                <a:lnTo>
                  <a:pt x="892" y="1237990"/>
                </a:lnTo>
                <a:lnTo>
                  <a:pt x="3548" y="1190218"/>
                </a:lnTo>
                <a:lnTo>
                  <a:pt x="7937" y="1142926"/>
                </a:lnTo>
                <a:lnTo>
                  <a:pt x="14027" y="1096143"/>
                </a:lnTo>
                <a:lnTo>
                  <a:pt x="21787" y="1049902"/>
                </a:lnTo>
                <a:lnTo>
                  <a:pt x="31187" y="1004233"/>
                </a:lnTo>
                <a:lnTo>
                  <a:pt x="42193" y="959167"/>
                </a:lnTo>
                <a:lnTo>
                  <a:pt x="54776" y="914735"/>
                </a:lnTo>
                <a:lnTo>
                  <a:pt x="68904" y="870970"/>
                </a:lnTo>
                <a:lnTo>
                  <a:pt x="84546" y="827900"/>
                </a:lnTo>
                <a:lnTo>
                  <a:pt x="101670" y="785559"/>
                </a:lnTo>
                <a:lnTo>
                  <a:pt x="120245" y="743976"/>
                </a:lnTo>
                <a:lnTo>
                  <a:pt x="140240" y="703183"/>
                </a:lnTo>
                <a:lnTo>
                  <a:pt x="161624" y="663212"/>
                </a:lnTo>
                <a:lnTo>
                  <a:pt x="184365" y="624092"/>
                </a:lnTo>
                <a:lnTo>
                  <a:pt x="208432" y="585855"/>
                </a:lnTo>
                <a:lnTo>
                  <a:pt x="233795" y="548533"/>
                </a:lnTo>
                <a:lnTo>
                  <a:pt x="260420" y="512156"/>
                </a:lnTo>
                <a:lnTo>
                  <a:pt x="288278" y="476755"/>
                </a:lnTo>
                <a:lnTo>
                  <a:pt x="317337" y="442362"/>
                </a:lnTo>
                <a:lnTo>
                  <a:pt x="347566" y="409007"/>
                </a:lnTo>
                <a:lnTo>
                  <a:pt x="378934" y="376722"/>
                </a:lnTo>
                <a:lnTo>
                  <a:pt x="411408" y="345538"/>
                </a:lnTo>
                <a:lnTo>
                  <a:pt x="444958" y="315485"/>
                </a:lnTo>
                <a:lnTo>
                  <a:pt x="479554" y="286596"/>
                </a:lnTo>
                <a:lnTo>
                  <a:pt x="515162" y="258901"/>
                </a:lnTo>
                <a:lnTo>
                  <a:pt x="551753" y="232430"/>
                </a:lnTo>
                <a:lnTo>
                  <a:pt x="589294" y="207216"/>
                </a:lnTo>
                <a:lnTo>
                  <a:pt x="627756" y="183289"/>
                </a:lnTo>
                <a:lnTo>
                  <a:pt x="667105" y="160681"/>
                </a:lnTo>
                <a:lnTo>
                  <a:pt x="707312" y="139422"/>
                </a:lnTo>
                <a:lnTo>
                  <a:pt x="748344" y="119543"/>
                </a:lnTo>
                <a:lnTo>
                  <a:pt x="790171" y="101076"/>
                </a:lnTo>
                <a:lnTo>
                  <a:pt x="832761" y="84052"/>
                </a:lnTo>
                <a:lnTo>
                  <a:pt x="876083" y="68502"/>
                </a:lnTo>
                <a:lnTo>
                  <a:pt x="920106" y="54456"/>
                </a:lnTo>
                <a:lnTo>
                  <a:pt x="964798" y="41947"/>
                </a:lnTo>
                <a:lnTo>
                  <a:pt x="1010128" y="31005"/>
                </a:lnTo>
                <a:lnTo>
                  <a:pt x="1056066" y="21660"/>
                </a:lnTo>
                <a:lnTo>
                  <a:pt x="1102579" y="13945"/>
                </a:lnTo>
                <a:lnTo>
                  <a:pt x="1149636" y="7891"/>
                </a:lnTo>
                <a:lnTo>
                  <a:pt x="1197206" y="3527"/>
                </a:lnTo>
                <a:lnTo>
                  <a:pt x="1245258" y="887"/>
                </a:lnTo>
                <a:lnTo>
                  <a:pt x="1293761" y="0"/>
                </a:lnTo>
                <a:lnTo>
                  <a:pt x="1342264" y="887"/>
                </a:lnTo>
                <a:lnTo>
                  <a:pt x="1390316" y="3527"/>
                </a:lnTo>
                <a:lnTo>
                  <a:pt x="1437887" y="7891"/>
                </a:lnTo>
                <a:lnTo>
                  <a:pt x="1484944" y="13945"/>
                </a:lnTo>
                <a:lnTo>
                  <a:pt x="1531457" y="21660"/>
                </a:lnTo>
                <a:lnTo>
                  <a:pt x="1577395" y="31005"/>
                </a:lnTo>
                <a:lnTo>
                  <a:pt x="1622725" y="41947"/>
                </a:lnTo>
                <a:lnTo>
                  <a:pt x="1667418" y="54456"/>
                </a:lnTo>
                <a:lnTo>
                  <a:pt x="1711441" y="68502"/>
                </a:lnTo>
                <a:lnTo>
                  <a:pt x="1754763" y="84052"/>
                </a:lnTo>
                <a:lnTo>
                  <a:pt x="1797354" y="101076"/>
                </a:lnTo>
                <a:lnTo>
                  <a:pt x="1839181" y="119543"/>
                </a:lnTo>
                <a:lnTo>
                  <a:pt x="1880213" y="139422"/>
                </a:lnTo>
                <a:lnTo>
                  <a:pt x="1920420" y="160681"/>
                </a:lnTo>
                <a:lnTo>
                  <a:pt x="1959770" y="183289"/>
                </a:lnTo>
                <a:lnTo>
                  <a:pt x="1998232" y="207216"/>
                </a:lnTo>
                <a:lnTo>
                  <a:pt x="2035774" y="232430"/>
                </a:lnTo>
                <a:lnTo>
                  <a:pt x="2072365" y="258901"/>
                </a:lnTo>
                <a:lnTo>
                  <a:pt x="2107974" y="286596"/>
                </a:lnTo>
                <a:lnTo>
                  <a:pt x="2142569" y="315485"/>
                </a:lnTo>
                <a:lnTo>
                  <a:pt x="2176120" y="345538"/>
                </a:lnTo>
                <a:lnTo>
                  <a:pt x="2208595" y="376722"/>
                </a:lnTo>
                <a:lnTo>
                  <a:pt x="2239963" y="409007"/>
                </a:lnTo>
                <a:lnTo>
                  <a:pt x="2270192" y="442362"/>
                </a:lnTo>
                <a:lnTo>
                  <a:pt x="2299251" y="476755"/>
                </a:lnTo>
                <a:lnTo>
                  <a:pt x="2327110" y="512156"/>
                </a:lnTo>
                <a:lnTo>
                  <a:pt x="2353736" y="548533"/>
                </a:lnTo>
                <a:lnTo>
                  <a:pt x="2379099" y="585855"/>
                </a:lnTo>
                <a:lnTo>
                  <a:pt x="2403166" y="624092"/>
                </a:lnTo>
                <a:lnTo>
                  <a:pt x="2425908" y="663212"/>
                </a:lnTo>
                <a:lnTo>
                  <a:pt x="2447292" y="703183"/>
                </a:lnTo>
                <a:lnTo>
                  <a:pt x="2467288" y="743976"/>
                </a:lnTo>
                <a:lnTo>
                  <a:pt x="2485863" y="785559"/>
                </a:lnTo>
                <a:lnTo>
                  <a:pt x="2502988" y="827900"/>
                </a:lnTo>
                <a:lnTo>
                  <a:pt x="2518630" y="870970"/>
                </a:lnTo>
                <a:lnTo>
                  <a:pt x="2532758" y="914735"/>
                </a:lnTo>
                <a:lnTo>
                  <a:pt x="2545341" y="959167"/>
                </a:lnTo>
                <a:lnTo>
                  <a:pt x="2556348" y="1004233"/>
                </a:lnTo>
                <a:lnTo>
                  <a:pt x="2565747" y="1049902"/>
                </a:lnTo>
                <a:lnTo>
                  <a:pt x="2573507" y="1096143"/>
                </a:lnTo>
                <a:lnTo>
                  <a:pt x="2579598" y="1142926"/>
                </a:lnTo>
                <a:lnTo>
                  <a:pt x="2583987" y="1190218"/>
                </a:lnTo>
                <a:lnTo>
                  <a:pt x="2586643" y="1237990"/>
                </a:lnTo>
                <a:lnTo>
                  <a:pt x="2587535" y="1286210"/>
                </a:lnTo>
                <a:close/>
              </a:path>
            </a:pathLst>
          </a:custGeom>
          <a:ln w="623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4" name="object 12"/>
          <p:cNvSpPr/>
          <p:nvPr/>
        </p:nvSpPr>
        <p:spPr>
          <a:xfrm>
            <a:off x="11979031" y="9507855"/>
            <a:ext cx="8125069" cy="547370"/>
          </a:xfrm>
          <a:custGeom>
            <a:avLst/>
            <a:gdLst/>
            <a:ahLst/>
            <a:cxnLst/>
            <a:rect l="l" t="t" r="r" b="b"/>
            <a:pathLst>
              <a:path w="8334375" h="547370">
                <a:moveTo>
                  <a:pt x="0" y="547321"/>
                </a:moveTo>
                <a:lnTo>
                  <a:pt x="8334343" y="547321"/>
                </a:lnTo>
                <a:lnTo>
                  <a:pt x="8334343" y="0"/>
                </a:lnTo>
                <a:lnTo>
                  <a:pt x="0" y="0"/>
                </a:lnTo>
                <a:lnTo>
                  <a:pt x="0" y="547321"/>
                </a:lnTo>
                <a:close/>
              </a:path>
            </a:pathLst>
          </a:custGeom>
          <a:solidFill>
            <a:srgbClr val="878787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162962" y="9669760"/>
            <a:ext cx="7227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300" baseline="30000" dirty="0" smtClean="0">
                <a:solidFill>
                  <a:schemeClr val="bg1"/>
                </a:solidFill>
                <a:latin typeface="Arial Narrow Bold" charset="0"/>
                <a:ea typeface="Arial Narrow Bold" charset="0"/>
                <a:cs typeface="Arial Narrow Bold" charset="0"/>
              </a:rPr>
              <a:t>WHAT HEALTHCARE LEADERS PREDICT BY 2022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585704" y="11045825"/>
            <a:ext cx="1733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33</a:t>
            </a:r>
            <a:r>
              <a:rPr lang="en-US" sz="7200" b="1" spc="-3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%</a:t>
            </a:r>
            <a:endParaRPr lang="en-US" sz="7200" b="1" spc="-3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 Narrow Bold" charset="0"/>
              <a:ea typeface="Arial Narrow Bold" charset="0"/>
              <a:cs typeface="Arial Narrow Bold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7770" y="0"/>
            <a:ext cx="19086329" cy="150780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647678" y="3615690"/>
            <a:ext cx="6942455" cy="2151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800"/>
              </a:lnSpc>
            </a:pPr>
            <a:r>
              <a:rPr sz="3450" b="1" dirty="0">
                <a:latin typeface="Arial Bold" charset="0"/>
                <a:cs typeface="Arial Bold" charset="0"/>
              </a:rPr>
              <a:t>Stem </a:t>
            </a:r>
            <a:r>
              <a:rPr sz="3450" b="1" spc="-5" dirty="0">
                <a:latin typeface="Arial Bold" charset="0"/>
                <a:cs typeface="Arial Bold" charset="0"/>
              </a:rPr>
              <a:t>Cells: </a:t>
            </a:r>
            <a:r>
              <a:rPr sz="3450" spc="5" dirty="0">
                <a:latin typeface="Arial Regular" charset="0"/>
                <a:cs typeface="Arial Regular" charset="0"/>
              </a:rPr>
              <a:t>Advances may </a:t>
            </a:r>
            <a:r>
              <a:rPr sz="3450" dirty="0">
                <a:latin typeface="Arial Regular" charset="0"/>
                <a:cs typeface="Arial Regular" charset="0"/>
              </a:rPr>
              <a:t>lead </a:t>
            </a:r>
            <a:r>
              <a:rPr sz="3450" spc="5" dirty="0">
                <a:latin typeface="Arial Regular" charset="0"/>
                <a:cs typeface="Arial Regular" charset="0"/>
              </a:rPr>
              <a:t>to  </a:t>
            </a:r>
            <a:r>
              <a:rPr sz="3450" spc="-10" dirty="0">
                <a:latin typeface="Arial Regular" charset="0"/>
                <a:cs typeface="Arial Regular" charset="0"/>
              </a:rPr>
              <a:t>more </a:t>
            </a:r>
            <a:r>
              <a:rPr sz="3450" spc="-5" dirty="0">
                <a:latin typeface="Arial Regular" charset="0"/>
                <a:cs typeface="Arial Regular" charset="0"/>
              </a:rPr>
              <a:t>effective </a:t>
            </a:r>
            <a:r>
              <a:rPr sz="3450" spc="-10" dirty="0">
                <a:latin typeface="Arial Regular" charset="0"/>
                <a:cs typeface="Arial Regular" charset="0"/>
              </a:rPr>
              <a:t>treatments </a:t>
            </a:r>
            <a:r>
              <a:rPr sz="3450" spc="5" dirty="0">
                <a:latin typeface="Arial Regular" charset="0"/>
                <a:cs typeface="Arial Regular" charset="0"/>
              </a:rPr>
              <a:t>for </a:t>
            </a:r>
            <a:r>
              <a:rPr sz="3450" spc="-10" dirty="0">
                <a:latin typeface="Arial Regular" charset="0"/>
                <a:cs typeface="Arial Regular" charset="0"/>
              </a:rPr>
              <a:t>heart  </a:t>
            </a:r>
            <a:r>
              <a:rPr sz="3450" dirty="0">
                <a:latin typeface="Arial Regular" charset="0"/>
                <a:cs typeface="Arial Regular" charset="0"/>
              </a:rPr>
              <a:t>disease, </a:t>
            </a:r>
            <a:r>
              <a:rPr sz="3450" spc="-20" dirty="0">
                <a:latin typeface="Arial Regular" charset="0"/>
                <a:cs typeface="Arial Regular" charset="0"/>
              </a:rPr>
              <a:t>cancer, </a:t>
            </a:r>
            <a:r>
              <a:rPr sz="3450" spc="-5" dirty="0">
                <a:latin typeface="Arial Regular" charset="0"/>
                <a:cs typeface="Arial Regular" charset="0"/>
              </a:rPr>
              <a:t>brain disorders,  </a:t>
            </a:r>
            <a:r>
              <a:rPr sz="3450" spc="5" dirty="0">
                <a:latin typeface="Arial Regular" charset="0"/>
                <a:cs typeface="Arial Regular" charset="0"/>
              </a:rPr>
              <a:t>and other</a:t>
            </a:r>
            <a:r>
              <a:rPr sz="3450" spc="-85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conditions.</a:t>
            </a:r>
            <a:endParaRPr sz="3450" dirty="0">
              <a:latin typeface="Arial Regular" charset="0"/>
              <a:cs typeface="Arial Regular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711056" y="10746993"/>
            <a:ext cx="4942193" cy="17466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61400"/>
              </a:lnSpc>
            </a:pP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BELIEVE </a:t>
            </a:r>
            <a:r>
              <a:rPr sz="235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STEM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CELL</a:t>
            </a:r>
            <a:r>
              <a:rPr sz="2350" spc="-114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THERAPIES  WILL BENEFIT </a:t>
            </a:r>
            <a:r>
              <a:rPr sz="2350" spc="-2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PATIENTS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IN  THEIR </a:t>
            </a:r>
            <a:r>
              <a:rPr sz="2350" spc="5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SERVICE</a:t>
            </a:r>
            <a:r>
              <a:rPr sz="2350" spc="-8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 </a:t>
            </a:r>
            <a:r>
              <a:rPr sz="2350" spc="10" dirty="0">
                <a:solidFill>
                  <a:srgbClr val="57585B"/>
                </a:solidFill>
                <a:latin typeface="Arial Regular" charset="0"/>
                <a:cs typeface="Arial Regular" charset="0"/>
              </a:rPr>
              <a:t>AREA.</a:t>
            </a:r>
            <a:endParaRPr sz="2350" dirty="0">
              <a:latin typeface="Arial Regular" charset="0"/>
              <a:cs typeface="Arial Regular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474981"/>
            <a:ext cx="5868035" cy="817244"/>
          </a:xfrm>
          <a:custGeom>
            <a:avLst/>
            <a:gdLst/>
            <a:ahLst/>
            <a:cxnLst/>
            <a:rect l="l" t="t" r="r" b="b"/>
            <a:pathLst>
              <a:path w="5868035" h="817244">
                <a:moveTo>
                  <a:pt x="0" y="816741"/>
                </a:moveTo>
                <a:lnTo>
                  <a:pt x="5867884" y="816741"/>
                </a:lnTo>
                <a:lnTo>
                  <a:pt x="5867884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07672" y="683260"/>
            <a:ext cx="4012565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7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INNOVATION </a:t>
            </a:r>
            <a:r>
              <a:rPr sz="2550" b="1" spc="-1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AT</a:t>
            </a:r>
            <a:r>
              <a:rPr sz="2550" b="1" spc="19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2550" b="1" spc="10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SCALE</a:t>
            </a:r>
            <a:endParaRPr sz="2550" b="1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798936" y="10333291"/>
            <a:ext cx="2687320" cy="2685415"/>
            <a:chOff x="11798936" y="10333291"/>
            <a:chExt cx="2687320" cy="2685415"/>
          </a:xfrm>
        </p:grpSpPr>
        <p:sp>
          <p:nvSpPr>
            <p:cNvPr id="10" name="object 10"/>
            <p:cNvSpPr/>
            <p:nvPr/>
          </p:nvSpPr>
          <p:spPr>
            <a:xfrm>
              <a:off x="11810926" y="10344113"/>
              <a:ext cx="2114550" cy="2663825"/>
            </a:xfrm>
            <a:custGeom>
              <a:avLst/>
              <a:gdLst/>
              <a:ahLst/>
              <a:cxnLst/>
              <a:rect l="l" t="t" r="r" b="b"/>
              <a:pathLst>
                <a:path w="2114550" h="2663825">
                  <a:moveTo>
                    <a:pt x="1331718" y="0"/>
                  </a:moveTo>
                  <a:lnTo>
                    <a:pt x="1280250" y="847"/>
                  </a:lnTo>
                  <a:lnTo>
                    <a:pt x="1229650" y="3397"/>
                  </a:lnTo>
                  <a:lnTo>
                    <a:pt x="1179880" y="7662"/>
                  </a:lnTo>
                  <a:lnTo>
                    <a:pt x="1130902" y="13654"/>
                  </a:lnTo>
                  <a:lnTo>
                    <a:pt x="1082678" y="21385"/>
                  </a:lnTo>
                  <a:lnTo>
                    <a:pt x="1035171" y="30869"/>
                  </a:lnTo>
                  <a:lnTo>
                    <a:pt x="988341" y="42116"/>
                  </a:lnTo>
                  <a:lnTo>
                    <a:pt x="942152" y="55140"/>
                  </a:lnTo>
                  <a:lnTo>
                    <a:pt x="896565" y="69953"/>
                  </a:lnTo>
                  <a:lnTo>
                    <a:pt x="851542" y="86566"/>
                  </a:lnTo>
                  <a:lnTo>
                    <a:pt x="807044" y="104993"/>
                  </a:lnTo>
                  <a:lnTo>
                    <a:pt x="763035" y="125245"/>
                  </a:lnTo>
                  <a:lnTo>
                    <a:pt x="719476" y="147335"/>
                  </a:lnTo>
                  <a:lnTo>
                    <a:pt x="676328" y="171274"/>
                  </a:lnTo>
                  <a:lnTo>
                    <a:pt x="633555" y="197076"/>
                  </a:lnTo>
                  <a:lnTo>
                    <a:pt x="591117" y="224753"/>
                  </a:lnTo>
                  <a:lnTo>
                    <a:pt x="548977" y="254316"/>
                  </a:lnTo>
                  <a:lnTo>
                    <a:pt x="510831" y="283071"/>
                  </a:lnTo>
                  <a:lnTo>
                    <a:pt x="474004" y="312922"/>
                  </a:lnTo>
                  <a:lnTo>
                    <a:pt x="438503" y="343830"/>
                  </a:lnTo>
                  <a:lnTo>
                    <a:pt x="404333" y="375756"/>
                  </a:lnTo>
                  <a:lnTo>
                    <a:pt x="371501" y="408660"/>
                  </a:lnTo>
                  <a:lnTo>
                    <a:pt x="340013" y="442503"/>
                  </a:lnTo>
                  <a:lnTo>
                    <a:pt x="309876" y="477246"/>
                  </a:lnTo>
                  <a:lnTo>
                    <a:pt x="281096" y="512848"/>
                  </a:lnTo>
                  <a:lnTo>
                    <a:pt x="253679" y="549272"/>
                  </a:lnTo>
                  <a:lnTo>
                    <a:pt x="227630" y="586477"/>
                  </a:lnTo>
                  <a:lnTo>
                    <a:pt x="202958" y="624425"/>
                  </a:lnTo>
                  <a:lnTo>
                    <a:pt x="179666" y="663075"/>
                  </a:lnTo>
                  <a:lnTo>
                    <a:pt x="157763" y="702388"/>
                  </a:lnTo>
                  <a:lnTo>
                    <a:pt x="137254" y="742326"/>
                  </a:lnTo>
                  <a:lnTo>
                    <a:pt x="118145" y="782849"/>
                  </a:lnTo>
                  <a:lnTo>
                    <a:pt x="100443" y="823917"/>
                  </a:lnTo>
                  <a:lnTo>
                    <a:pt x="84154" y="865491"/>
                  </a:lnTo>
                  <a:lnTo>
                    <a:pt x="69283" y="907532"/>
                  </a:lnTo>
                  <a:lnTo>
                    <a:pt x="55838" y="950001"/>
                  </a:lnTo>
                  <a:lnTo>
                    <a:pt x="43825" y="992857"/>
                  </a:lnTo>
                  <a:lnTo>
                    <a:pt x="33249" y="1036062"/>
                  </a:lnTo>
                  <a:lnTo>
                    <a:pt x="24117" y="1079577"/>
                  </a:lnTo>
                  <a:lnTo>
                    <a:pt x="16436" y="1123362"/>
                  </a:lnTo>
                  <a:lnTo>
                    <a:pt x="10210" y="1167377"/>
                  </a:lnTo>
                  <a:lnTo>
                    <a:pt x="5448" y="1211584"/>
                  </a:lnTo>
                  <a:lnTo>
                    <a:pt x="2155" y="1255942"/>
                  </a:lnTo>
                  <a:lnTo>
                    <a:pt x="336" y="1300413"/>
                  </a:lnTo>
                  <a:lnTo>
                    <a:pt x="0" y="1344958"/>
                  </a:lnTo>
                  <a:lnTo>
                    <a:pt x="1150" y="1389536"/>
                  </a:lnTo>
                  <a:lnTo>
                    <a:pt x="3795" y="1434109"/>
                  </a:lnTo>
                  <a:lnTo>
                    <a:pt x="7940" y="1478638"/>
                  </a:lnTo>
                  <a:lnTo>
                    <a:pt x="13591" y="1523082"/>
                  </a:lnTo>
                  <a:lnTo>
                    <a:pt x="20755" y="1567403"/>
                  </a:lnTo>
                  <a:lnTo>
                    <a:pt x="29437" y="1611561"/>
                  </a:lnTo>
                  <a:lnTo>
                    <a:pt x="39645" y="1655516"/>
                  </a:lnTo>
                  <a:lnTo>
                    <a:pt x="51383" y="1699231"/>
                  </a:lnTo>
                  <a:lnTo>
                    <a:pt x="64660" y="1742664"/>
                  </a:lnTo>
                  <a:lnTo>
                    <a:pt x="79480" y="1785777"/>
                  </a:lnTo>
                  <a:lnTo>
                    <a:pt x="95850" y="1828531"/>
                  </a:lnTo>
                  <a:lnTo>
                    <a:pt x="113776" y="1870886"/>
                  </a:lnTo>
                  <a:lnTo>
                    <a:pt x="133265" y="1912803"/>
                  </a:lnTo>
                  <a:lnTo>
                    <a:pt x="154323" y="1954242"/>
                  </a:lnTo>
                  <a:lnTo>
                    <a:pt x="176955" y="1995164"/>
                  </a:lnTo>
                  <a:lnTo>
                    <a:pt x="201169" y="2035530"/>
                  </a:lnTo>
                  <a:lnTo>
                    <a:pt x="226970" y="2075300"/>
                  </a:lnTo>
                  <a:lnTo>
                    <a:pt x="254364" y="2114436"/>
                  </a:lnTo>
                  <a:lnTo>
                    <a:pt x="283120" y="2152581"/>
                  </a:lnTo>
                  <a:lnTo>
                    <a:pt x="312972" y="2189407"/>
                  </a:lnTo>
                  <a:lnTo>
                    <a:pt x="343880" y="2224908"/>
                  </a:lnTo>
                  <a:lnTo>
                    <a:pt x="375806" y="2259077"/>
                  </a:lnTo>
                  <a:lnTo>
                    <a:pt x="408711" y="2291908"/>
                  </a:lnTo>
                  <a:lnTo>
                    <a:pt x="442554" y="2323395"/>
                  </a:lnTo>
                  <a:lnTo>
                    <a:pt x="477296" y="2353532"/>
                  </a:lnTo>
                  <a:lnTo>
                    <a:pt x="512899" y="2382312"/>
                  </a:lnTo>
                  <a:lnTo>
                    <a:pt x="549322" y="2409728"/>
                  </a:lnTo>
                  <a:lnTo>
                    <a:pt x="586527" y="2435776"/>
                  </a:lnTo>
                  <a:lnTo>
                    <a:pt x="624474" y="2460449"/>
                  </a:lnTo>
                  <a:lnTo>
                    <a:pt x="663124" y="2483739"/>
                  </a:lnTo>
                  <a:lnTo>
                    <a:pt x="702437" y="2505642"/>
                  </a:lnTo>
                  <a:lnTo>
                    <a:pt x="742374" y="2526151"/>
                  </a:lnTo>
                  <a:lnTo>
                    <a:pt x="782896" y="2545260"/>
                  </a:lnTo>
                  <a:lnTo>
                    <a:pt x="823963" y="2562962"/>
                  </a:lnTo>
                  <a:lnTo>
                    <a:pt x="865537" y="2579251"/>
                  </a:lnTo>
                  <a:lnTo>
                    <a:pt x="907577" y="2594121"/>
                  </a:lnTo>
                  <a:lnTo>
                    <a:pt x="950044" y="2607566"/>
                  </a:lnTo>
                  <a:lnTo>
                    <a:pt x="992899" y="2619579"/>
                  </a:lnTo>
                  <a:lnTo>
                    <a:pt x="1036103" y="2630155"/>
                  </a:lnTo>
                  <a:lnTo>
                    <a:pt x="1079617" y="2639287"/>
                  </a:lnTo>
                  <a:lnTo>
                    <a:pt x="1123400" y="2646968"/>
                  </a:lnTo>
                  <a:lnTo>
                    <a:pt x="1167414" y="2653193"/>
                  </a:lnTo>
                  <a:lnTo>
                    <a:pt x="1211620" y="2657956"/>
                  </a:lnTo>
                  <a:lnTo>
                    <a:pt x="1255977" y="2661249"/>
                  </a:lnTo>
                  <a:lnTo>
                    <a:pt x="1300447" y="2663068"/>
                  </a:lnTo>
                  <a:lnTo>
                    <a:pt x="1344990" y="2663405"/>
                  </a:lnTo>
                  <a:lnTo>
                    <a:pt x="1389567" y="2662254"/>
                  </a:lnTo>
                  <a:lnTo>
                    <a:pt x="1434139" y="2659610"/>
                  </a:lnTo>
                  <a:lnTo>
                    <a:pt x="1478666" y="2655465"/>
                  </a:lnTo>
                  <a:lnTo>
                    <a:pt x="1523109" y="2649814"/>
                  </a:lnTo>
                  <a:lnTo>
                    <a:pt x="1567428" y="2642651"/>
                  </a:lnTo>
                  <a:lnTo>
                    <a:pt x="1611585" y="2633969"/>
                  </a:lnTo>
                  <a:lnTo>
                    <a:pt x="1655539" y="2623762"/>
                  </a:lnTo>
                  <a:lnTo>
                    <a:pt x="1699252" y="2612023"/>
                  </a:lnTo>
                  <a:lnTo>
                    <a:pt x="1742684" y="2598747"/>
                  </a:lnTo>
                  <a:lnTo>
                    <a:pt x="1785796" y="2583928"/>
                  </a:lnTo>
                  <a:lnTo>
                    <a:pt x="1828549" y="2567558"/>
                  </a:lnTo>
                  <a:lnTo>
                    <a:pt x="1870903" y="2549632"/>
                  </a:lnTo>
                  <a:lnTo>
                    <a:pt x="1912818" y="2530144"/>
                  </a:lnTo>
                  <a:lnTo>
                    <a:pt x="1954256" y="2509087"/>
                  </a:lnTo>
                  <a:lnTo>
                    <a:pt x="1995177" y="2486456"/>
                  </a:lnTo>
                  <a:lnTo>
                    <a:pt x="2035542" y="2462243"/>
                  </a:lnTo>
                  <a:lnTo>
                    <a:pt x="2075312" y="2436443"/>
                  </a:lnTo>
                  <a:lnTo>
                    <a:pt x="2114446" y="2409049"/>
                  </a:lnTo>
                  <a:lnTo>
                    <a:pt x="1331718" y="1331670"/>
                  </a:lnTo>
                  <a:lnTo>
                    <a:pt x="1331718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3142644" y="10344113"/>
              <a:ext cx="1332230" cy="2632710"/>
            </a:xfrm>
            <a:custGeom>
              <a:avLst/>
              <a:gdLst/>
              <a:ahLst/>
              <a:cxnLst/>
              <a:rect l="l" t="t" r="r" b="b"/>
              <a:pathLst>
                <a:path w="1332230" h="2632709">
                  <a:moveTo>
                    <a:pt x="0" y="0"/>
                  </a:moveTo>
                  <a:lnTo>
                    <a:pt x="0" y="1331670"/>
                  </a:lnTo>
                  <a:lnTo>
                    <a:pt x="323751" y="2632569"/>
                  </a:lnTo>
                  <a:lnTo>
                    <a:pt x="383424" y="2612667"/>
                  </a:lnTo>
                  <a:lnTo>
                    <a:pt x="440921" y="2591269"/>
                  </a:lnTo>
                  <a:lnTo>
                    <a:pt x="496272" y="2568432"/>
                  </a:lnTo>
                  <a:lnTo>
                    <a:pt x="549511" y="2544219"/>
                  </a:lnTo>
                  <a:lnTo>
                    <a:pt x="600669" y="2518689"/>
                  </a:lnTo>
                  <a:lnTo>
                    <a:pt x="649778" y="2491902"/>
                  </a:lnTo>
                  <a:lnTo>
                    <a:pt x="696871" y="2463918"/>
                  </a:lnTo>
                  <a:lnTo>
                    <a:pt x="741980" y="2434799"/>
                  </a:lnTo>
                  <a:lnTo>
                    <a:pt x="785136" y="2404603"/>
                  </a:lnTo>
                  <a:lnTo>
                    <a:pt x="826372" y="2373392"/>
                  </a:lnTo>
                  <a:lnTo>
                    <a:pt x="865719" y="2341225"/>
                  </a:lnTo>
                  <a:lnTo>
                    <a:pt x="903211" y="2308163"/>
                  </a:lnTo>
                  <a:lnTo>
                    <a:pt x="938879" y="2274266"/>
                  </a:lnTo>
                  <a:lnTo>
                    <a:pt x="972755" y="2239594"/>
                  </a:lnTo>
                  <a:lnTo>
                    <a:pt x="1004871" y="2204208"/>
                  </a:lnTo>
                  <a:lnTo>
                    <a:pt x="1035260" y="2168168"/>
                  </a:lnTo>
                  <a:lnTo>
                    <a:pt x="1063953" y="2131533"/>
                  </a:lnTo>
                  <a:lnTo>
                    <a:pt x="1090982" y="2094365"/>
                  </a:lnTo>
                  <a:lnTo>
                    <a:pt x="1116380" y="2056723"/>
                  </a:lnTo>
                  <a:lnTo>
                    <a:pt x="1140179" y="2018668"/>
                  </a:lnTo>
                  <a:lnTo>
                    <a:pt x="1162411" y="1980259"/>
                  </a:lnTo>
                  <a:lnTo>
                    <a:pt x="1183107" y="1941558"/>
                  </a:lnTo>
                  <a:lnTo>
                    <a:pt x="1202301" y="1902624"/>
                  </a:lnTo>
                  <a:lnTo>
                    <a:pt x="1220024" y="1863518"/>
                  </a:lnTo>
                  <a:lnTo>
                    <a:pt x="1236307" y="1824300"/>
                  </a:lnTo>
                  <a:lnTo>
                    <a:pt x="1251185" y="1785030"/>
                  </a:lnTo>
                  <a:lnTo>
                    <a:pt x="1264687" y="1745768"/>
                  </a:lnTo>
                  <a:lnTo>
                    <a:pt x="1276847" y="1706575"/>
                  </a:lnTo>
                  <a:lnTo>
                    <a:pt x="1287697" y="1667511"/>
                  </a:lnTo>
                  <a:lnTo>
                    <a:pt x="1297268" y="1628636"/>
                  </a:lnTo>
                  <a:lnTo>
                    <a:pt x="1305593" y="1590010"/>
                  </a:lnTo>
                  <a:lnTo>
                    <a:pt x="1312704" y="1551693"/>
                  </a:lnTo>
                  <a:lnTo>
                    <a:pt x="1318633" y="1513747"/>
                  </a:lnTo>
                  <a:lnTo>
                    <a:pt x="1327073" y="1439204"/>
                  </a:lnTo>
                  <a:lnTo>
                    <a:pt x="1331170" y="1366864"/>
                  </a:lnTo>
                  <a:lnTo>
                    <a:pt x="1331670" y="1331670"/>
                  </a:lnTo>
                  <a:lnTo>
                    <a:pt x="1330829" y="1283907"/>
                  </a:lnTo>
                  <a:lnTo>
                    <a:pt x="1328326" y="1236568"/>
                  </a:lnTo>
                  <a:lnTo>
                    <a:pt x="1324189" y="1189679"/>
                  </a:lnTo>
                  <a:lnTo>
                    <a:pt x="1318446" y="1143270"/>
                  </a:lnTo>
                  <a:lnTo>
                    <a:pt x="1311125" y="1097369"/>
                  </a:lnTo>
                  <a:lnTo>
                    <a:pt x="1302254" y="1052003"/>
                  </a:lnTo>
                  <a:lnTo>
                    <a:pt x="1291861" y="1007201"/>
                  </a:lnTo>
                  <a:lnTo>
                    <a:pt x="1279975" y="962991"/>
                  </a:lnTo>
                  <a:lnTo>
                    <a:pt x="1266624" y="919401"/>
                  </a:lnTo>
                  <a:lnTo>
                    <a:pt x="1251836" y="876460"/>
                  </a:lnTo>
                  <a:lnTo>
                    <a:pt x="1235638" y="834195"/>
                  </a:lnTo>
                  <a:lnTo>
                    <a:pt x="1218060" y="792635"/>
                  </a:lnTo>
                  <a:lnTo>
                    <a:pt x="1199130" y="751807"/>
                  </a:lnTo>
                  <a:lnTo>
                    <a:pt x="1178875" y="711741"/>
                  </a:lnTo>
                  <a:lnTo>
                    <a:pt x="1157324" y="672464"/>
                  </a:lnTo>
                  <a:lnTo>
                    <a:pt x="1134505" y="634004"/>
                  </a:lnTo>
                  <a:lnTo>
                    <a:pt x="1110446" y="596390"/>
                  </a:lnTo>
                  <a:lnTo>
                    <a:pt x="1085175" y="559649"/>
                  </a:lnTo>
                  <a:lnTo>
                    <a:pt x="1058721" y="523811"/>
                  </a:lnTo>
                  <a:lnTo>
                    <a:pt x="1031111" y="488902"/>
                  </a:lnTo>
                  <a:lnTo>
                    <a:pt x="1002374" y="454951"/>
                  </a:lnTo>
                  <a:lnTo>
                    <a:pt x="972538" y="421987"/>
                  </a:lnTo>
                  <a:lnTo>
                    <a:pt x="941632" y="390038"/>
                  </a:lnTo>
                  <a:lnTo>
                    <a:pt x="909682" y="359131"/>
                  </a:lnTo>
                  <a:lnTo>
                    <a:pt x="876718" y="329295"/>
                  </a:lnTo>
                  <a:lnTo>
                    <a:pt x="842768" y="300558"/>
                  </a:lnTo>
                  <a:lnTo>
                    <a:pt x="807859" y="272949"/>
                  </a:lnTo>
                  <a:lnTo>
                    <a:pt x="772020" y="246494"/>
                  </a:lnTo>
                  <a:lnTo>
                    <a:pt x="735280" y="221224"/>
                  </a:lnTo>
                  <a:lnTo>
                    <a:pt x="697665" y="197164"/>
                  </a:lnTo>
                  <a:lnTo>
                    <a:pt x="659206" y="174345"/>
                  </a:lnTo>
                  <a:lnTo>
                    <a:pt x="619928" y="152794"/>
                  </a:lnTo>
                  <a:lnTo>
                    <a:pt x="579862" y="132539"/>
                  </a:lnTo>
                  <a:lnTo>
                    <a:pt x="539035" y="113609"/>
                  </a:lnTo>
                  <a:lnTo>
                    <a:pt x="497474" y="96031"/>
                  </a:lnTo>
                  <a:lnTo>
                    <a:pt x="455210" y="79834"/>
                  </a:lnTo>
                  <a:lnTo>
                    <a:pt x="412268" y="65046"/>
                  </a:lnTo>
                  <a:lnTo>
                    <a:pt x="368678" y="51694"/>
                  </a:lnTo>
                  <a:lnTo>
                    <a:pt x="324468" y="39808"/>
                  </a:lnTo>
                  <a:lnTo>
                    <a:pt x="279666" y="29416"/>
                  </a:lnTo>
                  <a:lnTo>
                    <a:pt x="234301" y="20545"/>
                  </a:lnTo>
                  <a:lnTo>
                    <a:pt x="188399" y="13224"/>
                  </a:lnTo>
                  <a:lnTo>
                    <a:pt x="141990" y="7480"/>
                  </a:lnTo>
                  <a:lnTo>
                    <a:pt x="95102" y="3343"/>
                  </a:lnTo>
                  <a:lnTo>
                    <a:pt x="47762" y="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9223"/>
            </a:solidFill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endParaRPr dirty="0">
                <a:latin typeface="Arial" charset="0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2171456" y="10703722"/>
              <a:ext cx="1944370" cy="1944370"/>
            </a:xfrm>
            <a:custGeom>
              <a:avLst/>
              <a:gdLst/>
              <a:ahLst/>
              <a:cxnLst/>
              <a:rect l="l" t="t" r="r" b="b"/>
              <a:pathLst>
                <a:path w="1944369" h="1944370">
                  <a:moveTo>
                    <a:pt x="972121" y="0"/>
                  </a:moveTo>
                  <a:lnTo>
                    <a:pt x="923603" y="1189"/>
                  </a:lnTo>
                  <a:lnTo>
                    <a:pt x="875700" y="4721"/>
                  </a:lnTo>
                  <a:lnTo>
                    <a:pt x="828469" y="10540"/>
                  </a:lnTo>
                  <a:lnTo>
                    <a:pt x="781966" y="18590"/>
                  </a:lnTo>
                  <a:lnTo>
                    <a:pt x="736245" y="28814"/>
                  </a:lnTo>
                  <a:lnTo>
                    <a:pt x="691362" y="41159"/>
                  </a:lnTo>
                  <a:lnTo>
                    <a:pt x="647374" y="55567"/>
                  </a:lnTo>
                  <a:lnTo>
                    <a:pt x="604335" y="71984"/>
                  </a:lnTo>
                  <a:lnTo>
                    <a:pt x="562302" y="90352"/>
                  </a:lnTo>
                  <a:lnTo>
                    <a:pt x="521331" y="110618"/>
                  </a:lnTo>
                  <a:lnTo>
                    <a:pt x="481476" y="132725"/>
                  </a:lnTo>
                  <a:lnTo>
                    <a:pt x="442794" y="156617"/>
                  </a:lnTo>
                  <a:lnTo>
                    <a:pt x="405340" y="182239"/>
                  </a:lnTo>
                  <a:lnTo>
                    <a:pt x="369171" y="209534"/>
                  </a:lnTo>
                  <a:lnTo>
                    <a:pt x="334341" y="238448"/>
                  </a:lnTo>
                  <a:lnTo>
                    <a:pt x="300907" y="268925"/>
                  </a:lnTo>
                  <a:lnTo>
                    <a:pt x="268923" y="300908"/>
                  </a:lnTo>
                  <a:lnTo>
                    <a:pt x="238447" y="334343"/>
                  </a:lnTo>
                  <a:lnTo>
                    <a:pt x="209533" y="369173"/>
                  </a:lnTo>
                  <a:lnTo>
                    <a:pt x="182238" y="405343"/>
                  </a:lnTo>
                  <a:lnTo>
                    <a:pt x="156616" y="442797"/>
                  </a:lnTo>
                  <a:lnTo>
                    <a:pt x="132724" y="481480"/>
                  </a:lnTo>
                  <a:lnTo>
                    <a:pt x="110618" y="521335"/>
                  </a:lnTo>
                  <a:lnTo>
                    <a:pt x="90352" y="562307"/>
                  </a:lnTo>
                  <a:lnTo>
                    <a:pt x="71983" y="604341"/>
                  </a:lnTo>
                  <a:lnTo>
                    <a:pt x="55567" y="647380"/>
                  </a:lnTo>
                  <a:lnTo>
                    <a:pt x="41159" y="691369"/>
                  </a:lnTo>
                  <a:lnTo>
                    <a:pt x="28814" y="736252"/>
                  </a:lnTo>
                  <a:lnTo>
                    <a:pt x="18590" y="781974"/>
                  </a:lnTo>
                  <a:lnTo>
                    <a:pt x="10540" y="828479"/>
                  </a:lnTo>
                  <a:lnTo>
                    <a:pt x="4721" y="875711"/>
                  </a:lnTo>
                  <a:lnTo>
                    <a:pt x="1189" y="923614"/>
                  </a:lnTo>
                  <a:lnTo>
                    <a:pt x="0" y="972133"/>
                  </a:lnTo>
                  <a:lnTo>
                    <a:pt x="1189" y="1020652"/>
                  </a:lnTo>
                  <a:lnTo>
                    <a:pt x="4721" y="1068556"/>
                  </a:lnTo>
                  <a:lnTo>
                    <a:pt x="10540" y="1115787"/>
                  </a:lnTo>
                  <a:lnTo>
                    <a:pt x="18590" y="1162292"/>
                  </a:lnTo>
                  <a:lnTo>
                    <a:pt x="28814" y="1208013"/>
                  </a:lnTo>
                  <a:lnTo>
                    <a:pt x="41159" y="1252896"/>
                  </a:lnTo>
                  <a:lnTo>
                    <a:pt x="55567" y="1296885"/>
                  </a:lnTo>
                  <a:lnTo>
                    <a:pt x="71983" y="1339924"/>
                  </a:lnTo>
                  <a:lnTo>
                    <a:pt x="90352" y="1381957"/>
                  </a:lnTo>
                  <a:lnTo>
                    <a:pt x="110618" y="1422929"/>
                  </a:lnTo>
                  <a:lnTo>
                    <a:pt x="132724" y="1462784"/>
                  </a:lnTo>
                  <a:lnTo>
                    <a:pt x="156616" y="1501466"/>
                  </a:lnTo>
                  <a:lnTo>
                    <a:pt x="182238" y="1538919"/>
                  </a:lnTo>
                  <a:lnTo>
                    <a:pt x="209533" y="1575089"/>
                  </a:lnTo>
                  <a:lnTo>
                    <a:pt x="238447" y="1609918"/>
                  </a:lnTo>
                  <a:lnTo>
                    <a:pt x="268923" y="1643352"/>
                  </a:lnTo>
                  <a:lnTo>
                    <a:pt x="300907" y="1675335"/>
                  </a:lnTo>
                  <a:lnTo>
                    <a:pt x="334341" y="1705811"/>
                  </a:lnTo>
                  <a:lnTo>
                    <a:pt x="369171" y="1734725"/>
                  </a:lnTo>
                  <a:lnTo>
                    <a:pt x="405340" y="1762020"/>
                  </a:lnTo>
                  <a:lnTo>
                    <a:pt x="442794" y="1787641"/>
                  </a:lnTo>
                  <a:lnTo>
                    <a:pt x="481476" y="1811532"/>
                  </a:lnTo>
                  <a:lnTo>
                    <a:pt x="521331" y="1833639"/>
                  </a:lnTo>
                  <a:lnTo>
                    <a:pt x="562302" y="1853904"/>
                  </a:lnTo>
                  <a:lnTo>
                    <a:pt x="604335" y="1872272"/>
                  </a:lnTo>
                  <a:lnTo>
                    <a:pt x="647374" y="1888688"/>
                  </a:lnTo>
                  <a:lnTo>
                    <a:pt x="691362" y="1903096"/>
                  </a:lnTo>
                  <a:lnTo>
                    <a:pt x="736245" y="1915440"/>
                  </a:lnTo>
                  <a:lnTo>
                    <a:pt x="781966" y="1925665"/>
                  </a:lnTo>
                  <a:lnTo>
                    <a:pt x="828469" y="1933714"/>
                  </a:lnTo>
                  <a:lnTo>
                    <a:pt x="875700" y="1939533"/>
                  </a:lnTo>
                  <a:lnTo>
                    <a:pt x="923603" y="1943065"/>
                  </a:lnTo>
                  <a:lnTo>
                    <a:pt x="972121" y="1944254"/>
                  </a:lnTo>
                  <a:lnTo>
                    <a:pt x="1020640" y="1943065"/>
                  </a:lnTo>
                  <a:lnTo>
                    <a:pt x="1068543" y="1939533"/>
                  </a:lnTo>
                  <a:lnTo>
                    <a:pt x="1115775" y="1933714"/>
                  </a:lnTo>
                  <a:lnTo>
                    <a:pt x="1162280" y="1925665"/>
                  </a:lnTo>
                  <a:lnTo>
                    <a:pt x="1208002" y="1915440"/>
                  </a:lnTo>
                  <a:lnTo>
                    <a:pt x="1252885" y="1903096"/>
                  </a:lnTo>
                  <a:lnTo>
                    <a:pt x="1296874" y="1888688"/>
                  </a:lnTo>
                  <a:lnTo>
                    <a:pt x="1339913" y="1872272"/>
                  </a:lnTo>
                  <a:lnTo>
                    <a:pt x="1381947" y="1853904"/>
                  </a:lnTo>
                  <a:lnTo>
                    <a:pt x="1422919" y="1833639"/>
                  </a:lnTo>
                  <a:lnTo>
                    <a:pt x="1462774" y="1811532"/>
                  </a:lnTo>
                  <a:lnTo>
                    <a:pt x="1501457" y="1787641"/>
                  </a:lnTo>
                  <a:lnTo>
                    <a:pt x="1538911" y="1762020"/>
                  </a:lnTo>
                  <a:lnTo>
                    <a:pt x="1575081" y="1734725"/>
                  </a:lnTo>
                  <a:lnTo>
                    <a:pt x="1609911" y="1705811"/>
                  </a:lnTo>
                  <a:lnTo>
                    <a:pt x="1643346" y="1675335"/>
                  </a:lnTo>
                  <a:lnTo>
                    <a:pt x="1675329" y="1643352"/>
                  </a:lnTo>
                  <a:lnTo>
                    <a:pt x="1705806" y="1609918"/>
                  </a:lnTo>
                  <a:lnTo>
                    <a:pt x="1734720" y="1575089"/>
                  </a:lnTo>
                  <a:lnTo>
                    <a:pt x="1762015" y="1538919"/>
                  </a:lnTo>
                  <a:lnTo>
                    <a:pt x="1787637" y="1501466"/>
                  </a:lnTo>
                  <a:lnTo>
                    <a:pt x="1811529" y="1462784"/>
                  </a:lnTo>
                  <a:lnTo>
                    <a:pt x="1833636" y="1422929"/>
                  </a:lnTo>
                  <a:lnTo>
                    <a:pt x="1853902" y="1381957"/>
                  </a:lnTo>
                  <a:lnTo>
                    <a:pt x="1872270" y="1339924"/>
                  </a:lnTo>
                  <a:lnTo>
                    <a:pt x="1888687" y="1296885"/>
                  </a:lnTo>
                  <a:lnTo>
                    <a:pt x="1903095" y="1252896"/>
                  </a:lnTo>
                  <a:lnTo>
                    <a:pt x="1915439" y="1208013"/>
                  </a:lnTo>
                  <a:lnTo>
                    <a:pt x="1925664" y="1162292"/>
                  </a:lnTo>
                  <a:lnTo>
                    <a:pt x="1933714" y="1115787"/>
                  </a:lnTo>
                  <a:lnTo>
                    <a:pt x="1939533" y="1068556"/>
                  </a:lnTo>
                  <a:lnTo>
                    <a:pt x="1943065" y="1020652"/>
                  </a:lnTo>
                  <a:lnTo>
                    <a:pt x="1944254" y="972133"/>
                  </a:lnTo>
                  <a:lnTo>
                    <a:pt x="1943065" y="923614"/>
                  </a:lnTo>
                  <a:lnTo>
                    <a:pt x="1939533" y="875711"/>
                  </a:lnTo>
                  <a:lnTo>
                    <a:pt x="1933714" y="828479"/>
                  </a:lnTo>
                  <a:lnTo>
                    <a:pt x="1925664" y="781974"/>
                  </a:lnTo>
                  <a:lnTo>
                    <a:pt x="1915439" y="736252"/>
                  </a:lnTo>
                  <a:lnTo>
                    <a:pt x="1903095" y="691369"/>
                  </a:lnTo>
                  <a:lnTo>
                    <a:pt x="1888687" y="647380"/>
                  </a:lnTo>
                  <a:lnTo>
                    <a:pt x="1872270" y="604341"/>
                  </a:lnTo>
                  <a:lnTo>
                    <a:pt x="1853902" y="562307"/>
                  </a:lnTo>
                  <a:lnTo>
                    <a:pt x="1833636" y="521335"/>
                  </a:lnTo>
                  <a:lnTo>
                    <a:pt x="1811529" y="481480"/>
                  </a:lnTo>
                  <a:lnTo>
                    <a:pt x="1787637" y="442797"/>
                  </a:lnTo>
                  <a:lnTo>
                    <a:pt x="1762015" y="405343"/>
                  </a:lnTo>
                  <a:lnTo>
                    <a:pt x="1734720" y="369173"/>
                  </a:lnTo>
                  <a:lnTo>
                    <a:pt x="1705806" y="334343"/>
                  </a:lnTo>
                  <a:lnTo>
                    <a:pt x="1675329" y="300908"/>
                  </a:lnTo>
                  <a:lnTo>
                    <a:pt x="1643346" y="268925"/>
                  </a:lnTo>
                  <a:lnTo>
                    <a:pt x="1609911" y="238448"/>
                  </a:lnTo>
                  <a:lnTo>
                    <a:pt x="1575081" y="209534"/>
                  </a:lnTo>
                  <a:lnTo>
                    <a:pt x="1538911" y="182239"/>
                  </a:lnTo>
                  <a:lnTo>
                    <a:pt x="1501457" y="156617"/>
                  </a:lnTo>
                  <a:lnTo>
                    <a:pt x="1462774" y="132725"/>
                  </a:lnTo>
                  <a:lnTo>
                    <a:pt x="1422919" y="110618"/>
                  </a:lnTo>
                  <a:lnTo>
                    <a:pt x="1381947" y="90352"/>
                  </a:lnTo>
                  <a:lnTo>
                    <a:pt x="1339913" y="71984"/>
                  </a:lnTo>
                  <a:lnTo>
                    <a:pt x="1296874" y="55567"/>
                  </a:lnTo>
                  <a:lnTo>
                    <a:pt x="1252885" y="41159"/>
                  </a:lnTo>
                  <a:lnTo>
                    <a:pt x="1208002" y="28814"/>
                  </a:lnTo>
                  <a:lnTo>
                    <a:pt x="1162280" y="18590"/>
                  </a:lnTo>
                  <a:lnTo>
                    <a:pt x="1115775" y="10540"/>
                  </a:lnTo>
                  <a:lnTo>
                    <a:pt x="1068543" y="4721"/>
                  </a:lnTo>
                  <a:lnTo>
                    <a:pt x="1020640" y="1189"/>
                  </a:lnTo>
                  <a:lnTo>
                    <a:pt x="972121" y="0"/>
                  </a:lnTo>
                  <a:close/>
                </a:path>
              </a:pathLst>
            </a:custGeom>
            <a:solidFill>
              <a:srgbClr val="FFFFFF"/>
            </a:solidFill>
            <a:effectLst>
              <a:innerShdw blurRad="63500" dist="101600" dir="15720000">
                <a:prstClr val="black">
                  <a:alpha val="50000"/>
                </a:prstClr>
              </a:innerShdw>
            </a:effectLst>
          </p:spPr>
          <p:txBody>
            <a:bodyPr wrap="square" lIns="0" tIns="0" rIns="0" bIns="0" rtlCol="0"/>
            <a:lstStyle/>
            <a:p>
              <a:endParaRPr dirty="0">
                <a:latin typeface="Arial" charset="0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1798936" y="10333291"/>
              <a:ext cx="2687320" cy="2685415"/>
            </a:xfrm>
            <a:custGeom>
              <a:avLst/>
              <a:gdLst/>
              <a:ahLst/>
              <a:cxnLst/>
              <a:rect l="l" t="t" r="r" b="b"/>
              <a:pathLst>
                <a:path w="2687319" h="2685415">
                  <a:moveTo>
                    <a:pt x="2687327" y="1342564"/>
                  </a:moveTo>
                  <a:lnTo>
                    <a:pt x="2686479" y="1390716"/>
                  </a:lnTo>
                  <a:lnTo>
                    <a:pt x="2683953" y="1438443"/>
                  </a:lnTo>
                  <a:lnTo>
                    <a:pt x="2679779" y="1485714"/>
                  </a:lnTo>
                  <a:lnTo>
                    <a:pt x="2673984" y="1532502"/>
                  </a:lnTo>
                  <a:lnTo>
                    <a:pt x="2666596" y="1578778"/>
                  </a:lnTo>
                  <a:lnTo>
                    <a:pt x="2657645" y="1624514"/>
                  </a:lnTo>
                  <a:lnTo>
                    <a:pt x="2647159" y="1669682"/>
                  </a:lnTo>
                  <a:lnTo>
                    <a:pt x="2635166" y="1714253"/>
                  </a:lnTo>
                  <a:lnTo>
                    <a:pt x="2621694" y="1758199"/>
                  </a:lnTo>
                  <a:lnTo>
                    <a:pt x="2606773" y="1801491"/>
                  </a:lnTo>
                  <a:lnTo>
                    <a:pt x="2590429" y="1844101"/>
                  </a:lnTo>
                  <a:lnTo>
                    <a:pt x="2572693" y="1886000"/>
                  </a:lnTo>
                  <a:lnTo>
                    <a:pt x="2553592" y="1927161"/>
                  </a:lnTo>
                  <a:lnTo>
                    <a:pt x="2533154" y="1967554"/>
                  </a:lnTo>
                  <a:lnTo>
                    <a:pt x="2511409" y="2007152"/>
                  </a:lnTo>
                  <a:lnTo>
                    <a:pt x="2488384" y="2045925"/>
                  </a:lnTo>
                  <a:lnTo>
                    <a:pt x="2464108" y="2083847"/>
                  </a:lnTo>
                  <a:lnTo>
                    <a:pt x="2438610" y="2120887"/>
                  </a:lnTo>
                  <a:lnTo>
                    <a:pt x="2411917" y="2157018"/>
                  </a:lnTo>
                  <a:lnTo>
                    <a:pt x="2384058" y="2192212"/>
                  </a:lnTo>
                  <a:lnTo>
                    <a:pt x="2355062" y="2226439"/>
                  </a:lnTo>
                  <a:lnTo>
                    <a:pt x="2324957" y="2259672"/>
                  </a:lnTo>
                  <a:lnTo>
                    <a:pt x="2293772" y="2291883"/>
                  </a:lnTo>
                  <a:lnTo>
                    <a:pt x="2261535" y="2323042"/>
                  </a:lnTo>
                  <a:lnTo>
                    <a:pt x="2228273" y="2353121"/>
                  </a:lnTo>
                  <a:lnTo>
                    <a:pt x="2194017" y="2382092"/>
                  </a:lnTo>
                  <a:lnTo>
                    <a:pt x="2158794" y="2409927"/>
                  </a:lnTo>
                  <a:lnTo>
                    <a:pt x="2122632" y="2436597"/>
                  </a:lnTo>
                  <a:lnTo>
                    <a:pt x="2085560" y="2462074"/>
                  </a:lnTo>
                  <a:lnTo>
                    <a:pt x="2047607" y="2486330"/>
                  </a:lnTo>
                  <a:lnTo>
                    <a:pt x="2008801" y="2509335"/>
                  </a:lnTo>
                  <a:lnTo>
                    <a:pt x="1969170" y="2531062"/>
                  </a:lnTo>
                  <a:lnTo>
                    <a:pt x="1928742" y="2551482"/>
                  </a:lnTo>
                  <a:lnTo>
                    <a:pt x="1887547" y="2570567"/>
                  </a:lnTo>
                  <a:lnTo>
                    <a:pt x="1845612" y="2588288"/>
                  </a:lnTo>
                  <a:lnTo>
                    <a:pt x="1802967" y="2604617"/>
                  </a:lnTo>
                  <a:lnTo>
                    <a:pt x="1759639" y="2619526"/>
                  </a:lnTo>
                  <a:lnTo>
                    <a:pt x="1715656" y="2632986"/>
                  </a:lnTo>
                  <a:lnTo>
                    <a:pt x="1671048" y="2644969"/>
                  </a:lnTo>
                  <a:lnTo>
                    <a:pt x="1625842" y="2655447"/>
                  </a:lnTo>
                  <a:lnTo>
                    <a:pt x="1580068" y="2664390"/>
                  </a:lnTo>
                  <a:lnTo>
                    <a:pt x="1533753" y="2671771"/>
                  </a:lnTo>
                  <a:lnTo>
                    <a:pt x="1486926" y="2677561"/>
                  </a:lnTo>
                  <a:lnTo>
                    <a:pt x="1439615" y="2681732"/>
                  </a:lnTo>
                  <a:lnTo>
                    <a:pt x="1391850" y="2684256"/>
                  </a:lnTo>
                  <a:lnTo>
                    <a:pt x="1343657" y="2685103"/>
                  </a:lnTo>
                  <a:lnTo>
                    <a:pt x="1295464" y="2684256"/>
                  </a:lnTo>
                  <a:lnTo>
                    <a:pt x="1247699" y="2681732"/>
                  </a:lnTo>
                  <a:lnTo>
                    <a:pt x="1200388" y="2677561"/>
                  </a:lnTo>
                  <a:lnTo>
                    <a:pt x="1153561" y="2671771"/>
                  </a:lnTo>
                  <a:lnTo>
                    <a:pt x="1107247" y="2664390"/>
                  </a:lnTo>
                  <a:lnTo>
                    <a:pt x="1061472" y="2655447"/>
                  </a:lnTo>
                  <a:lnTo>
                    <a:pt x="1016267" y="2644969"/>
                  </a:lnTo>
                  <a:lnTo>
                    <a:pt x="971659" y="2632986"/>
                  </a:lnTo>
                  <a:lnTo>
                    <a:pt x="927677" y="2619526"/>
                  </a:lnTo>
                  <a:lnTo>
                    <a:pt x="884349" y="2604617"/>
                  </a:lnTo>
                  <a:lnTo>
                    <a:pt x="841703" y="2588288"/>
                  </a:lnTo>
                  <a:lnTo>
                    <a:pt x="799769" y="2570567"/>
                  </a:lnTo>
                  <a:lnTo>
                    <a:pt x="758574" y="2551482"/>
                  </a:lnTo>
                  <a:lnTo>
                    <a:pt x="718147" y="2531062"/>
                  </a:lnTo>
                  <a:lnTo>
                    <a:pt x="678516" y="2509335"/>
                  </a:lnTo>
                  <a:lnTo>
                    <a:pt x="639710" y="2486330"/>
                  </a:lnTo>
                  <a:lnTo>
                    <a:pt x="601758" y="2462074"/>
                  </a:lnTo>
                  <a:lnTo>
                    <a:pt x="564686" y="2436597"/>
                  </a:lnTo>
                  <a:lnTo>
                    <a:pt x="528525" y="2409927"/>
                  </a:lnTo>
                  <a:lnTo>
                    <a:pt x="493302" y="2382092"/>
                  </a:lnTo>
                  <a:lnTo>
                    <a:pt x="459046" y="2353121"/>
                  </a:lnTo>
                  <a:lnTo>
                    <a:pt x="425785" y="2323042"/>
                  </a:lnTo>
                  <a:lnTo>
                    <a:pt x="393548" y="2291883"/>
                  </a:lnTo>
                  <a:lnTo>
                    <a:pt x="362363" y="2259672"/>
                  </a:lnTo>
                  <a:lnTo>
                    <a:pt x="332259" y="2226439"/>
                  </a:lnTo>
                  <a:lnTo>
                    <a:pt x="303263" y="2192212"/>
                  </a:lnTo>
                  <a:lnTo>
                    <a:pt x="275405" y="2157018"/>
                  </a:lnTo>
                  <a:lnTo>
                    <a:pt x="248713" y="2120887"/>
                  </a:lnTo>
                  <a:lnTo>
                    <a:pt x="223214" y="2083847"/>
                  </a:lnTo>
                  <a:lnTo>
                    <a:pt x="198939" y="2045925"/>
                  </a:lnTo>
                  <a:lnTo>
                    <a:pt x="175914" y="2007152"/>
                  </a:lnTo>
                  <a:lnTo>
                    <a:pt x="154169" y="1967554"/>
                  </a:lnTo>
                  <a:lnTo>
                    <a:pt x="133732" y="1927161"/>
                  </a:lnTo>
                  <a:lnTo>
                    <a:pt x="114631" y="1886000"/>
                  </a:lnTo>
                  <a:lnTo>
                    <a:pt x="96895" y="1844101"/>
                  </a:lnTo>
                  <a:lnTo>
                    <a:pt x="80552" y="1801491"/>
                  </a:lnTo>
                  <a:lnTo>
                    <a:pt x="65631" y="1758199"/>
                  </a:lnTo>
                  <a:lnTo>
                    <a:pt x="52160" y="1714253"/>
                  </a:lnTo>
                  <a:lnTo>
                    <a:pt x="40167" y="1669682"/>
                  </a:lnTo>
                  <a:lnTo>
                    <a:pt x="29681" y="1624514"/>
                  </a:lnTo>
                  <a:lnTo>
                    <a:pt x="20730" y="1578778"/>
                  </a:lnTo>
                  <a:lnTo>
                    <a:pt x="13343" y="1532502"/>
                  </a:lnTo>
                  <a:lnTo>
                    <a:pt x="7548" y="1485714"/>
                  </a:lnTo>
                  <a:lnTo>
                    <a:pt x="3373" y="1438443"/>
                  </a:lnTo>
                  <a:lnTo>
                    <a:pt x="848" y="1390716"/>
                  </a:lnTo>
                  <a:lnTo>
                    <a:pt x="0" y="1342564"/>
                  </a:lnTo>
                  <a:lnTo>
                    <a:pt x="848" y="1294410"/>
                  </a:lnTo>
                  <a:lnTo>
                    <a:pt x="3373" y="1246684"/>
                  </a:lnTo>
                  <a:lnTo>
                    <a:pt x="7548" y="1199411"/>
                  </a:lnTo>
                  <a:lnTo>
                    <a:pt x="13343" y="1152623"/>
                  </a:lnTo>
                  <a:lnTo>
                    <a:pt x="20730" y="1106346"/>
                  </a:lnTo>
                  <a:lnTo>
                    <a:pt x="29681" y="1060608"/>
                  </a:lnTo>
                  <a:lnTo>
                    <a:pt x="40167" y="1015440"/>
                  </a:lnTo>
                  <a:lnTo>
                    <a:pt x="52160" y="970868"/>
                  </a:lnTo>
                  <a:lnTo>
                    <a:pt x="65631" y="926922"/>
                  </a:lnTo>
                  <a:lnTo>
                    <a:pt x="80552" y="883629"/>
                  </a:lnTo>
                  <a:lnTo>
                    <a:pt x="96895" y="841018"/>
                  </a:lnTo>
                  <a:lnTo>
                    <a:pt x="114631" y="799118"/>
                  </a:lnTo>
                  <a:lnTo>
                    <a:pt x="133732" y="757957"/>
                  </a:lnTo>
                  <a:lnTo>
                    <a:pt x="154169" y="717563"/>
                  </a:lnTo>
                  <a:lnTo>
                    <a:pt x="175914" y="677964"/>
                  </a:lnTo>
                  <a:lnTo>
                    <a:pt x="198939" y="639190"/>
                  </a:lnTo>
                  <a:lnTo>
                    <a:pt x="223214" y="601268"/>
                  </a:lnTo>
                  <a:lnTo>
                    <a:pt x="248713" y="564227"/>
                  </a:lnTo>
                  <a:lnTo>
                    <a:pt x="275405" y="528095"/>
                  </a:lnTo>
                  <a:lnTo>
                    <a:pt x="303263" y="492901"/>
                  </a:lnTo>
                  <a:lnTo>
                    <a:pt x="332259" y="458672"/>
                  </a:lnTo>
                  <a:lnTo>
                    <a:pt x="362363" y="425439"/>
                  </a:lnTo>
                  <a:lnTo>
                    <a:pt x="393548" y="393228"/>
                  </a:lnTo>
                  <a:lnTo>
                    <a:pt x="425785" y="362068"/>
                  </a:lnTo>
                  <a:lnTo>
                    <a:pt x="459046" y="331988"/>
                  </a:lnTo>
                  <a:lnTo>
                    <a:pt x="493302" y="303016"/>
                  </a:lnTo>
                  <a:lnTo>
                    <a:pt x="528525" y="275181"/>
                  </a:lnTo>
                  <a:lnTo>
                    <a:pt x="564686" y="248510"/>
                  </a:lnTo>
                  <a:lnTo>
                    <a:pt x="601758" y="223033"/>
                  </a:lnTo>
                  <a:lnTo>
                    <a:pt x="639710" y="198777"/>
                  </a:lnTo>
                  <a:lnTo>
                    <a:pt x="678516" y="175771"/>
                  </a:lnTo>
                  <a:lnTo>
                    <a:pt x="718147" y="154044"/>
                  </a:lnTo>
                  <a:lnTo>
                    <a:pt x="758574" y="133623"/>
                  </a:lnTo>
                  <a:lnTo>
                    <a:pt x="799769" y="114538"/>
                  </a:lnTo>
                  <a:lnTo>
                    <a:pt x="841703" y="96816"/>
                  </a:lnTo>
                  <a:lnTo>
                    <a:pt x="884349" y="80487"/>
                  </a:lnTo>
                  <a:lnTo>
                    <a:pt x="927677" y="65578"/>
                  </a:lnTo>
                  <a:lnTo>
                    <a:pt x="971659" y="52117"/>
                  </a:lnTo>
                  <a:lnTo>
                    <a:pt x="1016267" y="40134"/>
                  </a:lnTo>
                  <a:lnTo>
                    <a:pt x="1061472" y="29656"/>
                  </a:lnTo>
                  <a:lnTo>
                    <a:pt x="1107247" y="20713"/>
                  </a:lnTo>
                  <a:lnTo>
                    <a:pt x="1153561" y="13332"/>
                  </a:lnTo>
                  <a:lnTo>
                    <a:pt x="1200388" y="7542"/>
                  </a:lnTo>
                  <a:lnTo>
                    <a:pt x="1247699" y="3370"/>
                  </a:lnTo>
                  <a:lnTo>
                    <a:pt x="1295464" y="847"/>
                  </a:lnTo>
                  <a:lnTo>
                    <a:pt x="1343657" y="0"/>
                  </a:lnTo>
                  <a:lnTo>
                    <a:pt x="1391850" y="847"/>
                  </a:lnTo>
                  <a:lnTo>
                    <a:pt x="1439615" y="3370"/>
                  </a:lnTo>
                  <a:lnTo>
                    <a:pt x="1486926" y="7542"/>
                  </a:lnTo>
                  <a:lnTo>
                    <a:pt x="1533753" y="13332"/>
                  </a:lnTo>
                  <a:lnTo>
                    <a:pt x="1580068" y="20713"/>
                  </a:lnTo>
                  <a:lnTo>
                    <a:pt x="1625842" y="29656"/>
                  </a:lnTo>
                  <a:lnTo>
                    <a:pt x="1671048" y="40134"/>
                  </a:lnTo>
                  <a:lnTo>
                    <a:pt x="1715656" y="52117"/>
                  </a:lnTo>
                  <a:lnTo>
                    <a:pt x="1759639" y="65578"/>
                  </a:lnTo>
                  <a:lnTo>
                    <a:pt x="1802967" y="80487"/>
                  </a:lnTo>
                  <a:lnTo>
                    <a:pt x="1845612" y="96816"/>
                  </a:lnTo>
                  <a:lnTo>
                    <a:pt x="1887547" y="114538"/>
                  </a:lnTo>
                  <a:lnTo>
                    <a:pt x="1928742" y="133623"/>
                  </a:lnTo>
                  <a:lnTo>
                    <a:pt x="1969170" y="154044"/>
                  </a:lnTo>
                  <a:lnTo>
                    <a:pt x="2008801" y="175771"/>
                  </a:lnTo>
                  <a:lnTo>
                    <a:pt x="2047607" y="198777"/>
                  </a:lnTo>
                  <a:lnTo>
                    <a:pt x="2085560" y="223033"/>
                  </a:lnTo>
                  <a:lnTo>
                    <a:pt x="2122632" y="248510"/>
                  </a:lnTo>
                  <a:lnTo>
                    <a:pt x="2158794" y="275181"/>
                  </a:lnTo>
                  <a:lnTo>
                    <a:pt x="2194017" y="303016"/>
                  </a:lnTo>
                  <a:lnTo>
                    <a:pt x="2228273" y="331988"/>
                  </a:lnTo>
                  <a:lnTo>
                    <a:pt x="2261535" y="362068"/>
                  </a:lnTo>
                  <a:lnTo>
                    <a:pt x="2293772" y="393228"/>
                  </a:lnTo>
                  <a:lnTo>
                    <a:pt x="2324957" y="425439"/>
                  </a:lnTo>
                  <a:lnTo>
                    <a:pt x="2355062" y="458672"/>
                  </a:lnTo>
                  <a:lnTo>
                    <a:pt x="2384058" y="492901"/>
                  </a:lnTo>
                  <a:lnTo>
                    <a:pt x="2411917" y="528095"/>
                  </a:lnTo>
                  <a:lnTo>
                    <a:pt x="2438610" y="564227"/>
                  </a:lnTo>
                  <a:lnTo>
                    <a:pt x="2464108" y="601268"/>
                  </a:lnTo>
                  <a:lnTo>
                    <a:pt x="2488384" y="639190"/>
                  </a:lnTo>
                  <a:lnTo>
                    <a:pt x="2511409" y="677964"/>
                  </a:lnTo>
                  <a:lnTo>
                    <a:pt x="2533154" y="717563"/>
                  </a:lnTo>
                  <a:lnTo>
                    <a:pt x="2553592" y="757957"/>
                  </a:lnTo>
                  <a:lnTo>
                    <a:pt x="2572693" y="799118"/>
                  </a:lnTo>
                  <a:lnTo>
                    <a:pt x="2590429" y="841018"/>
                  </a:lnTo>
                  <a:lnTo>
                    <a:pt x="2606773" y="883629"/>
                  </a:lnTo>
                  <a:lnTo>
                    <a:pt x="2621694" y="926922"/>
                  </a:lnTo>
                  <a:lnTo>
                    <a:pt x="2635166" y="970868"/>
                  </a:lnTo>
                  <a:lnTo>
                    <a:pt x="2647159" y="1015440"/>
                  </a:lnTo>
                  <a:lnTo>
                    <a:pt x="2657645" y="1060608"/>
                  </a:lnTo>
                  <a:lnTo>
                    <a:pt x="2666596" y="1106346"/>
                  </a:lnTo>
                  <a:lnTo>
                    <a:pt x="2673984" y="1152623"/>
                  </a:lnTo>
                  <a:lnTo>
                    <a:pt x="2679779" y="1199411"/>
                  </a:lnTo>
                  <a:lnTo>
                    <a:pt x="2683953" y="1246684"/>
                  </a:lnTo>
                  <a:lnTo>
                    <a:pt x="2686479" y="1294410"/>
                  </a:lnTo>
                  <a:lnTo>
                    <a:pt x="2687327" y="1342564"/>
                  </a:lnTo>
                  <a:close/>
                </a:path>
              </a:pathLst>
            </a:custGeom>
            <a:ln w="376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charset="0"/>
              </a:endParaRPr>
            </a:p>
          </p:txBody>
        </p:sp>
      </p:grpSp>
      <p:sp>
        <p:nvSpPr>
          <p:cNvPr id="15" name="object 12"/>
          <p:cNvSpPr/>
          <p:nvPr/>
        </p:nvSpPr>
        <p:spPr>
          <a:xfrm>
            <a:off x="11979031" y="9507855"/>
            <a:ext cx="8125069" cy="547370"/>
          </a:xfrm>
          <a:custGeom>
            <a:avLst/>
            <a:gdLst/>
            <a:ahLst/>
            <a:cxnLst/>
            <a:rect l="l" t="t" r="r" b="b"/>
            <a:pathLst>
              <a:path w="8334375" h="547370">
                <a:moveTo>
                  <a:pt x="0" y="547321"/>
                </a:moveTo>
                <a:lnTo>
                  <a:pt x="8334343" y="547321"/>
                </a:lnTo>
                <a:lnTo>
                  <a:pt x="8334343" y="0"/>
                </a:lnTo>
                <a:lnTo>
                  <a:pt x="0" y="0"/>
                </a:lnTo>
                <a:lnTo>
                  <a:pt x="0" y="547321"/>
                </a:lnTo>
                <a:close/>
              </a:path>
            </a:pathLst>
          </a:custGeom>
          <a:solidFill>
            <a:srgbClr val="878787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162962" y="9669760"/>
            <a:ext cx="7227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300" baseline="30000" dirty="0" smtClean="0">
                <a:solidFill>
                  <a:schemeClr val="bg1"/>
                </a:solidFill>
                <a:latin typeface="Arial Narrow Bold" charset="0"/>
                <a:ea typeface="Arial Narrow Bold" charset="0"/>
                <a:cs typeface="Arial Narrow Bold" charset="0"/>
              </a:rPr>
              <a:t>WHAT HEALTHCARE LEADERS PREDICT BY 2022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85704" y="11045825"/>
            <a:ext cx="1733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45</a:t>
            </a:r>
            <a:r>
              <a:rPr lang="en-US" sz="7200" b="1" spc="-3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 Bold" charset="0"/>
                <a:ea typeface="Arial Narrow Bold" charset="0"/>
                <a:cs typeface="Arial Narrow Bold" charset="0"/>
              </a:rPr>
              <a:t>%</a:t>
            </a:r>
            <a:endParaRPr lang="en-US" sz="7200" b="1" spc="-3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 Narrow Bold" charset="0"/>
              <a:ea typeface="Arial Narrow Bold" charset="0"/>
              <a:cs typeface="Arial Narrow Bold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4988194" y="3578225"/>
            <a:ext cx="10453370" cy="18851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lnSpc>
                <a:spcPts val="4850"/>
              </a:lnSpc>
              <a:tabLst>
                <a:tab pos="484505" algn="l"/>
                <a:tab pos="1339850" algn="l"/>
                <a:tab pos="1824355" algn="l"/>
                <a:tab pos="2820035" algn="l"/>
                <a:tab pos="3439795" algn="l"/>
                <a:tab pos="3702050" algn="l"/>
                <a:tab pos="4734560" algn="l"/>
                <a:tab pos="5629275" algn="l"/>
                <a:tab pos="6543040" algn="l"/>
                <a:tab pos="7115809" algn="l"/>
                <a:tab pos="8213090" algn="l"/>
              </a:tabLst>
            </a:pPr>
            <a:r>
              <a:rPr sz="4000" smtClean="0">
                <a:solidFill>
                  <a:srgbClr val="2F9C9A"/>
                </a:solidFill>
              </a:rPr>
              <a:t>Exponential</a:t>
            </a:r>
            <a:r>
              <a:rPr lang="en-US" sz="4000" smtClean="0">
                <a:solidFill>
                  <a:srgbClr val="2F9C9A"/>
                </a:solidFill>
              </a:rPr>
              <a:t> </a:t>
            </a:r>
            <a:r>
              <a:rPr sz="4000" smtClean="0">
                <a:solidFill>
                  <a:srgbClr val="2F9C9A"/>
                </a:solidFill>
              </a:rPr>
              <a:t>technologies</a:t>
            </a:r>
            <a:r>
              <a:rPr lang="en-US" sz="4000">
                <a:solidFill>
                  <a:srgbClr val="2F9C9A"/>
                </a:solidFill>
              </a:rPr>
              <a:t> </a:t>
            </a:r>
            <a:r>
              <a:rPr sz="4000" smtClean="0">
                <a:solidFill>
                  <a:srgbClr val="2F9C9A"/>
                </a:solidFill>
              </a:rPr>
              <a:t>will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smtClean="0">
                <a:solidFill>
                  <a:srgbClr val="2F9C9A"/>
                </a:solidFill>
              </a:rPr>
              <a:t>become  </a:t>
            </a:r>
            <a:r>
              <a:rPr lang="en-US" sz="4000" smtClean="0">
                <a:solidFill>
                  <a:srgbClr val="2F9C9A"/>
                </a:solidFill>
              </a:rPr>
              <a:t/>
            </a:r>
            <a:br>
              <a:rPr lang="en-US" sz="4000" smtClean="0">
                <a:solidFill>
                  <a:srgbClr val="2F9C9A"/>
                </a:solidFill>
              </a:rPr>
            </a:br>
            <a:r>
              <a:rPr sz="4000" smtClean="0">
                <a:solidFill>
                  <a:srgbClr val="2F9C9A"/>
                </a:solidFill>
              </a:rPr>
              <a:t>a</a:t>
            </a:r>
            <a:r>
              <a:rPr lang="en-US" sz="4000">
                <a:solidFill>
                  <a:srgbClr val="2F9C9A"/>
                </a:solidFill>
              </a:rPr>
              <a:t> </a:t>
            </a:r>
            <a:r>
              <a:rPr sz="4000" spc="-25" smtClean="0">
                <a:solidFill>
                  <a:srgbClr val="2F9C9A"/>
                </a:solidFill>
              </a:rPr>
              <a:t>core</a:t>
            </a:r>
            <a:r>
              <a:rPr lang="en-US" sz="4000" spc="-25">
                <a:solidFill>
                  <a:srgbClr val="2F9C9A"/>
                </a:solidFill>
              </a:rPr>
              <a:t> </a:t>
            </a:r>
            <a:r>
              <a:rPr sz="4000" spc="-10" smtClean="0">
                <a:solidFill>
                  <a:srgbClr val="2F9C9A"/>
                </a:solidFill>
              </a:rPr>
              <a:t>responsibility</a:t>
            </a:r>
            <a:r>
              <a:rPr lang="en-US" sz="4000" spc="-10">
                <a:solidFill>
                  <a:srgbClr val="2F9C9A"/>
                </a:solidFill>
              </a:rPr>
              <a:t> </a:t>
            </a:r>
            <a:r>
              <a:rPr sz="4000" smtClean="0">
                <a:solidFill>
                  <a:srgbClr val="2F9C9A"/>
                </a:solidFill>
              </a:rPr>
              <a:t>for</a:t>
            </a:r>
            <a:r>
              <a:rPr lang="en-US" sz="4000">
                <a:solidFill>
                  <a:srgbClr val="2F9C9A"/>
                </a:solidFill>
              </a:rPr>
              <a:t> </a:t>
            </a:r>
            <a:r>
              <a:rPr sz="4000" spc="-10" smtClean="0">
                <a:solidFill>
                  <a:srgbClr val="2F9C9A"/>
                </a:solidFill>
              </a:rPr>
              <a:t>executives,</a:t>
            </a:r>
            <a:r>
              <a:rPr lang="en-US" sz="4000" spc="-10" smtClean="0">
                <a:solidFill>
                  <a:srgbClr val="2F9C9A"/>
                </a:solidFill>
              </a:rPr>
              <a:t> </a:t>
            </a:r>
            <a:br>
              <a:rPr lang="en-US" sz="4000" spc="-10" smtClean="0">
                <a:solidFill>
                  <a:srgbClr val="2F9C9A"/>
                </a:solidFill>
              </a:rPr>
            </a:br>
            <a:r>
              <a:rPr sz="4000" smtClean="0">
                <a:solidFill>
                  <a:srgbClr val="2F9C9A"/>
                </a:solidFill>
              </a:rPr>
              <a:t>who</a:t>
            </a:r>
            <a:r>
              <a:rPr lang="en-US" sz="4000">
                <a:solidFill>
                  <a:srgbClr val="2F9C9A"/>
                </a:solidFill>
              </a:rPr>
              <a:t> </a:t>
            </a:r>
            <a:r>
              <a:rPr sz="4000" smtClean="0">
                <a:solidFill>
                  <a:srgbClr val="2F9C9A"/>
                </a:solidFill>
              </a:rPr>
              <a:t>must</a:t>
            </a:r>
            <a:r>
              <a:rPr lang="en-US" sz="4000">
                <a:solidFill>
                  <a:srgbClr val="2F9C9A"/>
                </a:solidFill>
              </a:rPr>
              <a:t> </a:t>
            </a:r>
            <a:r>
              <a:rPr sz="4000" smtClean="0">
                <a:solidFill>
                  <a:srgbClr val="2F9C9A"/>
                </a:solidFill>
              </a:rPr>
              <a:t>do</a:t>
            </a:r>
            <a:r>
              <a:rPr lang="en-US" sz="4000">
                <a:solidFill>
                  <a:srgbClr val="2F9C9A"/>
                </a:solidFill>
              </a:rPr>
              <a:t> </a:t>
            </a:r>
            <a:r>
              <a:rPr sz="4000" smtClean="0">
                <a:solidFill>
                  <a:srgbClr val="2F9C9A"/>
                </a:solidFill>
              </a:rPr>
              <a:t>the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smtClean="0">
                <a:solidFill>
                  <a:srgbClr val="2F9C9A"/>
                </a:solidFill>
              </a:rPr>
              <a:t>following</a:t>
            </a:r>
            <a:r>
              <a:rPr sz="4000" dirty="0">
                <a:solidFill>
                  <a:srgbClr val="2F9C9A"/>
                </a:solidFill>
              </a:rPr>
              <a:t>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988194" y="5681035"/>
            <a:ext cx="10416540" cy="260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3580" indent="-690880">
              <a:lnSpc>
                <a:spcPct val="100000"/>
              </a:lnSpc>
              <a:buClr>
                <a:srgbClr val="407CC9"/>
              </a:buClr>
              <a:buChar char="•"/>
              <a:tabLst>
                <a:tab pos="702945" algn="l"/>
                <a:tab pos="703580" algn="l"/>
              </a:tabLst>
            </a:pPr>
            <a:r>
              <a:rPr sz="3450" spc="-5" dirty="0">
                <a:latin typeface="Arial Regular" charset="0"/>
                <a:cs typeface="Arial Regular" charset="0"/>
              </a:rPr>
              <a:t>Stay</a:t>
            </a:r>
            <a:r>
              <a:rPr sz="3450" spc="-70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informed.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indent="-690880">
              <a:lnSpc>
                <a:spcPct val="100000"/>
              </a:lnSpc>
              <a:spcBef>
                <a:spcPts val="1100"/>
              </a:spcBef>
              <a:buClr>
                <a:srgbClr val="407CC9"/>
              </a:buClr>
              <a:buChar char="•"/>
              <a:tabLst>
                <a:tab pos="702945" algn="l"/>
                <a:tab pos="703580" algn="l"/>
              </a:tabLst>
            </a:pPr>
            <a:r>
              <a:rPr sz="3450" dirty="0">
                <a:latin typeface="Arial Regular" charset="0"/>
                <a:cs typeface="Arial Regular" charset="0"/>
              </a:rPr>
              <a:t>Anticipate </a:t>
            </a:r>
            <a:r>
              <a:rPr sz="3450" spc="5" dirty="0">
                <a:latin typeface="Arial Regular" charset="0"/>
                <a:cs typeface="Arial Regular" charset="0"/>
              </a:rPr>
              <a:t>the</a:t>
            </a:r>
            <a:r>
              <a:rPr sz="3450" spc="-65" dirty="0">
                <a:latin typeface="Arial Regular" charset="0"/>
                <a:cs typeface="Arial Regular" charset="0"/>
              </a:rPr>
              <a:t> </a:t>
            </a:r>
            <a:r>
              <a:rPr sz="3450" spc="-5" dirty="0">
                <a:latin typeface="Arial Regular" charset="0"/>
                <a:cs typeface="Arial Regular" charset="0"/>
              </a:rPr>
              <a:t>future.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indent="-690880">
              <a:lnSpc>
                <a:spcPct val="100000"/>
              </a:lnSpc>
              <a:spcBef>
                <a:spcPts val="1100"/>
              </a:spcBef>
              <a:buClr>
                <a:srgbClr val="407CC9"/>
              </a:buClr>
              <a:buChar char="•"/>
              <a:tabLst>
                <a:tab pos="702945" algn="l"/>
                <a:tab pos="703580" algn="l"/>
              </a:tabLst>
            </a:pPr>
            <a:r>
              <a:rPr sz="3450" dirty="0">
                <a:latin typeface="Arial Regular" charset="0"/>
                <a:cs typeface="Arial Regular" charset="0"/>
              </a:rPr>
              <a:t>Embrace </a:t>
            </a:r>
            <a:r>
              <a:rPr sz="3450" spc="-5" dirty="0">
                <a:latin typeface="Arial Regular" charset="0"/>
                <a:cs typeface="Arial Regular" charset="0"/>
              </a:rPr>
              <a:t>rapid</a:t>
            </a:r>
            <a:r>
              <a:rPr sz="3450" spc="-70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change.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indent="-690880">
              <a:lnSpc>
                <a:spcPct val="100000"/>
              </a:lnSpc>
              <a:spcBef>
                <a:spcPts val="1100"/>
              </a:spcBef>
              <a:buClr>
                <a:srgbClr val="407CC9"/>
              </a:buClr>
              <a:buChar char="•"/>
              <a:tabLst>
                <a:tab pos="702945" algn="l"/>
                <a:tab pos="703580" algn="l"/>
              </a:tabLst>
            </a:pPr>
            <a:r>
              <a:rPr sz="3450" spc="-5" dirty="0">
                <a:latin typeface="Arial Regular" charset="0"/>
                <a:cs typeface="Arial Regular" charset="0"/>
              </a:rPr>
              <a:t>Swiftly </a:t>
            </a:r>
            <a:r>
              <a:rPr sz="3450" spc="5" dirty="0">
                <a:latin typeface="Arial Regular" charset="0"/>
                <a:cs typeface="Arial Regular" charset="0"/>
              </a:rPr>
              <a:t>adopt </a:t>
            </a:r>
            <a:r>
              <a:rPr sz="3450" dirty="0">
                <a:latin typeface="Arial Regular" charset="0"/>
                <a:cs typeface="Arial Regular" charset="0"/>
              </a:rPr>
              <a:t>innovations </a:t>
            </a:r>
            <a:r>
              <a:rPr sz="3450" spc="5" dirty="0">
                <a:latin typeface="Arial Regular" charset="0"/>
                <a:cs typeface="Arial Regular" charset="0"/>
              </a:rPr>
              <a:t>in </a:t>
            </a:r>
            <a:r>
              <a:rPr sz="3450" spc="-10" dirty="0">
                <a:latin typeface="Arial Regular" charset="0"/>
                <a:cs typeface="Arial Regular" charset="0"/>
              </a:rPr>
              <a:t>care </a:t>
            </a:r>
            <a:r>
              <a:rPr sz="3450" spc="5" dirty="0">
                <a:latin typeface="Arial Regular" charset="0"/>
                <a:cs typeface="Arial Regular" charset="0"/>
              </a:rPr>
              <a:t>and</a:t>
            </a:r>
            <a:r>
              <a:rPr sz="3450" spc="20" dirty="0">
                <a:latin typeface="Arial Regular" charset="0"/>
                <a:cs typeface="Arial Regular" charset="0"/>
              </a:rPr>
              <a:t> </a:t>
            </a:r>
            <a:r>
              <a:rPr sz="3450" spc="-5" dirty="0">
                <a:latin typeface="Arial Regular" charset="0"/>
                <a:cs typeface="Arial Regular" charset="0"/>
              </a:rPr>
              <a:t>operations.</a:t>
            </a:r>
            <a:endParaRPr sz="3450" dirty="0">
              <a:latin typeface="Arial Regular" charset="0"/>
              <a:cs typeface="Arial Regular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74981"/>
            <a:ext cx="8620125" cy="817244"/>
          </a:xfrm>
          <a:custGeom>
            <a:avLst/>
            <a:gdLst/>
            <a:ahLst/>
            <a:cxnLst/>
            <a:rect l="l" t="t" r="r" b="b"/>
            <a:pathLst>
              <a:path w="8620125" h="817244">
                <a:moveTo>
                  <a:pt x="0" y="816741"/>
                </a:moveTo>
                <a:lnTo>
                  <a:pt x="8619632" y="816741"/>
                </a:lnTo>
                <a:lnTo>
                  <a:pt x="8619632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07672" y="683260"/>
            <a:ext cx="6648450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7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INNOVATION </a:t>
            </a:r>
            <a:r>
              <a:rPr sz="2550" b="1" spc="-1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AT </a:t>
            </a:r>
            <a:r>
              <a:rPr sz="2550" b="1" spc="9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SCALE:</a:t>
            </a:r>
            <a:r>
              <a:rPr sz="2550" b="1" spc="44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2550" spc="95" dirty="0">
                <a:solidFill>
                  <a:srgbClr val="FF9E15"/>
                </a:solidFill>
                <a:latin typeface="Arial Regular" charset="0"/>
                <a:cs typeface="Arial Regular" charset="0"/>
              </a:rPr>
              <a:t>IMPLICATIONS</a:t>
            </a:r>
            <a:endParaRPr sz="2550" dirty="0">
              <a:latin typeface="Arial Regular" charset="0"/>
              <a:cs typeface="Arial Regular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0104100" cy="1507807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6242050" y="3888942"/>
            <a:ext cx="13135564" cy="612113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76200" dir="2700000" algn="tl" rotWithShape="0">
              <a:prstClr val="black">
                <a:alpha val="89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320226" y="4718236"/>
            <a:ext cx="5483503" cy="612589"/>
          </a:xfrm>
          <a:custGeom>
            <a:avLst/>
            <a:gdLst/>
            <a:ahLst/>
            <a:cxnLst/>
            <a:rect l="l" t="t" r="r" b="b"/>
            <a:pathLst>
              <a:path w="5024755" h="561339">
                <a:moveTo>
                  <a:pt x="117608" y="13570"/>
                </a:moveTo>
                <a:lnTo>
                  <a:pt x="0" y="13570"/>
                </a:lnTo>
                <a:lnTo>
                  <a:pt x="0" y="547334"/>
                </a:lnTo>
                <a:lnTo>
                  <a:pt x="117608" y="547334"/>
                </a:lnTo>
                <a:lnTo>
                  <a:pt x="117608" y="13570"/>
                </a:lnTo>
                <a:close/>
              </a:path>
              <a:path w="5024755" h="561339">
                <a:moveTo>
                  <a:pt x="376939" y="13570"/>
                </a:moveTo>
                <a:lnTo>
                  <a:pt x="217111" y="13570"/>
                </a:lnTo>
                <a:lnTo>
                  <a:pt x="217111" y="547334"/>
                </a:lnTo>
                <a:lnTo>
                  <a:pt x="334720" y="547334"/>
                </a:lnTo>
                <a:lnTo>
                  <a:pt x="334720" y="167366"/>
                </a:lnTo>
                <a:lnTo>
                  <a:pt x="471030" y="167366"/>
                </a:lnTo>
                <a:lnTo>
                  <a:pt x="376939" y="13570"/>
                </a:lnTo>
                <a:close/>
              </a:path>
              <a:path w="5024755" h="561339">
                <a:moveTo>
                  <a:pt x="471030" y="167366"/>
                </a:moveTo>
                <a:lnTo>
                  <a:pt x="336228" y="167366"/>
                </a:lnTo>
                <a:lnTo>
                  <a:pt x="569184" y="547334"/>
                </a:lnTo>
                <a:lnTo>
                  <a:pt x="722981" y="547334"/>
                </a:lnTo>
                <a:lnTo>
                  <a:pt x="722981" y="384490"/>
                </a:lnTo>
                <a:lnTo>
                  <a:pt x="603864" y="384490"/>
                </a:lnTo>
                <a:lnTo>
                  <a:pt x="471030" y="167366"/>
                </a:lnTo>
                <a:close/>
              </a:path>
              <a:path w="5024755" h="561339">
                <a:moveTo>
                  <a:pt x="722981" y="13570"/>
                </a:moveTo>
                <a:lnTo>
                  <a:pt x="605372" y="13570"/>
                </a:lnTo>
                <a:lnTo>
                  <a:pt x="605372" y="384490"/>
                </a:lnTo>
                <a:lnTo>
                  <a:pt x="722981" y="384490"/>
                </a:lnTo>
                <a:lnTo>
                  <a:pt x="722981" y="13570"/>
                </a:lnTo>
                <a:close/>
              </a:path>
              <a:path w="5024755" h="561339">
                <a:moveTo>
                  <a:pt x="1044898" y="117608"/>
                </a:moveTo>
                <a:lnTo>
                  <a:pt x="927289" y="117608"/>
                </a:lnTo>
                <a:lnTo>
                  <a:pt x="927289" y="547334"/>
                </a:lnTo>
                <a:lnTo>
                  <a:pt x="1044898" y="547334"/>
                </a:lnTo>
                <a:lnTo>
                  <a:pt x="1044898" y="117608"/>
                </a:lnTo>
                <a:close/>
              </a:path>
              <a:path w="5024755" h="561339">
                <a:moveTo>
                  <a:pt x="1197186" y="13570"/>
                </a:moveTo>
                <a:lnTo>
                  <a:pt x="775000" y="13570"/>
                </a:lnTo>
                <a:lnTo>
                  <a:pt x="775000" y="117608"/>
                </a:lnTo>
                <a:lnTo>
                  <a:pt x="1197186" y="117608"/>
                </a:lnTo>
                <a:lnTo>
                  <a:pt x="1197186" y="13570"/>
                </a:lnTo>
                <a:close/>
              </a:path>
              <a:path w="5024755" h="561339">
                <a:moveTo>
                  <a:pt x="1616344" y="13570"/>
                </a:moveTo>
                <a:lnTo>
                  <a:pt x="1253716" y="13570"/>
                </a:lnTo>
                <a:lnTo>
                  <a:pt x="1253716" y="547334"/>
                </a:lnTo>
                <a:lnTo>
                  <a:pt x="1629914" y="547334"/>
                </a:lnTo>
                <a:lnTo>
                  <a:pt x="1629914" y="438771"/>
                </a:lnTo>
                <a:lnTo>
                  <a:pt x="1371325" y="438771"/>
                </a:lnTo>
                <a:lnTo>
                  <a:pt x="1371325" y="330209"/>
                </a:lnTo>
                <a:lnTo>
                  <a:pt x="1602774" y="330209"/>
                </a:lnTo>
                <a:lnTo>
                  <a:pt x="1602774" y="221647"/>
                </a:lnTo>
                <a:lnTo>
                  <a:pt x="1371325" y="221647"/>
                </a:lnTo>
                <a:lnTo>
                  <a:pt x="1371325" y="122132"/>
                </a:lnTo>
                <a:lnTo>
                  <a:pt x="1616344" y="122132"/>
                </a:lnTo>
                <a:lnTo>
                  <a:pt x="1616344" y="13570"/>
                </a:lnTo>
                <a:close/>
              </a:path>
              <a:path w="5024755" h="561339">
                <a:moveTo>
                  <a:pt x="1975944" y="0"/>
                </a:moveTo>
                <a:lnTo>
                  <a:pt x="1915820" y="4900"/>
                </a:lnTo>
                <a:lnTo>
                  <a:pt x="1860596" y="19601"/>
                </a:lnTo>
                <a:lnTo>
                  <a:pt x="1811404" y="43448"/>
                </a:lnTo>
                <a:lnTo>
                  <a:pt x="1769374" y="75767"/>
                </a:lnTo>
                <a:lnTo>
                  <a:pt x="1735166" y="116200"/>
                </a:lnTo>
                <a:lnTo>
                  <a:pt x="1709439" y="164351"/>
                </a:lnTo>
                <a:lnTo>
                  <a:pt x="1693324" y="219390"/>
                </a:lnTo>
                <a:lnTo>
                  <a:pt x="1687952" y="280452"/>
                </a:lnTo>
                <a:lnTo>
                  <a:pt x="1689295" y="311739"/>
                </a:lnTo>
                <a:lnTo>
                  <a:pt x="1700038" y="369789"/>
                </a:lnTo>
                <a:lnTo>
                  <a:pt x="1721242" y="421597"/>
                </a:lnTo>
                <a:lnTo>
                  <a:pt x="1751210" y="465888"/>
                </a:lnTo>
                <a:lnTo>
                  <a:pt x="1789494" y="502364"/>
                </a:lnTo>
                <a:lnTo>
                  <a:pt x="1835105" y="530443"/>
                </a:lnTo>
                <a:lnTo>
                  <a:pt x="1887595" y="549878"/>
                </a:lnTo>
                <a:lnTo>
                  <a:pt x="1945269" y="559679"/>
                </a:lnTo>
                <a:lnTo>
                  <a:pt x="1975944" y="560904"/>
                </a:lnTo>
                <a:lnTo>
                  <a:pt x="2005204" y="560148"/>
                </a:lnTo>
                <a:lnTo>
                  <a:pt x="2062878" y="554113"/>
                </a:lnTo>
                <a:lnTo>
                  <a:pt x="2119279" y="541873"/>
                </a:lnTo>
                <a:lnTo>
                  <a:pt x="2173561" y="522268"/>
                </a:lnTo>
                <a:lnTo>
                  <a:pt x="2199853" y="509638"/>
                </a:lnTo>
                <a:lnTo>
                  <a:pt x="2199853" y="452342"/>
                </a:lnTo>
                <a:lnTo>
                  <a:pt x="1975944" y="452342"/>
                </a:lnTo>
                <a:lnTo>
                  <a:pt x="1957544" y="451542"/>
                </a:lnTo>
                <a:lnTo>
                  <a:pt x="1907715" y="439525"/>
                </a:lnTo>
                <a:lnTo>
                  <a:pt x="1866792" y="414581"/>
                </a:lnTo>
                <a:lnTo>
                  <a:pt x="1836000" y="378648"/>
                </a:lnTo>
                <a:lnTo>
                  <a:pt x="1816658" y="333397"/>
                </a:lnTo>
                <a:lnTo>
                  <a:pt x="1810085" y="280452"/>
                </a:lnTo>
                <a:lnTo>
                  <a:pt x="1810815" y="262316"/>
                </a:lnTo>
                <a:lnTo>
                  <a:pt x="1821770" y="211846"/>
                </a:lnTo>
                <a:lnTo>
                  <a:pt x="1845023" y="169233"/>
                </a:lnTo>
                <a:lnTo>
                  <a:pt x="1879350" y="136744"/>
                </a:lnTo>
                <a:lnTo>
                  <a:pt x="1923429" y="115771"/>
                </a:lnTo>
                <a:lnTo>
                  <a:pt x="1975944" y="108562"/>
                </a:lnTo>
                <a:lnTo>
                  <a:pt x="2151917" y="108562"/>
                </a:lnTo>
                <a:lnTo>
                  <a:pt x="2188544" y="68605"/>
                </a:lnTo>
                <a:lnTo>
                  <a:pt x="2144535" y="36470"/>
                </a:lnTo>
                <a:lnTo>
                  <a:pt x="2093929" y="15455"/>
                </a:lnTo>
                <a:lnTo>
                  <a:pt x="2037481" y="3868"/>
                </a:lnTo>
                <a:lnTo>
                  <a:pt x="2007348" y="967"/>
                </a:lnTo>
                <a:lnTo>
                  <a:pt x="1975944" y="0"/>
                </a:lnTo>
                <a:close/>
              </a:path>
              <a:path w="5024755" h="561339">
                <a:moveTo>
                  <a:pt x="2199853" y="230694"/>
                </a:moveTo>
                <a:lnTo>
                  <a:pt x="1991022" y="230694"/>
                </a:lnTo>
                <a:lnTo>
                  <a:pt x="1991022" y="339256"/>
                </a:lnTo>
                <a:lnTo>
                  <a:pt x="2086767" y="339256"/>
                </a:lnTo>
                <a:lnTo>
                  <a:pt x="2086767" y="425955"/>
                </a:lnTo>
                <a:lnTo>
                  <a:pt x="2042287" y="443672"/>
                </a:lnTo>
                <a:lnTo>
                  <a:pt x="1994508" y="451800"/>
                </a:lnTo>
                <a:lnTo>
                  <a:pt x="1975944" y="452342"/>
                </a:lnTo>
                <a:lnTo>
                  <a:pt x="2199853" y="452342"/>
                </a:lnTo>
                <a:lnTo>
                  <a:pt x="2199853" y="230694"/>
                </a:lnTo>
                <a:close/>
              </a:path>
              <a:path w="5024755" h="561339">
                <a:moveTo>
                  <a:pt x="2151917" y="108562"/>
                </a:moveTo>
                <a:lnTo>
                  <a:pt x="1975944" y="108562"/>
                </a:lnTo>
                <a:lnTo>
                  <a:pt x="1997618" y="109363"/>
                </a:lnTo>
                <a:lnTo>
                  <a:pt x="2017408" y="111766"/>
                </a:lnTo>
                <a:lnTo>
                  <a:pt x="2066035" y="128545"/>
                </a:lnTo>
                <a:lnTo>
                  <a:pt x="2105615" y="159073"/>
                </a:lnTo>
                <a:lnTo>
                  <a:pt x="2151917" y="108562"/>
                </a:lnTo>
                <a:close/>
              </a:path>
              <a:path w="5024755" h="561339">
                <a:moveTo>
                  <a:pt x="2502168" y="13570"/>
                </a:moveTo>
                <a:lnTo>
                  <a:pt x="2295599" y="13570"/>
                </a:lnTo>
                <a:lnTo>
                  <a:pt x="2295599" y="547334"/>
                </a:lnTo>
                <a:lnTo>
                  <a:pt x="2413208" y="547334"/>
                </a:lnTo>
                <a:lnTo>
                  <a:pt x="2413208" y="333979"/>
                </a:lnTo>
                <a:lnTo>
                  <a:pt x="2595375" y="333979"/>
                </a:lnTo>
                <a:lnTo>
                  <a:pt x="2588113" y="321916"/>
                </a:lnTo>
                <a:lnTo>
                  <a:pt x="2614688" y="314825"/>
                </a:lnTo>
                <a:lnTo>
                  <a:pt x="2637871" y="304105"/>
                </a:lnTo>
                <a:lnTo>
                  <a:pt x="2657661" y="289758"/>
                </a:lnTo>
                <a:lnTo>
                  <a:pt x="2674058" y="271782"/>
                </a:lnTo>
                <a:lnTo>
                  <a:pt x="2686922" y="250932"/>
                </a:lnTo>
                <a:lnTo>
                  <a:pt x="2693509" y="234464"/>
                </a:lnTo>
                <a:lnTo>
                  <a:pt x="2413208" y="234464"/>
                </a:lnTo>
                <a:lnTo>
                  <a:pt x="2413208" y="113085"/>
                </a:lnTo>
                <a:lnTo>
                  <a:pt x="2693850" y="113085"/>
                </a:lnTo>
                <a:lnTo>
                  <a:pt x="2687252" y="97630"/>
                </a:lnTo>
                <a:lnTo>
                  <a:pt x="2656577" y="57916"/>
                </a:lnTo>
                <a:lnTo>
                  <a:pt x="2613746" y="32040"/>
                </a:lnTo>
                <a:lnTo>
                  <a:pt x="2560902" y="18023"/>
                </a:lnTo>
                <a:lnTo>
                  <a:pt x="2522265" y="14065"/>
                </a:lnTo>
                <a:lnTo>
                  <a:pt x="2502168" y="13570"/>
                </a:lnTo>
                <a:close/>
              </a:path>
              <a:path w="5024755" h="561339">
                <a:moveTo>
                  <a:pt x="2595375" y="333979"/>
                </a:moveTo>
                <a:lnTo>
                  <a:pt x="2471258" y="333979"/>
                </a:lnTo>
                <a:lnTo>
                  <a:pt x="2582836" y="547334"/>
                </a:lnTo>
                <a:lnTo>
                  <a:pt x="2721554" y="547334"/>
                </a:lnTo>
                <a:lnTo>
                  <a:pt x="2722500" y="545147"/>
                </a:lnTo>
                <a:lnTo>
                  <a:pt x="2595375" y="333979"/>
                </a:lnTo>
                <a:close/>
              </a:path>
              <a:path w="5024755" h="561339">
                <a:moveTo>
                  <a:pt x="2722500" y="545147"/>
                </a:moveTo>
                <a:lnTo>
                  <a:pt x="2721554" y="547334"/>
                </a:lnTo>
                <a:lnTo>
                  <a:pt x="2723816" y="547334"/>
                </a:lnTo>
                <a:lnTo>
                  <a:pt x="2722500" y="545147"/>
                </a:lnTo>
                <a:close/>
              </a:path>
              <a:path w="5024755" h="561339">
                <a:moveTo>
                  <a:pt x="3049502" y="13570"/>
                </a:moveTo>
                <a:lnTo>
                  <a:pt x="2952249" y="13570"/>
                </a:lnTo>
                <a:lnTo>
                  <a:pt x="2722500" y="545147"/>
                </a:lnTo>
                <a:lnTo>
                  <a:pt x="2723816" y="547334"/>
                </a:lnTo>
                <a:lnTo>
                  <a:pt x="2851226" y="547334"/>
                </a:lnTo>
                <a:lnTo>
                  <a:pt x="2895706" y="434248"/>
                </a:lnTo>
                <a:lnTo>
                  <a:pt x="3232509" y="434248"/>
                </a:lnTo>
                <a:lnTo>
                  <a:pt x="3189217" y="334733"/>
                </a:lnTo>
                <a:lnTo>
                  <a:pt x="2932647" y="334733"/>
                </a:lnTo>
                <a:lnTo>
                  <a:pt x="2997483" y="168874"/>
                </a:lnTo>
                <a:lnTo>
                  <a:pt x="3117064" y="168874"/>
                </a:lnTo>
                <a:lnTo>
                  <a:pt x="3049502" y="13570"/>
                </a:lnTo>
                <a:close/>
              </a:path>
              <a:path w="5024755" h="561339">
                <a:moveTo>
                  <a:pt x="3232509" y="434248"/>
                </a:moveTo>
                <a:lnTo>
                  <a:pt x="3103030" y="434248"/>
                </a:lnTo>
                <a:lnTo>
                  <a:pt x="3149018" y="547334"/>
                </a:lnTo>
                <a:lnTo>
                  <a:pt x="3281705" y="547334"/>
                </a:lnTo>
                <a:lnTo>
                  <a:pt x="3232509" y="434248"/>
                </a:lnTo>
                <a:close/>
              </a:path>
              <a:path w="5024755" h="561339">
                <a:moveTo>
                  <a:pt x="3479228" y="117608"/>
                </a:moveTo>
                <a:lnTo>
                  <a:pt x="3361619" y="117608"/>
                </a:lnTo>
                <a:lnTo>
                  <a:pt x="3361619" y="547334"/>
                </a:lnTo>
                <a:lnTo>
                  <a:pt x="3479228" y="547334"/>
                </a:lnTo>
                <a:lnTo>
                  <a:pt x="3479228" y="117608"/>
                </a:lnTo>
                <a:close/>
              </a:path>
              <a:path w="5024755" h="561339">
                <a:moveTo>
                  <a:pt x="3117064" y="168874"/>
                </a:moveTo>
                <a:lnTo>
                  <a:pt x="2997483" y="168874"/>
                </a:lnTo>
                <a:lnTo>
                  <a:pt x="3063073" y="334733"/>
                </a:lnTo>
                <a:lnTo>
                  <a:pt x="3189217" y="334733"/>
                </a:lnTo>
                <a:lnTo>
                  <a:pt x="3117064" y="168874"/>
                </a:lnTo>
                <a:close/>
              </a:path>
              <a:path w="5024755" h="561339">
                <a:moveTo>
                  <a:pt x="2693850" y="113085"/>
                </a:moveTo>
                <a:lnTo>
                  <a:pt x="2490106" y="113085"/>
                </a:lnTo>
                <a:lnTo>
                  <a:pt x="2498069" y="113226"/>
                </a:lnTo>
                <a:lnTo>
                  <a:pt x="2506126" y="113650"/>
                </a:lnTo>
                <a:lnTo>
                  <a:pt x="2545282" y="121077"/>
                </a:lnTo>
                <a:lnTo>
                  <a:pt x="2576663" y="149037"/>
                </a:lnTo>
                <a:lnTo>
                  <a:pt x="2581328" y="174905"/>
                </a:lnTo>
                <a:lnTo>
                  <a:pt x="2580739" y="185231"/>
                </a:lnTo>
                <a:lnTo>
                  <a:pt x="2561256" y="219291"/>
                </a:lnTo>
                <a:lnTo>
                  <a:pt x="2524762" y="232485"/>
                </a:lnTo>
                <a:lnTo>
                  <a:pt x="2413208" y="234464"/>
                </a:lnTo>
                <a:lnTo>
                  <a:pt x="2693509" y="234464"/>
                </a:lnTo>
                <a:lnTo>
                  <a:pt x="2696110" y="227961"/>
                </a:lnTo>
                <a:lnTo>
                  <a:pt x="2701623" y="202870"/>
                </a:lnTo>
                <a:lnTo>
                  <a:pt x="2703461" y="175659"/>
                </a:lnTo>
                <a:lnTo>
                  <a:pt x="2702448" y="153254"/>
                </a:lnTo>
                <a:lnTo>
                  <a:pt x="2699408" y="132781"/>
                </a:lnTo>
                <a:lnTo>
                  <a:pt x="2694343" y="114239"/>
                </a:lnTo>
                <a:lnTo>
                  <a:pt x="2693850" y="113085"/>
                </a:lnTo>
                <a:close/>
              </a:path>
              <a:path w="5024755" h="561339">
                <a:moveTo>
                  <a:pt x="3631516" y="13570"/>
                </a:moveTo>
                <a:lnTo>
                  <a:pt x="3209330" y="13570"/>
                </a:lnTo>
                <a:lnTo>
                  <a:pt x="3209330" y="117608"/>
                </a:lnTo>
                <a:lnTo>
                  <a:pt x="3631516" y="117608"/>
                </a:lnTo>
                <a:lnTo>
                  <a:pt x="3631516" y="13570"/>
                </a:lnTo>
                <a:close/>
              </a:path>
              <a:path w="5024755" h="561339">
                <a:moveTo>
                  <a:pt x="3799637" y="13570"/>
                </a:moveTo>
                <a:lnTo>
                  <a:pt x="3682028" y="13570"/>
                </a:lnTo>
                <a:lnTo>
                  <a:pt x="3682028" y="547334"/>
                </a:lnTo>
                <a:lnTo>
                  <a:pt x="3799637" y="547334"/>
                </a:lnTo>
                <a:lnTo>
                  <a:pt x="3799637" y="13570"/>
                </a:lnTo>
                <a:close/>
              </a:path>
              <a:path w="5024755" h="561339">
                <a:moveTo>
                  <a:pt x="4158482" y="0"/>
                </a:moveTo>
                <a:lnTo>
                  <a:pt x="4098349" y="4900"/>
                </a:lnTo>
                <a:lnTo>
                  <a:pt x="4043135" y="19601"/>
                </a:lnTo>
                <a:lnTo>
                  <a:pt x="3993943" y="43448"/>
                </a:lnTo>
                <a:lnTo>
                  <a:pt x="3951913" y="75767"/>
                </a:lnTo>
                <a:lnTo>
                  <a:pt x="3917704" y="116200"/>
                </a:lnTo>
                <a:lnTo>
                  <a:pt x="3891977" y="164351"/>
                </a:lnTo>
                <a:lnTo>
                  <a:pt x="3875863" y="219390"/>
                </a:lnTo>
                <a:lnTo>
                  <a:pt x="3870491" y="280452"/>
                </a:lnTo>
                <a:lnTo>
                  <a:pt x="3871834" y="311739"/>
                </a:lnTo>
                <a:lnTo>
                  <a:pt x="3882577" y="369789"/>
                </a:lnTo>
                <a:lnTo>
                  <a:pt x="3903781" y="421597"/>
                </a:lnTo>
                <a:lnTo>
                  <a:pt x="3933748" y="465888"/>
                </a:lnTo>
                <a:lnTo>
                  <a:pt x="3972032" y="502364"/>
                </a:lnTo>
                <a:lnTo>
                  <a:pt x="4017644" y="530443"/>
                </a:lnTo>
                <a:lnTo>
                  <a:pt x="4070127" y="549878"/>
                </a:lnTo>
                <a:lnTo>
                  <a:pt x="4127801" y="559679"/>
                </a:lnTo>
                <a:lnTo>
                  <a:pt x="4158482" y="560904"/>
                </a:lnTo>
                <a:lnTo>
                  <a:pt x="4189157" y="559679"/>
                </a:lnTo>
                <a:lnTo>
                  <a:pt x="4246830" y="549878"/>
                </a:lnTo>
                <a:lnTo>
                  <a:pt x="4299316" y="530443"/>
                </a:lnTo>
                <a:lnTo>
                  <a:pt x="4344930" y="502364"/>
                </a:lnTo>
                <a:lnTo>
                  <a:pt x="4383216" y="465888"/>
                </a:lnTo>
                <a:lnTo>
                  <a:pt x="4393478" y="452342"/>
                </a:lnTo>
                <a:lnTo>
                  <a:pt x="4158482" y="452342"/>
                </a:lnTo>
                <a:lnTo>
                  <a:pt x="4140077" y="451542"/>
                </a:lnTo>
                <a:lnTo>
                  <a:pt x="4090254" y="439525"/>
                </a:lnTo>
                <a:lnTo>
                  <a:pt x="4049331" y="414581"/>
                </a:lnTo>
                <a:lnTo>
                  <a:pt x="4018534" y="378648"/>
                </a:lnTo>
                <a:lnTo>
                  <a:pt x="3999191" y="333397"/>
                </a:lnTo>
                <a:lnTo>
                  <a:pt x="3992623" y="280452"/>
                </a:lnTo>
                <a:lnTo>
                  <a:pt x="3993352" y="262316"/>
                </a:lnTo>
                <a:lnTo>
                  <a:pt x="4004309" y="211846"/>
                </a:lnTo>
                <a:lnTo>
                  <a:pt x="4027557" y="169233"/>
                </a:lnTo>
                <a:lnTo>
                  <a:pt x="4061888" y="136744"/>
                </a:lnTo>
                <a:lnTo>
                  <a:pt x="4105966" y="115771"/>
                </a:lnTo>
                <a:lnTo>
                  <a:pt x="4158482" y="108562"/>
                </a:lnTo>
                <a:lnTo>
                  <a:pt x="4393474" y="108562"/>
                </a:lnTo>
                <a:lnTo>
                  <a:pt x="4383216" y="95020"/>
                </a:lnTo>
                <a:lnTo>
                  <a:pt x="4344930" y="58547"/>
                </a:lnTo>
                <a:lnTo>
                  <a:pt x="4299316" y="30467"/>
                </a:lnTo>
                <a:lnTo>
                  <a:pt x="4246830" y="11025"/>
                </a:lnTo>
                <a:lnTo>
                  <a:pt x="4189157" y="1225"/>
                </a:lnTo>
                <a:lnTo>
                  <a:pt x="4158482" y="0"/>
                </a:lnTo>
                <a:close/>
              </a:path>
              <a:path w="5024755" h="561339">
                <a:moveTo>
                  <a:pt x="4393474" y="108562"/>
                </a:moveTo>
                <a:lnTo>
                  <a:pt x="4158482" y="108562"/>
                </a:lnTo>
                <a:lnTo>
                  <a:pt x="4176882" y="109363"/>
                </a:lnTo>
                <a:lnTo>
                  <a:pt x="4194387" y="111766"/>
                </a:lnTo>
                <a:lnTo>
                  <a:pt x="4241434" y="128428"/>
                </a:lnTo>
                <a:lnTo>
                  <a:pt x="4279107" y="157188"/>
                </a:lnTo>
                <a:lnTo>
                  <a:pt x="4306171" y="196558"/>
                </a:lnTo>
                <a:lnTo>
                  <a:pt x="4321420" y="244834"/>
                </a:lnTo>
                <a:lnTo>
                  <a:pt x="4324341" y="280452"/>
                </a:lnTo>
                <a:lnTo>
                  <a:pt x="4323611" y="298906"/>
                </a:lnTo>
                <a:lnTo>
                  <a:pt x="4312656" y="349434"/>
                </a:lnTo>
                <a:lnTo>
                  <a:pt x="4289401" y="391700"/>
                </a:lnTo>
                <a:lnTo>
                  <a:pt x="4255072" y="424169"/>
                </a:lnTo>
                <a:lnTo>
                  <a:pt x="4210996" y="445138"/>
                </a:lnTo>
                <a:lnTo>
                  <a:pt x="4158482" y="452342"/>
                </a:lnTo>
                <a:lnTo>
                  <a:pt x="4393478" y="452342"/>
                </a:lnTo>
                <a:lnTo>
                  <a:pt x="4424987" y="396553"/>
                </a:lnTo>
                <a:lnTo>
                  <a:pt x="4441102" y="341518"/>
                </a:lnTo>
                <a:lnTo>
                  <a:pt x="4446474" y="280452"/>
                </a:lnTo>
                <a:lnTo>
                  <a:pt x="4445131" y="249170"/>
                </a:lnTo>
                <a:lnTo>
                  <a:pt x="4434388" y="191116"/>
                </a:lnTo>
                <a:lnTo>
                  <a:pt x="4413184" y="139309"/>
                </a:lnTo>
                <a:lnTo>
                  <a:pt x="4399260" y="116200"/>
                </a:lnTo>
                <a:lnTo>
                  <a:pt x="4393474" y="108562"/>
                </a:lnTo>
                <a:close/>
              </a:path>
              <a:path w="5024755" h="561339">
                <a:moveTo>
                  <a:pt x="4678663" y="13570"/>
                </a:moveTo>
                <a:lnTo>
                  <a:pt x="4518836" y="13570"/>
                </a:lnTo>
                <a:lnTo>
                  <a:pt x="4518836" y="547334"/>
                </a:lnTo>
                <a:lnTo>
                  <a:pt x="4636445" y="547334"/>
                </a:lnTo>
                <a:lnTo>
                  <a:pt x="4636445" y="167366"/>
                </a:lnTo>
                <a:lnTo>
                  <a:pt x="4772754" y="167366"/>
                </a:lnTo>
                <a:lnTo>
                  <a:pt x="4678663" y="13570"/>
                </a:lnTo>
                <a:close/>
              </a:path>
              <a:path w="5024755" h="561339">
                <a:moveTo>
                  <a:pt x="4772754" y="167366"/>
                </a:moveTo>
                <a:lnTo>
                  <a:pt x="4637953" y="167366"/>
                </a:lnTo>
                <a:lnTo>
                  <a:pt x="4870909" y="547334"/>
                </a:lnTo>
                <a:lnTo>
                  <a:pt x="5024705" y="547334"/>
                </a:lnTo>
                <a:lnTo>
                  <a:pt x="5024705" y="384490"/>
                </a:lnTo>
                <a:lnTo>
                  <a:pt x="4905588" y="384490"/>
                </a:lnTo>
                <a:lnTo>
                  <a:pt x="4772754" y="167366"/>
                </a:lnTo>
                <a:close/>
              </a:path>
              <a:path w="5024755" h="561339">
                <a:moveTo>
                  <a:pt x="5024705" y="13570"/>
                </a:moveTo>
                <a:lnTo>
                  <a:pt x="4907096" y="13570"/>
                </a:lnTo>
                <a:lnTo>
                  <a:pt x="4907096" y="384490"/>
                </a:lnTo>
                <a:lnTo>
                  <a:pt x="5024705" y="384490"/>
                </a:lnTo>
                <a:lnTo>
                  <a:pt x="5024705" y="13570"/>
                </a:lnTo>
                <a:close/>
              </a:path>
            </a:pathLst>
          </a:custGeom>
          <a:solidFill>
            <a:srgbClr val="A3D39B"/>
          </a:solidFill>
          <a:effectLst>
            <a:outerShdw blurRad="50800" dist="76200" dir="2700000" algn="tl" rotWithShape="0">
              <a:prstClr val="black">
                <a:alpha val="89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 idx="4294967295"/>
          </p:nvPr>
        </p:nvSpPr>
        <p:spPr>
          <a:xfrm>
            <a:off x="6307526" y="5927452"/>
            <a:ext cx="8545123" cy="9694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300" spc="-10" dirty="0">
                <a:solidFill>
                  <a:srgbClr val="FFFFFF"/>
                </a:solidFill>
              </a:rPr>
              <a:t>Kenneth</a:t>
            </a:r>
            <a:r>
              <a:rPr sz="6300" spc="-75" dirty="0">
                <a:solidFill>
                  <a:srgbClr val="FFFFFF"/>
                </a:solidFill>
              </a:rPr>
              <a:t> </a:t>
            </a:r>
            <a:r>
              <a:rPr sz="6300" spc="5" dirty="0">
                <a:solidFill>
                  <a:srgbClr val="FFFFFF"/>
                </a:solidFill>
              </a:rPr>
              <a:t>Kaufman</a:t>
            </a:r>
            <a:endParaRPr sz="6300" dirty="0"/>
          </a:p>
        </p:txBody>
      </p:sp>
      <p:sp>
        <p:nvSpPr>
          <p:cNvPr id="9" name="object 9"/>
          <p:cNvSpPr txBox="1"/>
          <p:nvPr/>
        </p:nvSpPr>
        <p:spPr>
          <a:xfrm>
            <a:off x="6307527" y="6967106"/>
            <a:ext cx="8011723" cy="1259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5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Chairman</a:t>
            </a:r>
            <a:endParaRPr sz="4050" dirty="0">
              <a:latin typeface="Arial Regular" charset="0"/>
              <a:cs typeface="Arial Regular" charset="0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4050" spc="-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Kaufman, </a:t>
            </a:r>
            <a:r>
              <a:rPr sz="405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Hall &amp; </a:t>
            </a:r>
            <a:r>
              <a:rPr sz="4050" spc="-5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Associates,</a:t>
            </a:r>
            <a:r>
              <a:rPr sz="4050" spc="-33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 </a:t>
            </a:r>
            <a:r>
              <a:rPr sz="4050" spc="-4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LLC</a:t>
            </a:r>
            <a:endParaRPr sz="4050" dirty="0">
              <a:latin typeface="Arial Regular" charset="0"/>
              <a:cs typeface="Arial Regular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0104100" cy="15081251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5205" y="0"/>
            <a:ext cx="19086329" cy="15081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32729" y="2914613"/>
            <a:ext cx="9086850" cy="32932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6500"/>
              </a:lnSpc>
            </a:pPr>
            <a:r>
              <a:rPr sz="4000" dirty="0">
                <a:solidFill>
                  <a:srgbClr val="213C50"/>
                </a:solidFill>
                <a:latin typeface="Arial" charset="0"/>
                <a:ea typeface="Arial" charset="0"/>
                <a:cs typeface="Arial" charset="0"/>
              </a:rPr>
              <a:t>In the new </a:t>
            </a:r>
            <a:r>
              <a:rPr sz="4000" spc="-10" dirty="0">
                <a:solidFill>
                  <a:srgbClr val="213C50"/>
                </a:solidFill>
                <a:latin typeface="Arial" charset="0"/>
                <a:ea typeface="Arial" charset="0"/>
                <a:cs typeface="Arial" charset="0"/>
              </a:rPr>
              <a:t>healthcare </a:t>
            </a:r>
            <a:r>
              <a:rPr sz="4000" dirty="0">
                <a:solidFill>
                  <a:srgbClr val="213C50"/>
                </a:solidFill>
                <a:latin typeface="Arial" charset="0"/>
                <a:ea typeface="Arial" charset="0"/>
                <a:cs typeface="Arial" charset="0"/>
              </a:rPr>
              <a:t>and political  </a:t>
            </a:r>
            <a:r>
              <a:rPr sz="4000" spc="-5" dirty="0">
                <a:solidFill>
                  <a:srgbClr val="213C50"/>
                </a:solidFill>
                <a:latin typeface="Arial" charset="0"/>
                <a:ea typeface="Arial" charset="0"/>
                <a:cs typeface="Arial" charset="0"/>
              </a:rPr>
              <a:t>environment, </a:t>
            </a:r>
            <a:r>
              <a:rPr sz="4000" dirty="0">
                <a:solidFill>
                  <a:srgbClr val="213C50"/>
                </a:solidFill>
                <a:latin typeface="Arial" charset="0"/>
                <a:ea typeface="Arial" charset="0"/>
                <a:cs typeface="Arial" charset="0"/>
              </a:rPr>
              <a:t>leaders must stay</a:t>
            </a:r>
            <a:r>
              <a:rPr sz="4000" spc="-125" dirty="0">
                <a:solidFill>
                  <a:srgbClr val="213C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4000" spc="-15" dirty="0">
                <a:solidFill>
                  <a:srgbClr val="213C50"/>
                </a:solidFill>
                <a:latin typeface="Arial" charset="0"/>
                <a:ea typeface="Arial" charset="0"/>
                <a:cs typeface="Arial" charset="0"/>
              </a:rPr>
              <a:t>abreast  </a:t>
            </a:r>
            <a:r>
              <a:rPr sz="4000" dirty="0">
                <a:solidFill>
                  <a:srgbClr val="213C50"/>
                </a:solidFill>
                <a:latin typeface="Arial" charset="0"/>
                <a:ea typeface="Arial" charset="0"/>
                <a:cs typeface="Arial" charset="0"/>
              </a:rPr>
              <a:t>of the </a:t>
            </a:r>
            <a:r>
              <a:rPr sz="4000" spc="-10" dirty="0">
                <a:solidFill>
                  <a:srgbClr val="213C50"/>
                </a:solidFill>
                <a:latin typeface="Arial" charset="0"/>
                <a:ea typeface="Arial" charset="0"/>
                <a:cs typeface="Arial" charset="0"/>
              </a:rPr>
              <a:t>trends </a:t>
            </a:r>
            <a:r>
              <a:rPr sz="4000" dirty="0">
                <a:solidFill>
                  <a:srgbClr val="213C50"/>
                </a:solidFill>
                <a:latin typeface="Arial" charset="0"/>
                <a:ea typeface="Arial" charset="0"/>
                <a:cs typeface="Arial" charset="0"/>
              </a:rPr>
              <a:t>highlighted in </a:t>
            </a:r>
            <a:r>
              <a:rPr sz="4000" i="1" spc="-25" dirty="0">
                <a:solidFill>
                  <a:srgbClr val="213C50"/>
                </a:solidFill>
                <a:latin typeface="Arial" charset="0"/>
                <a:ea typeface="Arial" charset="0"/>
                <a:cs typeface="Arial" charset="0"/>
              </a:rPr>
              <a:t>Futurescan</a:t>
            </a:r>
            <a:r>
              <a:rPr sz="4000" spc="-25" dirty="0">
                <a:solidFill>
                  <a:srgbClr val="213C50"/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sz="4000" dirty="0">
                <a:solidFill>
                  <a:srgbClr val="213C50"/>
                </a:solidFill>
                <a:latin typeface="Arial" charset="0"/>
                <a:ea typeface="Arial" charset="0"/>
                <a:cs typeface="Arial" charset="0"/>
              </a:rPr>
              <a:t>to help their </a:t>
            </a:r>
            <a:r>
              <a:rPr sz="4000" spc="-10" dirty="0">
                <a:solidFill>
                  <a:srgbClr val="213C50"/>
                </a:solidFill>
                <a:latin typeface="Arial" charset="0"/>
                <a:ea typeface="Arial" charset="0"/>
                <a:cs typeface="Arial" charset="0"/>
              </a:rPr>
              <a:t>organizations </a:t>
            </a:r>
            <a:r>
              <a:rPr sz="4000" dirty="0">
                <a:solidFill>
                  <a:srgbClr val="213C50"/>
                </a:solidFill>
                <a:latin typeface="Arial" charset="0"/>
                <a:ea typeface="Arial" charset="0"/>
                <a:cs typeface="Arial" charset="0"/>
              </a:rPr>
              <a:t>successfully  </a:t>
            </a:r>
            <a:r>
              <a:rPr sz="4000" spc="-5" dirty="0">
                <a:solidFill>
                  <a:srgbClr val="213C50"/>
                </a:solidFill>
                <a:latin typeface="Arial" charset="0"/>
                <a:ea typeface="Arial" charset="0"/>
                <a:cs typeface="Arial" charset="0"/>
              </a:rPr>
              <a:t>navigate </a:t>
            </a:r>
            <a:r>
              <a:rPr sz="4000" dirty="0">
                <a:solidFill>
                  <a:srgbClr val="213C50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sz="4000" dirty="0" smtClean="0">
                <a:solidFill>
                  <a:srgbClr val="213C50"/>
                </a:solidFill>
                <a:latin typeface="Arial" charset="0"/>
                <a:ea typeface="Arial" charset="0"/>
                <a:cs typeface="Arial" charset="0"/>
              </a:rPr>
              <a:t>chang</a:t>
            </a:r>
            <a:r>
              <a:rPr lang="en-US" sz="4000" dirty="0" smtClean="0">
                <a:solidFill>
                  <a:srgbClr val="213C50"/>
                </a:solidFill>
                <a:latin typeface="Arial" charset="0"/>
                <a:ea typeface="Arial" charset="0"/>
                <a:cs typeface="Arial" charset="0"/>
              </a:rPr>
              <a:t>ing</a:t>
            </a:r>
            <a:r>
              <a:rPr sz="4000" dirty="0" smtClean="0">
                <a:solidFill>
                  <a:srgbClr val="213C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4000" spc="-5" dirty="0">
                <a:solidFill>
                  <a:srgbClr val="213C50"/>
                </a:solidFill>
                <a:latin typeface="Arial" charset="0"/>
                <a:ea typeface="Arial" charset="0"/>
                <a:cs typeface="Arial" charset="0"/>
              </a:rPr>
              <a:t>waters</a:t>
            </a:r>
            <a:r>
              <a:rPr sz="4000" spc="10" dirty="0">
                <a:solidFill>
                  <a:srgbClr val="213C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4000" spc="-5" dirty="0">
                <a:solidFill>
                  <a:srgbClr val="213C50"/>
                </a:solidFill>
                <a:latin typeface="Arial" charset="0"/>
                <a:ea typeface="Arial" charset="0"/>
                <a:cs typeface="Arial" charset="0"/>
              </a:rPr>
              <a:t>ahead.</a:t>
            </a:r>
            <a:endParaRPr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74981"/>
            <a:ext cx="4272280" cy="817244"/>
          </a:xfrm>
          <a:custGeom>
            <a:avLst/>
            <a:gdLst/>
            <a:ahLst/>
            <a:cxnLst/>
            <a:rect l="l" t="t" r="r" b="b"/>
            <a:pathLst>
              <a:path w="4272280" h="817244">
                <a:moveTo>
                  <a:pt x="0" y="816741"/>
                </a:moveTo>
                <a:lnTo>
                  <a:pt x="4272121" y="816741"/>
                </a:lnTo>
                <a:lnTo>
                  <a:pt x="4272121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07672" y="683260"/>
            <a:ext cx="2381250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8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sz="2550" b="1" spc="114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ONC</a:t>
            </a:r>
            <a:r>
              <a:rPr sz="2550" b="1" spc="5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sz="2550" b="1" spc="11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USION</a:t>
            </a:r>
            <a:endParaRPr sz="2550" b="1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5205" y="0"/>
            <a:ext cx="19098894" cy="1508125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6458307" y="3520440"/>
            <a:ext cx="656907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168400" algn="l"/>
                <a:tab pos="3319145" algn="l"/>
                <a:tab pos="4416425" algn="l"/>
              </a:tabLst>
            </a:pPr>
            <a:r>
              <a:rPr sz="4000" spc="-30" dirty="0" smtClean="0">
                <a:solidFill>
                  <a:srgbClr val="2F9C9A"/>
                </a:solidFill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en-US" sz="4000" spc="-30" dirty="0" smtClean="0">
                <a:solidFill>
                  <a:srgbClr val="2F9C9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4000" dirty="0" smtClean="0">
                <a:solidFill>
                  <a:srgbClr val="2F9C9A"/>
                </a:solidFill>
                <a:latin typeface="Arial" charset="0"/>
                <a:ea typeface="Arial" charset="0"/>
                <a:cs typeface="Arial" charset="0"/>
              </a:rPr>
              <a:t>voyage</a:t>
            </a:r>
            <a:r>
              <a:rPr lang="en-US" sz="4000" dirty="0">
                <a:solidFill>
                  <a:srgbClr val="2F9C9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4000" dirty="0" smtClean="0">
                <a:solidFill>
                  <a:srgbClr val="2F9C9A"/>
                </a:solidFill>
                <a:latin typeface="Arial" charset="0"/>
                <a:ea typeface="Arial" charset="0"/>
                <a:cs typeface="Arial" charset="0"/>
              </a:rPr>
              <a:t>will</a:t>
            </a:r>
            <a:r>
              <a:rPr lang="en-US" sz="4000" dirty="0">
                <a:solidFill>
                  <a:srgbClr val="2F9C9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4000" spc="-25" dirty="0" smtClean="0">
                <a:solidFill>
                  <a:srgbClr val="2F9C9A"/>
                </a:solidFill>
                <a:latin typeface="Arial" charset="0"/>
                <a:ea typeface="Arial" charset="0"/>
                <a:cs typeface="Arial" charset="0"/>
              </a:rPr>
              <a:t>require</a:t>
            </a:r>
            <a:r>
              <a:rPr sz="4000" spc="-25" dirty="0">
                <a:solidFill>
                  <a:srgbClr val="2F9C9A"/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458307" y="4410710"/>
            <a:ext cx="6524625" cy="4120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3580" marR="5080" indent="-690880">
              <a:lnSpc>
                <a:spcPct val="102800"/>
              </a:lnSpc>
              <a:buClr>
                <a:srgbClr val="407CC9"/>
              </a:buClr>
              <a:buChar char="•"/>
              <a:tabLst>
                <a:tab pos="702945" algn="l"/>
                <a:tab pos="703580" algn="l"/>
              </a:tabLst>
            </a:pPr>
            <a:r>
              <a:rPr sz="3450" spc="5" dirty="0">
                <a:latin typeface="Arial Regular" charset="0"/>
                <a:cs typeface="Arial Regular" charset="0"/>
              </a:rPr>
              <a:t>A deep understanding of</a:t>
            </a:r>
            <a:r>
              <a:rPr sz="3450" spc="-50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the  issues </a:t>
            </a:r>
            <a:r>
              <a:rPr sz="3450" spc="-5" dirty="0">
                <a:latin typeface="Arial Regular" charset="0"/>
                <a:cs typeface="Arial Regular" charset="0"/>
              </a:rPr>
              <a:t>covered </a:t>
            </a:r>
            <a:r>
              <a:rPr sz="3450" spc="5" dirty="0">
                <a:latin typeface="Arial Regular" charset="0"/>
                <a:cs typeface="Arial Regular" charset="0"/>
              </a:rPr>
              <a:t>in the</a:t>
            </a:r>
            <a:r>
              <a:rPr sz="3450" spc="-80" dirty="0">
                <a:latin typeface="Arial Regular" charset="0"/>
                <a:cs typeface="Arial Regular" charset="0"/>
              </a:rPr>
              <a:t> </a:t>
            </a:r>
            <a:r>
              <a:rPr sz="3450" spc="-10" dirty="0">
                <a:latin typeface="Arial Regular" charset="0"/>
                <a:cs typeface="Arial Regular" charset="0"/>
              </a:rPr>
              <a:t>report.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marR="558165" indent="-690880">
              <a:lnSpc>
                <a:spcPct val="102800"/>
              </a:lnSpc>
              <a:spcBef>
                <a:spcPts val="985"/>
              </a:spcBef>
              <a:buClr>
                <a:srgbClr val="407CC9"/>
              </a:buClr>
              <a:buChar char="•"/>
              <a:tabLst>
                <a:tab pos="702945" algn="l"/>
                <a:tab pos="703580" algn="l"/>
              </a:tabLst>
            </a:pPr>
            <a:r>
              <a:rPr sz="3450" spc="5" dirty="0">
                <a:latin typeface="Arial Regular" charset="0"/>
                <a:cs typeface="Arial Regular" charset="0"/>
              </a:rPr>
              <a:t>A focused analysis of</a:t>
            </a:r>
            <a:r>
              <a:rPr sz="3450" spc="-55" dirty="0">
                <a:latin typeface="Arial Regular" charset="0"/>
                <a:cs typeface="Arial Regular" charset="0"/>
              </a:rPr>
              <a:t> </a:t>
            </a:r>
            <a:r>
              <a:rPr sz="3450" spc="-5" dirty="0">
                <a:latin typeface="Arial Regular" charset="0"/>
                <a:cs typeface="Arial Regular" charset="0"/>
              </a:rPr>
              <a:t>what  </a:t>
            </a:r>
            <a:r>
              <a:rPr sz="3450" spc="-10" dirty="0">
                <a:latin typeface="Arial Regular" charset="0"/>
                <a:cs typeface="Arial Regular" charset="0"/>
              </a:rPr>
              <a:t>matters</a:t>
            </a:r>
            <a:r>
              <a:rPr sz="3450" spc="-60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most.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marR="672465" indent="-690880">
              <a:lnSpc>
                <a:spcPct val="102800"/>
              </a:lnSpc>
              <a:spcBef>
                <a:spcPts val="985"/>
              </a:spcBef>
              <a:buClr>
                <a:srgbClr val="407CC9"/>
              </a:buClr>
              <a:buChar char="•"/>
              <a:tabLst>
                <a:tab pos="702945" algn="l"/>
                <a:tab pos="703580" algn="l"/>
              </a:tabLst>
            </a:pPr>
            <a:r>
              <a:rPr sz="3450" spc="5" dirty="0">
                <a:latin typeface="Arial Regular" charset="0"/>
                <a:cs typeface="Arial Regular" charset="0"/>
              </a:rPr>
              <a:t>An ability to </a:t>
            </a:r>
            <a:r>
              <a:rPr sz="3450" spc="-5" dirty="0">
                <a:latin typeface="Arial Regular" charset="0"/>
                <a:cs typeface="Arial Regular" charset="0"/>
              </a:rPr>
              <a:t>translate  </a:t>
            </a:r>
            <a:r>
              <a:rPr sz="3450" spc="5" dirty="0">
                <a:latin typeface="Arial Regular" charset="0"/>
                <a:cs typeface="Arial Regular" charset="0"/>
              </a:rPr>
              <a:t>intelligence </a:t>
            </a:r>
            <a:r>
              <a:rPr sz="3450" spc="-10" dirty="0">
                <a:latin typeface="Arial Regular" charset="0"/>
                <a:cs typeface="Arial Regular" charset="0"/>
              </a:rPr>
              <a:t>from </a:t>
            </a:r>
            <a:r>
              <a:rPr sz="3450" spc="5" dirty="0">
                <a:latin typeface="Arial Regular" charset="0"/>
                <a:cs typeface="Arial Regular" charset="0"/>
              </a:rPr>
              <a:t>the</a:t>
            </a:r>
            <a:r>
              <a:rPr sz="3450" spc="-60" dirty="0">
                <a:latin typeface="Arial Regular" charset="0"/>
                <a:cs typeface="Arial Regular" charset="0"/>
              </a:rPr>
              <a:t> </a:t>
            </a:r>
            <a:r>
              <a:rPr sz="3450" dirty="0">
                <a:latin typeface="Arial Regular" charset="0"/>
                <a:cs typeface="Arial Regular" charset="0"/>
              </a:rPr>
              <a:t>field  </a:t>
            </a:r>
            <a:r>
              <a:rPr sz="3450" spc="5" dirty="0">
                <a:latin typeface="Arial Regular" charset="0"/>
                <a:cs typeface="Arial Regular" charset="0"/>
              </a:rPr>
              <a:t>into</a:t>
            </a:r>
            <a:r>
              <a:rPr sz="3450" spc="-95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action.</a:t>
            </a:r>
            <a:endParaRPr sz="3450" dirty="0">
              <a:latin typeface="Arial Regular" charset="0"/>
              <a:cs typeface="Arial Regular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474981"/>
            <a:ext cx="4272280" cy="817244"/>
          </a:xfrm>
          <a:custGeom>
            <a:avLst/>
            <a:gdLst/>
            <a:ahLst/>
            <a:cxnLst/>
            <a:rect l="l" t="t" r="r" b="b"/>
            <a:pathLst>
              <a:path w="4272280" h="817244">
                <a:moveTo>
                  <a:pt x="0" y="816741"/>
                </a:moveTo>
                <a:lnTo>
                  <a:pt x="4272121" y="816741"/>
                </a:lnTo>
                <a:lnTo>
                  <a:pt x="4272121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07672" y="683260"/>
            <a:ext cx="2381250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8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sz="2550" b="1" spc="114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ONC</a:t>
            </a:r>
            <a:r>
              <a:rPr sz="2550" b="1" spc="5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sz="2550" b="1" spc="11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USION</a:t>
            </a:r>
            <a:endParaRPr sz="2550" b="1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2753403" y="3578225"/>
            <a:ext cx="5957570" cy="18723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325880">
              <a:lnSpc>
                <a:spcPts val="4850"/>
              </a:lnSpc>
              <a:tabLst>
                <a:tab pos="735330" algn="l"/>
                <a:tab pos="1793875" algn="l"/>
                <a:tab pos="2630805" algn="l"/>
                <a:tab pos="3163570" algn="l"/>
                <a:tab pos="4104004" algn="l"/>
              </a:tabLst>
            </a:pPr>
            <a:r>
              <a:rPr sz="4000" spc="-20" dirty="0" smtClean="0">
                <a:solidFill>
                  <a:srgbClr val="2F9C9A"/>
                </a:solidFill>
              </a:rPr>
              <a:t>Order</a:t>
            </a:r>
            <a:r>
              <a:rPr lang="en-US" sz="4000" spc="-2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your</a:t>
            </a:r>
            <a:r>
              <a:rPr sz="4000" dirty="0">
                <a:solidFill>
                  <a:srgbClr val="2F9C9A"/>
                </a:solidFill>
              </a:rPr>
              <a:t>	</a:t>
            </a:r>
            <a:r>
              <a:rPr lang="en-US" sz="400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print  or</a:t>
            </a:r>
            <a:r>
              <a:rPr lang="en-US" sz="400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digital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copy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spc="-50" dirty="0" smtClean="0">
                <a:solidFill>
                  <a:srgbClr val="2F9C9A"/>
                </a:solidFill>
              </a:rPr>
              <a:t>a</a:t>
            </a:r>
            <a:r>
              <a:rPr sz="4000" dirty="0" smtClean="0">
                <a:solidFill>
                  <a:srgbClr val="2F9C9A"/>
                </a:solidFill>
              </a:rPr>
              <a:t>t</a:t>
            </a:r>
            <a:endParaRPr sz="4000" dirty="0">
              <a:solidFill>
                <a:srgbClr val="2F9C9A"/>
              </a:solidFill>
            </a:endParaRPr>
          </a:p>
          <a:p>
            <a:pPr marL="12700">
              <a:lnSpc>
                <a:spcPts val="4810"/>
              </a:lnSpc>
            </a:pPr>
            <a:r>
              <a:rPr sz="4000" dirty="0">
                <a:solidFill>
                  <a:srgbClr val="2F9C9A"/>
                </a:solidFill>
              </a:rPr>
              <a:t>shsmd.o</a:t>
            </a:r>
            <a:r>
              <a:rPr sz="4000" spc="-85" dirty="0">
                <a:solidFill>
                  <a:srgbClr val="2F9C9A"/>
                </a:solidFill>
              </a:rPr>
              <a:t>r</a:t>
            </a:r>
            <a:r>
              <a:rPr sz="4000" dirty="0">
                <a:solidFill>
                  <a:srgbClr val="2F9C9A"/>
                </a:solidFill>
              </a:rPr>
              <a:t>g/futu</a:t>
            </a:r>
            <a:r>
              <a:rPr sz="4000" spc="-85" dirty="0">
                <a:solidFill>
                  <a:srgbClr val="2F9C9A"/>
                </a:solidFill>
              </a:rPr>
              <a:t>r</a:t>
            </a:r>
            <a:r>
              <a:rPr sz="4000" dirty="0">
                <a:solidFill>
                  <a:srgbClr val="2F9C9A"/>
                </a:solidFill>
              </a:rPr>
              <a:t>escan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753403" y="5726232"/>
            <a:ext cx="5957570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10" dirty="0">
                <a:latin typeface="Arial Regular" charset="0"/>
                <a:ea typeface="Arial Regular" charset="0"/>
                <a:cs typeface="Arial Regular" charset="0"/>
              </a:rPr>
              <a:t>Packages </a:t>
            </a:r>
            <a:r>
              <a:rPr sz="3600" spc="15" dirty="0">
                <a:latin typeface="Arial Regular" charset="0"/>
                <a:ea typeface="Arial Regular" charset="0"/>
                <a:cs typeface="Arial Regular" charset="0"/>
              </a:rPr>
              <a:t>of 15 are available </a:t>
            </a:r>
            <a:r>
              <a:rPr sz="3600" spc="10" dirty="0">
                <a:latin typeface="Arial Regular" charset="0"/>
                <a:ea typeface="Arial Regular" charset="0"/>
                <a:cs typeface="Arial Regular" charset="0"/>
              </a:rPr>
              <a:t>to share with </a:t>
            </a:r>
            <a:r>
              <a:rPr sz="3600" spc="15" dirty="0">
                <a:latin typeface="Arial Regular" charset="0"/>
                <a:ea typeface="Arial Regular" charset="0"/>
                <a:cs typeface="Arial Regular" charset="0"/>
              </a:rPr>
              <a:t>others </a:t>
            </a:r>
            <a:r>
              <a:rPr sz="3600" spc="10" dirty="0">
                <a:latin typeface="Arial Regular" charset="0"/>
                <a:ea typeface="Arial Regular" charset="0"/>
                <a:cs typeface="Arial Regular" charset="0"/>
              </a:rPr>
              <a:t>in </a:t>
            </a:r>
            <a:r>
              <a:rPr lang="en-US" sz="3600" spc="10" dirty="0" smtClean="0">
                <a:latin typeface="Arial Regular" charset="0"/>
                <a:ea typeface="Arial Regular" charset="0"/>
                <a:cs typeface="Arial Regular" charset="0"/>
              </a:rPr>
              <a:t/>
            </a:r>
            <a:br>
              <a:rPr lang="en-US" sz="3600" spc="10" dirty="0" smtClean="0">
                <a:latin typeface="Arial Regular" charset="0"/>
                <a:ea typeface="Arial Regular" charset="0"/>
                <a:cs typeface="Arial Regular" charset="0"/>
              </a:rPr>
            </a:br>
            <a:r>
              <a:rPr sz="3600" spc="15" dirty="0" smtClean="0">
                <a:latin typeface="Arial Regular" charset="0"/>
                <a:ea typeface="Arial Regular" charset="0"/>
                <a:cs typeface="Arial Regular" charset="0"/>
              </a:rPr>
              <a:t>your</a:t>
            </a:r>
            <a:r>
              <a:rPr sz="3600" spc="-40" dirty="0" smtClean="0"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sz="3600" spc="10" dirty="0">
                <a:latin typeface="Arial Regular" charset="0"/>
                <a:ea typeface="Arial Regular" charset="0"/>
                <a:cs typeface="Arial Regular" charset="0"/>
              </a:rPr>
              <a:t>organization.</a:t>
            </a:r>
            <a:endParaRPr sz="3600" dirty="0">
              <a:latin typeface="Arial Regular" charset="0"/>
              <a:ea typeface="Arial Regular" charset="0"/>
              <a:cs typeface="Arial Regular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07177" y="2808291"/>
            <a:ext cx="7237475" cy="995152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07177" y="2808291"/>
            <a:ext cx="7237730" cy="9951720"/>
          </a:xfrm>
          <a:custGeom>
            <a:avLst/>
            <a:gdLst/>
            <a:ahLst/>
            <a:cxnLst/>
            <a:rect l="l" t="t" r="r" b="b"/>
            <a:pathLst>
              <a:path w="7237730" h="9951720">
                <a:moveTo>
                  <a:pt x="0" y="9951529"/>
                </a:moveTo>
                <a:lnTo>
                  <a:pt x="7237475" y="9951529"/>
                </a:lnTo>
                <a:lnTo>
                  <a:pt x="7237475" y="0"/>
                </a:lnTo>
                <a:lnTo>
                  <a:pt x="0" y="0"/>
                </a:lnTo>
                <a:lnTo>
                  <a:pt x="0" y="9951529"/>
                </a:lnTo>
                <a:close/>
              </a:path>
            </a:pathLst>
          </a:custGeom>
          <a:ln w="1256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0104100" cy="1507807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5013325" y="2892425"/>
            <a:ext cx="10601325" cy="26161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lnSpc>
                <a:spcPts val="5050"/>
              </a:lnSpc>
              <a:tabLst>
                <a:tab pos="661670" algn="l"/>
                <a:tab pos="1045210" algn="l"/>
                <a:tab pos="1225550" algn="l"/>
                <a:tab pos="1694180" algn="l"/>
                <a:tab pos="2541905" algn="l"/>
                <a:tab pos="2886075" algn="l"/>
                <a:tab pos="3281679" algn="l"/>
                <a:tab pos="4212590" algn="l"/>
                <a:tab pos="4391660" algn="l"/>
                <a:tab pos="4494530" algn="l"/>
                <a:tab pos="5554345" algn="l"/>
                <a:tab pos="6604000" algn="l"/>
                <a:tab pos="7364095" algn="l"/>
                <a:tab pos="7636509" algn="l"/>
                <a:tab pos="8554720" algn="l"/>
                <a:tab pos="8799830" algn="l"/>
                <a:tab pos="9156700" algn="l"/>
                <a:tab pos="9395460" algn="l"/>
                <a:tab pos="9897110" algn="l"/>
                <a:tab pos="10104120" algn="l"/>
                <a:tab pos="10347325" algn="l"/>
                <a:tab pos="11440795" algn="l"/>
              </a:tabLst>
            </a:pPr>
            <a:r>
              <a:rPr sz="3600" spc="-75" smtClean="0">
                <a:solidFill>
                  <a:srgbClr val="57585B"/>
                </a:solidFill>
              </a:rPr>
              <a:t>For</a:t>
            </a:r>
            <a:r>
              <a:rPr lang="en-US" sz="3600" spc="-75" smtClean="0">
                <a:solidFill>
                  <a:srgbClr val="57585B"/>
                </a:solidFill>
              </a:rPr>
              <a:t> </a:t>
            </a:r>
            <a:r>
              <a:rPr sz="3600" spc="-15" smtClean="0">
                <a:solidFill>
                  <a:srgbClr val="57585B"/>
                </a:solidFill>
              </a:rPr>
              <a:t>healthcare</a:t>
            </a:r>
            <a:r>
              <a:rPr lang="en-US" sz="3600" spc="-15" smtClean="0">
                <a:solidFill>
                  <a:srgbClr val="57585B"/>
                </a:solidFill>
              </a:rPr>
              <a:t> </a:t>
            </a:r>
            <a:r>
              <a:rPr sz="3600" spc="-15" dirty="0" smtClean="0">
                <a:solidFill>
                  <a:srgbClr val="57585B"/>
                </a:solidFill>
              </a:rPr>
              <a:t>organizations</a:t>
            </a:r>
            <a:r>
              <a:rPr lang="en-US" sz="3600" spc="-15" dirty="0">
                <a:solidFill>
                  <a:srgbClr val="57585B"/>
                </a:solidFill>
              </a:rPr>
              <a:t> </a:t>
            </a:r>
            <a:r>
              <a:rPr sz="3600" dirty="0" smtClean="0">
                <a:solidFill>
                  <a:srgbClr val="57585B"/>
                </a:solidFill>
              </a:rPr>
              <a:t>to</a:t>
            </a:r>
            <a:r>
              <a:rPr lang="en-US" sz="3600" dirty="0">
                <a:solidFill>
                  <a:srgbClr val="57585B"/>
                </a:solidFill>
              </a:rPr>
              <a:t> </a:t>
            </a:r>
            <a:r>
              <a:rPr sz="3600" smtClean="0">
                <a:solidFill>
                  <a:srgbClr val="57585B"/>
                </a:solidFill>
              </a:rPr>
              <a:t>succeed </a:t>
            </a:r>
            <a:r>
              <a:rPr lang="en-US" sz="3600" smtClean="0">
                <a:solidFill>
                  <a:srgbClr val="57585B"/>
                </a:solidFill>
              </a:rPr>
              <a:t/>
            </a:r>
            <a:br>
              <a:rPr lang="en-US" sz="3600" smtClean="0">
                <a:solidFill>
                  <a:srgbClr val="57585B"/>
                </a:solidFill>
              </a:rPr>
            </a:br>
            <a:r>
              <a:rPr sz="3600" smtClean="0">
                <a:solidFill>
                  <a:srgbClr val="57585B"/>
                </a:solidFill>
              </a:rPr>
              <a:t>in</a:t>
            </a:r>
            <a:r>
              <a:rPr lang="en-US" sz="3600" smtClean="0">
                <a:solidFill>
                  <a:srgbClr val="57585B"/>
                </a:solidFill>
              </a:rPr>
              <a:t> </a:t>
            </a:r>
            <a:r>
              <a:rPr sz="3600" smtClean="0">
                <a:solidFill>
                  <a:srgbClr val="57585B"/>
                </a:solidFill>
              </a:rPr>
              <a:t>the</a:t>
            </a:r>
            <a:r>
              <a:rPr lang="en-US" sz="3600" smtClean="0">
                <a:solidFill>
                  <a:srgbClr val="57585B"/>
                </a:solidFill>
              </a:rPr>
              <a:t> </a:t>
            </a:r>
            <a:r>
              <a:rPr sz="3600" dirty="0" smtClean="0">
                <a:solidFill>
                  <a:srgbClr val="57585B"/>
                </a:solidFill>
              </a:rPr>
              <a:t>changing</a:t>
            </a:r>
            <a:r>
              <a:rPr lang="en-US" sz="3600" dirty="0">
                <a:solidFill>
                  <a:srgbClr val="57585B"/>
                </a:solidFill>
              </a:rPr>
              <a:t> </a:t>
            </a:r>
            <a:r>
              <a:rPr sz="3600" dirty="0" smtClean="0">
                <a:solidFill>
                  <a:srgbClr val="57585B"/>
                </a:solidFill>
              </a:rPr>
              <a:t>landscape</a:t>
            </a:r>
            <a:r>
              <a:rPr sz="3600" dirty="0">
                <a:solidFill>
                  <a:srgbClr val="57585B"/>
                </a:solidFill>
              </a:rPr>
              <a:t>,</a:t>
            </a:r>
            <a:r>
              <a:rPr sz="3600" spc="-140" dirty="0">
                <a:solidFill>
                  <a:srgbClr val="57585B"/>
                </a:solidFill>
              </a:rPr>
              <a:t> </a:t>
            </a:r>
            <a:r>
              <a:rPr sz="3600" dirty="0" smtClean="0">
                <a:solidFill>
                  <a:srgbClr val="57585B"/>
                </a:solidFill>
              </a:rPr>
              <a:t>they</a:t>
            </a:r>
            <a:r>
              <a:rPr lang="en-US" sz="3600" dirty="0" smtClean="0">
                <a:solidFill>
                  <a:srgbClr val="57585B"/>
                </a:solidFill>
              </a:rPr>
              <a:t> </a:t>
            </a:r>
            <a:r>
              <a:rPr sz="3600" dirty="0" smtClean="0">
                <a:solidFill>
                  <a:srgbClr val="57585B"/>
                </a:solidFill>
              </a:rPr>
              <a:t>will</a:t>
            </a:r>
            <a:r>
              <a:rPr lang="en-US" sz="3600" dirty="0">
                <a:solidFill>
                  <a:srgbClr val="57585B"/>
                </a:solidFill>
              </a:rPr>
              <a:t> </a:t>
            </a:r>
            <a:r>
              <a:rPr sz="3600" smtClean="0">
                <a:solidFill>
                  <a:srgbClr val="57585B"/>
                </a:solidFill>
              </a:rPr>
              <a:t>need</a:t>
            </a:r>
            <a:r>
              <a:rPr lang="en-US" sz="3600">
                <a:solidFill>
                  <a:srgbClr val="57585B"/>
                </a:solidFill>
              </a:rPr>
              <a:t> </a:t>
            </a:r>
            <a:r>
              <a:rPr sz="3600" smtClean="0">
                <a:solidFill>
                  <a:srgbClr val="57585B"/>
                </a:solidFill>
              </a:rPr>
              <a:t>new</a:t>
            </a:r>
            <a:r>
              <a:rPr lang="en-US" sz="3600" smtClean="0">
                <a:solidFill>
                  <a:srgbClr val="57585B"/>
                </a:solidFill>
              </a:rPr>
              <a:t> </a:t>
            </a:r>
            <a:br>
              <a:rPr lang="en-US" sz="3600" smtClean="0">
                <a:solidFill>
                  <a:srgbClr val="57585B"/>
                </a:solidFill>
              </a:rPr>
            </a:br>
            <a:r>
              <a:rPr sz="3600" smtClean="0">
                <a:solidFill>
                  <a:srgbClr val="57585B"/>
                </a:solidFill>
              </a:rPr>
              <a:t>capabilities</a:t>
            </a:r>
            <a:r>
              <a:rPr lang="en-US" sz="3600" smtClean="0">
                <a:solidFill>
                  <a:srgbClr val="57585B"/>
                </a:solidFill>
              </a:rPr>
              <a:t> </a:t>
            </a:r>
            <a:r>
              <a:rPr sz="3600" smtClean="0">
                <a:solidFill>
                  <a:srgbClr val="57585B"/>
                </a:solidFill>
              </a:rPr>
              <a:t>th</a:t>
            </a:r>
            <a:r>
              <a:rPr sz="3600" spc="-50" smtClean="0">
                <a:solidFill>
                  <a:srgbClr val="57585B"/>
                </a:solidFill>
              </a:rPr>
              <a:t>a</a:t>
            </a:r>
            <a:r>
              <a:rPr lang="en-US" sz="3600" dirty="0" smtClean="0">
                <a:solidFill>
                  <a:srgbClr val="57585B"/>
                </a:solidFill>
              </a:rPr>
              <a:t>t </a:t>
            </a:r>
            <a:r>
              <a:rPr sz="3600" spc="-85" dirty="0" smtClean="0">
                <a:solidFill>
                  <a:srgbClr val="57585B"/>
                </a:solidFill>
              </a:rPr>
              <a:t>r</a:t>
            </a:r>
            <a:r>
              <a:rPr sz="3600" dirty="0" smtClean="0">
                <a:solidFill>
                  <a:srgbClr val="57585B"/>
                </a:solidFill>
              </a:rPr>
              <a:t>equi</a:t>
            </a:r>
            <a:r>
              <a:rPr sz="3600" spc="-85" dirty="0" smtClean="0">
                <a:solidFill>
                  <a:srgbClr val="57585B"/>
                </a:solidFill>
              </a:rPr>
              <a:t>r</a:t>
            </a:r>
            <a:r>
              <a:rPr sz="3600" dirty="0" smtClean="0">
                <a:solidFill>
                  <a:srgbClr val="57585B"/>
                </a:solidFill>
              </a:rPr>
              <a:t>e</a:t>
            </a:r>
            <a:r>
              <a:rPr lang="en-US" sz="3600" dirty="0">
                <a:solidFill>
                  <a:srgbClr val="57585B"/>
                </a:solidFill>
              </a:rPr>
              <a:t> </a:t>
            </a:r>
            <a:r>
              <a:rPr sz="3600" smtClean="0">
                <a:solidFill>
                  <a:srgbClr val="57585B"/>
                </a:solidFill>
              </a:rPr>
              <a:t>the</a:t>
            </a:r>
            <a:r>
              <a:rPr lang="en-US" sz="3600">
                <a:solidFill>
                  <a:srgbClr val="57585B"/>
                </a:solidFill>
              </a:rPr>
              <a:t> </a:t>
            </a:r>
            <a:r>
              <a:rPr sz="3600" smtClean="0">
                <a:solidFill>
                  <a:srgbClr val="57585B"/>
                </a:solidFill>
              </a:rPr>
              <a:t>scale</a:t>
            </a:r>
            <a:r>
              <a:rPr lang="en-US" sz="3600" dirty="0">
                <a:solidFill>
                  <a:srgbClr val="57585B"/>
                </a:solidFill>
              </a:rPr>
              <a:t> </a:t>
            </a:r>
            <a:r>
              <a:rPr sz="3600" smtClean="0">
                <a:solidFill>
                  <a:srgbClr val="57585B"/>
                </a:solidFill>
              </a:rPr>
              <a:t>and</a:t>
            </a:r>
            <a:r>
              <a:rPr lang="en-US" sz="3600" smtClean="0">
                <a:solidFill>
                  <a:srgbClr val="57585B"/>
                </a:solidFill>
              </a:rPr>
              <a:t> </a:t>
            </a:r>
            <a:r>
              <a:rPr sz="3600" spc="-85" smtClean="0">
                <a:solidFill>
                  <a:srgbClr val="57585B"/>
                </a:solidFill>
              </a:rPr>
              <a:t>r</a:t>
            </a:r>
            <a:r>
              <a:rPr sz="3600" smtClean="0">
                <a:solidFill>
                  <a:srgbClr val="57585B"/>
                </a:solidFill>
              </a:rPr>
              <a:t>esou</a:t>
            </a:r>
            <a:r>
              <a:rPr sz="3600" spc="-85" smtClean="0">
                <a:solidFill>
                  <a:srgbClr val="57585B"/>
                </a:solidFill>
              </a:rPr>
              <a:t>r</a:t>
            </a:r>
            <a:r>
              <a:rPr sz="3600" smtClean="0">
                <a:solidFill>
                  <a:srgbClr val="57585B"/>
                </a:solidFill>
              </a:rPr>
              <a:t>ces </a:t>
            </a:r>
            <a:r>
              <a:rPr lang="en-US" sz="3600" smtClean="0">
                <a:solidFill>
                  <a:srgbClr val="57585B"/>
                </a:solidFill>
              </a:rPr>
              <a:t/>
            </a:r>
            <a:br>
              <a:rPr lang="en-US" sz="3600" smtClean="0">
                <a:solidFill>
                  <a:srgbClr val="57585B"/>
                </a:solidFill>
              </a:rPr>
            </a:br>
            <a:r>
              <a:rPr sz="3600" spc="-15" smtClean="0">
                <a:solidFill>
                  <a:srgbClr val="57585B"/>
                </a:solidFill>
              </a:rPr>
              <a:t>that</a:t>
            </a:r>
            <a:r>
              <a:rPr lang="en-US" sz="3600" spc="-15" smtClean="0">
                <a:solidFill>
                  <a:srgbClr val="57585B"/>
                </a:solidFill>
              </a:rPr>
              <a:t> </a:t>
            </a:r>
            <a:r>
              <a:rPr sz="3600" smtClean="0">
                <a:solidFill>
                  <a:srgbClr val="57585B"/>
                </a:solidFill>
              </a:rPr>
              <a:t>come</a:t>
            </a:r>
            <a:r>
              <a:rPr lang="en-US" sz="3600" smtClean="0">
                <a:solidFill>
                  <a:srgbClr val="57585B"/>
                </a:solidFill>
              </a:rPr>
              <a:t> </a:t>
            </a:r>
            <a:r>
              <a:rPr sz="3600" smtClean="0">
                <a:solidFill>
                  <a:srgbClr val="57585B"/>
                </a:solidFill>
              </a:rPr>
              <a:t>with</a:t>
            </a:r>
            <a:r>
              <a:rPr lang="en-US" sz="3600" dirty="0">
                <a:solidFill>
                  <a:srgbClr val="57585B"/>
                </a:solidFill>
              </a:rPr>
              <a:t> </a:t>
            </a:r>
            <a:r>
              <a:rPr sz="3600" spc="-15" smtClean="0">
                <a:solidFill>
                  <a:srgbClr val="57585B"/>
                </a:solidFill>
              </a:rPr>
              <a:t>integration</a:t>
            </a:r>
            <a:r>
              <a:rPr lang="en-US" sz="3600" spc="-15" smtClean="0">
                <a:solidFill>
                  <a:srgbClr val="57585B"/>
                </a:solidFill>
              </a:rPr>
              <a:t> </a:t>
            </a:r>
            <a:r>
              <a:rPr sz="3600" dirty="0" smtClean="0">
                <a:solidFill>
                  <a:srgbClr val="57585B"/>
                </a:solidFill>
              </a:rPr>
              <a:t>and</a:t>
            </a:r>
            <a:r>
              <a:rPr lang="en-US" sz="3600" dirty="0">
                <a:solidFill>
                  <a:srgbClr val="57585B"/>
                </a:solidFill>
              </a:rPr>
              <a:t> </a:t>
            </a:r>
            <a:r>
              <a:rPr sz="3600" spc="-5" dirty="0" smtClean="0">
                <a:solidFill>
                  <a:srgbClr val="57585B"/>
                </a:solidFill>
              </a:rPr>
              <a:t>consolidation</a:t>
            </a:r>
            <a:r>
              <a:rPr sz="3600" spc="-5" dirty="0">
                <a:solidFill>
                  <a:srgbClr val="57585B"/>
                </a:solidFill>
              </a:rPr>
              <a:t>.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474981"/>
            <a:ext cx="8241847" cy="817244"/>
          </a:xfrm>
          <a:custGeom>
            <a:avLst/>
            <a:gdLst/>
            <a:ahLst/>
            <a:cxnLst/>
            <a:rect l="l" t="t" r="r" b="b"/>
            <a:pathLst>
              <a:path w="8468995" h="817244">
                <a:moveTo>
                  <a:pt x="0" y="816741"/>
                </a:moveTo>
                <a:lnTo>
                  <a:pt x="8468852" y="816741"/>
                </a:lnTo>
                <a:lnTo>
                  <a:pt x="8468852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07672" y="671210"/>
            <a:ext cx="6734175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HEALTHCARE INTEGRATION: </a:t>
            </a:r>
            <a:r>
              <a:rPr sz="2550" dirty="0">
                <a:solidFill>
                  <a:srgbClr val="FF9E15"/>
                </a:solidFill>
                <a:latin typeface="Arial Regular" charset="0"/>
                <a:cs typeface="Arial Regular" charset="0"/>
              </a:rPr>
              <a:t>THE ISSUE</a:t>
            </a:r>
            <a:endParaRPr sz="2550" dirty="0">
              <a:latin typeface="Arial Regular" charset="0"/>
              <a:cs typeface="Arial Regular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25576" y="0"/>
            <a:ext cx="17556480" cy="1508125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386"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3575050" y="2931071"/>
            <a:ext cx="7839709" cy="1256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4850"/>
              </a:lnSpc>
              <a:tabLst>
                <a:tab pos="1168400" algn="l"/>
                <a:tab pos="2778760" algn="l"/>
                <a:tab pos="3084195" algn="l"/>
                <a:tab pos="3652520" algn="l"/>
                <a:tab pos="4865370" algn="l"/>
              </a:tabLst>
            </a:pPr>
            <a:r>
              <a:rPr sz="4000" spc="-85" smtClean="0">
                <a:solidFill>
                  <a:srgbClr val="2F9C9A"/>
                </a:solidFill>
              </a:rPr>
              <a:t>T</a:t>
            </a:r>
            <a:r>
              <a:rPr sz="4000" smtClean="0">
                <a:solidFill>
                  <a:srgbClr val="2F9C9A"/>
                </a:solidFill>
              </a:rPr>
              <a:t>he</a:t>
            </a:r>
            <a:r>
              <a:rPr lang="en-US" sz="4000">
                <a:solidFill>
                  <a:srgbClr val="2F9C9A"/>
                </a:solidFill>
              </a:rPr>
              <a:t> </a:t>
            </a:r>
            <a:r>
              <a:rPr sz="4000" smtClean="0">
                <a:solidFill>
                  <a:srgbClr val="2F9C9A"/>
                </a:solidFill>
              </a:rPr>
              <a:t>t</a:t>
            </a:r>
            <a:r>
              <a:rPr sz="4000" spc="-85" smtClean="0">
                <a:solidFill>
                  <a:srgbClr val="2F9C9A"/>
                </a:solidFill>
              </a:rPr>
              <a:t>r</a:t>
            </a:r>
            <a:r>
              <a:rPr sz="4000" smtClean="0">
                <a:solidFill>
                  <a:srgbClr val="2F9C9A"/>
                </a:solidFill>
              </a:rPr>
              <a:t>end</a:t>
            </a:r>
            <a:r>
              <a:rPr lang="en-US" sz="4000" smtClean="0">
                <a:solidFill>
                  <a:srgbClr val="2F9C9A"/>
                </a:solidFill>
              </a:rPr>
              <a:t> </a:t>
            </a:r>
            <a:r>
              <a:rPr sz="4000" smtClean="0">
                <a:solidFill>
                  <a:srgbClr val="2F9C9A"/>
                </a:solidFill>
              </a:rPr>
              <a:t>towa</a:t>
            </a:r>
            <a:r>
              <a:rPr sz="4000" spc="-85" smtClean="0">
                <a:solidFill>
                  <a:srgbClr val="2F9C9A"/>
                </a:solidFill>
              </a:rPr>
              <a:t>r</a:t>
            </a:r>
            <a:r>
              <a:rPr sz="4000" smtClean="0">
                <a:solidFill>
                  <a:srgbClr val="2F9C9A"/>
                </a:solidFill>
              </a:rPr>
              <a:t>d</a:t>
            </a:r>
            <a:r>
              <a:rPr lang="en-US" sz="4000" smtClean="0">
                <a:solidFill>
                  <a:srgbClr val="2F9C9A"/>
                </a:solidFill>
              </a:rPr>
              <a:t> </a:t>
            </a:r>
            <a:r>
              <a:rPr sz="4000" smtClean="0">
                <a:solidFill>
                  <a:srgbClr val="2F9C9A"/>
                </a:solidFill>
              </a:rPr>
              <a:t>la</a:t>
            </a:r>
            <a:r>
              <a:rPr sz="4000" spc="-85" smtClean="0">
                <a:solidFill>
                  <a:srgbClr val="2F9C9A"/>
                </a:solidFill>
              </a:rPr>
              <a:t>r</a:t>
            </a:r>
            <a:r>
              <a:rPr sz="4000" smtClean="0">
                <a:solidFill>
                  <a:srgbClr val="2F9C9A"/>
                </a:solidFill>
              </a:rPr>
              <a:t>ge-scale  </a:t>
            </a:r>
            <a:r>
              <a:rPr sz="4000" spc="-15" smtClean="0">
                <a:solidFill>
                  <a:srgbClr val="2F9C9A"/>
                </a:solidFill>
              </a:rPr>
              <a:t>operations</a:t>
            </a:r>
            <a:r>
              <a:rPr lang="en-US" sz="4000" spc="-15">
                <a:solidFill>
                  <a:srgbClr val="2F9C9A"/>
                </a:solidFill>
              </a:rPr>
              <a:t> </a:t>
            </a:r>
            <a:r>
              <a:rPr sz="4000" smtClean="0">
                <a:solidFill>
                  <a:srgbClr val="2F9C9A"/>
                </a:solidFill>
              </a:rPr>
              <a:t>is</a:t>
            </a:r>
            <a:r>
              <a:rPr lang="en-US" sz="4000" smtClean="0">
                <a:solidFill>
                  <a:srgbClr val="2F9C9A"/>
                </a:solidFill>
              </a:rPr>
              <a:t> </a:t>
            </a:r>
            <a:r>
              <a:rPr sz="4000" smtClean="0">
                <a:solidFill>
                  <a:srgbClr val="2F9C9A"/>
                </a:solidFill>
              </a:rPr>
              <a:t>continuing</a:t>
            </a:r>
            <a:r>
              <a:rPr sz="4000" dirty="0">
                <a:solidFill>
                  <a:srgbClr val="2F9C9A"/>
                </a:solidFill>
              </a:rPr>
              <a:t>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614420" y="4296721"/>
            <a:ext cx="9257030" cy="49516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3580" marR="5080" indent="-690880">
              <a:lnSpc>
                <a:spcPct val="102800"/>
              </a:lnSpc>
              <a:buClr>
                <a:srgbClr val="407CC9"/>
              </a:buClr>
              <a:buChar char="•"/>
              <a:tabLst>
                <a:tab pos="702945" algn="l"/>
                <a:tab pos="703580" algn="l"/>
              </a:tabLst>
            </a:pPr>
            <a:r>
              <a:rPr sz="3450" spc="5" dirty="0">
                <a:latin typeface="Arial Regular" charset="0"/>
                <a:cs typeface="Arial Regular" charset="0"/>
              </a:rPr>
              <a:t>Hospital and </a:t>
            </a:r>
            <a:r>
              <a:rPr sz="3450" dirty="0">
                <a:latin typeface="Arial Regular" charset="0"/>
                <a:cs typeface="Arial Regular" charset="0"/>
              </a:rPr>
              <a:t>health </a:t>
            </a:r>
            <a:r>
              <a:rPr sz="3450" spc="5" dirty="0">
                <a:latin typeface="Arial Regular" charset="0"/>
                <a:cs typeface="Arial Regular" charset="0"/>
              </a:rPr>
              <a:t>system</a:t>
            </a:r>
            <a:r>
              <a:rPr sz="3450" spc="-55" dirty="0">
                <a:latin typeface="Arial Regular" charset="0"/>
                <a:cs typeface="Arial Regular" charset="0"/>
              </a:rPr>
              <a:t> </a:t>
            </a:r>
            <a:r>
              <a:rPr lang="en-US" sz="3450" spc="-5" dirty="0" smtClean="0">
                <a:latin typeface="Arial Regular" charset="0"/>
                <a:cs typeface="Arial Regular" charset="0"/>
              </a:rPr>
              <a:t>consolidations </a:t>
            </a:r>
            <a:r>
              <a:rPr sz="3450" spc="5" dirty="0" smtClean="0">
                <a:latin typeface="Arial Regular" charset="0"/>
                <a:cs typeface="Arial Regular" charset="0"/>
              </a:rPr>
              <a:t>continue </a:t>
            </a:r>
            <a:r>
              <a:rPr sz="3450" spc="-15" dirty="0">
                <a:latin typeface="Arial Regular" charset="0"/>
                <a:cs typeface="Arial Regular" charset="0"/>
              </a:rPr>
              <a:t>at </a:t>
            </a:r>
            <a:r>
              <a:rPr sz="3450" spc="5" dirty="0" smtClean="0">
                <a:latin typeface="Arial Regular" charset="0"/>
                <a:cs typeface="Arial Regular" charset="0"/>
              </a:rPr>
              <a:t>a </a:t>
            </a:r>
            <a:r>
              <a:rPr sz="3450" spc="-5" dirty="0">
                <a:latin typeface="Arial Regular" charset="0"/>
                <a:cs typeface="Arial Regular" charset="0"/>
              </a:rPr>
              <a:t>rapid</a:t>
            </a:r>
            <a:r>
              <a:rPr sz="3450" spc="-60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pace.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marR="12065" indent="-690880">
              <a:lnSpc>
                <a:spcPct val="102800"/>
              </a:lnSpc>
              <a:spcBef>
                <a:spcPts val="1480"/>
              </a:spcBef>
              <a:buClr>
                <a:srgbClr val="407CC9"/>
              </a:buClr>
              <a:buChar char="•"/>
              <a:tabLst>
                <a:tab pos="702945" algn="l"/>
                <a:tab pos="703580" algn="l"/>
              </a:tabLst>
            </a:pPr>
            <a:r>
              <a:rPr sz="3450" spc="5" dirty="0">
                <a:latin typeface="Arial Regular" charset="0"/>
                <a:cs typeface="Arial Regular" charset="0"/>
              </a:rPr>
              <a:t>Chain pharmacies </a:t>
            </a:r>
            <a:r>
              <a:rPr sz="3450" spc="-20" dirty="0">
                <a:latin typeface="Arial Regular" charset="0"/>
                <a:cs typeface="Arial Regular" charset="0"/>
              </a:rPr>
              <a:t>are </a:t>
            </a:r>
            <a:r>
              <a:rPr sz="3450" spc="5" dirty="0">
                <a:latin typeface="Arial Regular" charset="0"/>
                <a:cs typeface="Arial Regular" charset="0"/>
              </a:rPr>
              <a:t>gaining </a:t>
            </a:r>
            <a:r>
              <a:rPr sz="3450" spc="-10" dirty="0">
                <a:latin typeface="Arial Regular" charset="0"/>
                <a:cs typeface="Arial Regular" charset="0"/>
              </a:rPr>
              <a:t>more  </a:t>
            </a:r>
            <a:r>
              <a:rPr sz="3450" dirty="0">
                <a:latin typeface="Arial Regular" charset="0"/>
                <a:cs typeface="Arial Regular" charset="0"/>
              </a:rPr>
              <a:t>influence </a:t>
            </a:r>
            <a:r>
              <a:rPr sz="3450" spc="5" dirty="0">
                <a:latin typeface="Arial Regular" charset="0"/>
                <a:cs typeface="Arial Regular" charset="0"/>
              </a:rPr>
              <a:t>over the </a:t>
            </a:r>
            <a:r>
              <a:rPr sz="3450" spc="-5" dirty="0">
                <a:latin typeface="Arial Regular" charset="0"/>
                <a:cs typeface="Arial Regular" charset="0"/>
              </a:rPr>
              <a:t>provision </a:t>
            </a:r>
            <a:r>
              <a:rPr sz="3450" spc="5" dirty="0">
                <a:latin typeface="Arial Regular" charset="0"/>
                <a:cs typeface="Arial Regular" charset="0"/>
              </a:rPr>
              <a:t>of</a:t>
            </a:r>
            <a:r>
              <a:rPr sz="3450" spc="80" dirty="0">
                <a:latin typeface="Arial Regular" charset="0"/>
                <a:cs typeface="Arial Regular" charset="0"/>
              </a:rPr>
              <a:t> </a:t>
            </a:r>
            <a:r>
              <a:rPr sz="3450" spc="-10" dirty="0">
                <a:latin typeface="Arial Regular" charset="0"/>
                <a:cs typeface="Arial Regular" charset="0"/>
              </a:rPr>
              <a:t>care.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marR="340360" indent="-690880">
              <a:lnSpc>
                <a:spcPct val="102800"/>
              </a:lnSpc>
              <a:spcBef>
                <a:spcPts val="1480"/>
              </a:spcBef>
              <a:buClr>
                <a:srgbClr val="407CC9"/>
              </a:buClr>
              <a:buChar char="•"/>
              <a:tabLst>
                <a:tab pos="702945" algn="l"/>
                <a:tab pos="703580" algn="l"/>
              </a:tabLst>
            </a:pPr>
            <a:r>
              <a:rPr sz="3450" spc="5" dirty="0">
                <a:latin typeface="Arial Regular" charset="0"/>
                <a:cs typeface="Arial Regular" charset="0"/>
              </a:rPr>
              <a:t>Major </a:t>
            </a:r>
            <a:r>
              <a:rPr sz="3450" spc="-5" dirty="0">
                <a:latin typeface="Arial Regular" charset="0"/>
                <a:cs typeface="Arial Regular" charset="0"/>
              </a:rPr>
              <a:t>insurers </a:t>
            </a:r>
            <a:r>
              <a:rPr sz="3450" spc="-20" dirty="0">
                <a:latin typeface="Arial Regular" charset="0"/>
                <a:cs typeface="Arial Regular" charset="0"/>
              </a:rPr>
              <a:t>are </a:t>
            </a:r>
            <a:r>
              <a:rPr sz="3450" spc="5" dirty="0">
                <a:latin typeface="Arial Regular" charset="0"/>
                <a:cs typeface="Arial Regular" charset="0"/>
              </a:rPr>
              <a:t>seeking </a:t>
            </a:r>
            <a:r>
              <a:rPr sz="3450" spc="-15" dirty="0">
                <a:latin typeface="Arial Regular" charset="0"/>
                <a:cs typeface="Arial Regular" charset="0"/>
              </a:rPr>
              <a:t>greater </a:t>
            </a:r>
            <a:r>
              <a:rPr sz="3450" spc="5" dirty="0" smtClean="0">
                <a:latin typeface="Arial Regular" charset="0"/>
                <a:cs typeface="Arial Regular" charset="0"/>
              </a:rPr>
              <a:t>scale </a:t>
            </a:r>
            <a:r>
              <a:rPr sz="3450" spc="-5" dirty="0">
                <a:latin typeface="Arial Regular" charset="0"/>
                <a:cs typeface="Arial Regular" charset="0"/>
              </a:rPr>
              <a:t>through proposed</a:t>
            </a:r>
            <a:r>
              <a:rPr sz="3450" spc="-20" dirty="0">
                <a:latin typeface="Arial Regular" charset="0"/>
                <a:cs typeface="Arial Regular" charset="0"/>
              </a:rPr>
              <a:t> </a:t>
            </a:r>
            <a:r>
              <a:rPr sz="3450" spc="-5" dirty="0">
                <a:latin typeface="Arial Regular" charset="0"/>
                <a:cs typeface="Arial Regular" charset="0"/>
              </a:rPr>
              <a:t>mergers.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marR="412115" indent="-690880">
              <a:lnSpc>
                <a:spcPct val="102800"/>
              </a:lnSpc>
              <a:spcBef>
                <a:spcPts val="1480"/>
              </a:spcBef>
              <a:buClr>
                <a:srgbClr val="407CC9"/>
              </a:buClr>
              <a:buChar char="•"/>
              <a:tabLst>
                <a:tab pos="702945" algn="l"/>
                <a:tab pos="703580" algn="l"/>
              </a:tabLst>
            </a:pPr>
            <a:r>
              <a:rPr sz="3450" spc="5" dirty="0" smtClean="0">
                <a:latin typeface="Arial Regular" charset="0"/>
                <a:cs typeface="Arial Regular" charset="0"/>
              </a:rPr>
              <a:t>Drug </a:t>
            </a:r>
            <a:r>
              <a:rPr sz="3450" dirty="0">
                <a:latin typeface="Arial Regular" charset="0"/>
                <a:cs typeface="Arial Regular" charset="0"/>
              </a:rPr>
              <a:t>manufacturers </a:t>
            </a:r>
            <a:r>
              <a:rPr sz="3450" spc="-20" dirty="0">
                <a:latin typeface="Arial Regular" charset="0"/>
                <a:cs typeface="Arial Regular" charset="0"/>
              </a:rPr>
              <a:t>are</a:t>
            </a:r>
            <a:r>
              <a:rPr sz="3450" spc="-55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acquiring  genomics</a:t>
            </a:r>
            <a:r>
              <a:rPr sz="3450" spc="-70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companies.</a:t>
            </a:r>
            <a:endParaRPr sz="3450" dirty="0">
              <a:latin typeface="Arial Regular" charset="0"/>
              <a:cs typeface="Arial Regular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474981"/>
            <a:ext cx="6684645" cy="817244"/>
          </a:xfrm>
          <a:custGeom>
            <a:avLst/>
            <a:gdLst/>
            <a:ahLst/>
            <a:cxnLst/>
            <a:rect l="l" t="t" r="r" b="b"/>
            <a:pathLst>
              <a:path w="6684645" h="817244">
                <a:moveTo>
                  <a:pt x="0" y="816741"/>
                </a:moveTo>
                <a:lnTo>
                  <a:pt x="6684613" y="816741"/>
                </a:lnTo>
                <a:lnTo>
                  <a:pt x="6684613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07672" y="683260"/>
            <a:ext cx="4808855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8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HEALTHCARE</a:t>
            </a:r>
            <a:r>
              <a:rPr sz="2550" b="1" spc="12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2550" b="1" spc="1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INTEGRATION</a:t>
            </a:r>
            <a:endParaRPr sz="2550" b="1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4988194" y="2968625"/>
            <a:ext cx="12074256" cy="1256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4850"/>
              </a:lnSpc>
              <a:tabLst>
                <a:tab pos="798830" algn="l"/>
                <a:tab pos="2842260" algn="l"/>
                <a:tab pos="4544060" algn="l"/>
                <a:tab pos="4734560" algn="l"/>
                <a:tab pos="5384165" algn="l"/>
                <a:tab pos="6497955" algn="l"/>
                <a:tab pos="6846570" algn="l"/>
              </a:tabLst>
            </a:pPr>
            <a:r>
              <a:rPr sz="4000" spc="-450" dirty="0" smtClean="0">
                <a:solidFill>
                  <a:srgbClr val="2F9C9A"/>
                </a:solidFill>
              </a:rPr>
              <a:t>T</a:t>
            </a:r>
            <a:r>
              <a:rPr sz="4000" dirty="0" smtClean="0">
                <a:solidFill>
                  <a:srgbClr val="2F9C9A"/>
                </a:solidFill>
              </a:rPr>
              <a:t>o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spc="-85" dirty="0" smtClean="0">
                <a:solidFill>
                  <a:srgbClr val="2F9C9A"/>
                </a:solidFill>
              </a:rPr>
              <a:t>r</a:t>
            </a:r>
            <a:r>
              <a:rPr sz="4000" dirty="0" smtClean="0">
                <a:solidFill>
                  <a:srgbClr val="2F9C9A"/>
                </a:solidFill>
              </a:rPr>
              <a:t>emain</a:t>
            </a:r>
            <a:r>
              <a:rPr lang="en-US" sz="400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st</a:t>
            </a:r>
            <a:r>
              <a:rPr sz="4000" spc="-85" dirty="0" smtClean="0">
                <a:solidFill>
                  <a:srgbClr val="2F9C9A"/>
                </a:solidFill>
              </a:rPr>
              <a:t>r</a:t>
            </a:r>
            <a:r>
              <a:rPr sz="4000" dirty="0" smtClean="0">
                <a:solidFill>
                  <a:srgbClr val="2F9C9A"/>
                </a:solidFill>
              </a:rPr>
              <a:t>ong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in</a:t>
            </a:r>
            <a:r>
              <a:rPr lang="en-US" sz="4000" dirty="0" smtClean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this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dirty="0" smtClean="0">
                <a:solidFill>
                  <a:srgbClr val="2F9C9A"/>
                </a:solidFill>
              </a:rPr>
              <a:t>envi</a:t>
            </a:r>
            <a:r>
              <a:rPr sz="4000" spc="-85" dirty="0" smtClean="0">
                <a:solidFill>
                  <a:srgbClr val="2F9C9A"/>
                </a:solidFill>
              </a:rPr>
              <a:t>r</a:t>
            </a:r>
            <a:r>
              <a:rPr sz="4000" dirty="0" smtClean="0">
                <a:solidFill>
                  <a:srgbClr val="2F9C9A"/>
                </a:solidFill>
              </a:rPr>
              <a:t>onment</a:t>
            </a:r>
            <a:r>
              <a:rPr sz="4000" dirty="0">
                <a:solidFill>
                  <a:srgbClr val="2F9C9A"/>
                </a:solidFill>
              </a:rPr>
              <a:t>,  </a:t>
            </a:r>
            <a:r>
              <a:rPr sz="4000" spc="-5" dirty="0" smtClean="0">
                <a:solidFill>
                  <a:srgbClr val="2F9C9A"/>
                </a:solidFill>
              </a:rPr>
              <a:t>hospitals/health</a:t>
            </a:r>
            <a:r>
              <a:rPr lang="en-US" sz="4000" spc="-5" dirty="0" smtClean="0">
                <a:solidFill>
                  <a:srgbClr val="2F9C9A"/>
                </a:solidFill>
              </a:rPr>
              <a:t> </a:t>
            </a:r>
            <a:r>
              <a:rPr sz="4000" smtClean="0">
                <a:solidFill>
                  <a:srgbClr val="2F9C9A"/>
                </a:solidFill>
              </a:rPr>
              <a:t>systems</a:t>
            </a:r>
            <a:r>
              <a:rPr lang="en-US" sz="4000">
                <a:solidFill>
                  <a:srgbClr val="2F9C9A"/>
                </a:solidFill>
              </a:rPr>
              <a:t> </a:t>
            </a:r>
            <a:r>
              <a:rPr sz="4000" smtClean="0">
                <a:solidFill>
                  <a:srgbClr val="2F9C9A"/>
                </a:solidFill>
              </a:rPr>
              <a:t>need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lang="en-US" sz="4000" smtClean="0">
                <a:solidFill>
                  <a:srgbClr val="2F9C9A"/>
                </a:solidFill>
              </a:rPr>
              <a:t>t</a:t>
            </a:r>
            <a:r>
              <a:rPr sz="4000" smtClean="0">
                <a:solidFill>
                  <a:srgbClr val="2F9C9A"/>
                </a:solidFill>
              </a:rPr>
              <a:t>hese</a:t>
            </a:r>
            <a:r>
              <a:rPr lang="en-US" sz="4000" dirty="0">
                <a:solidFill>
                  <a:srgbClr val="2F9C9A"/>
                </a:solidFill>
              </a:rPr>
              <a:t> </a:t>
            </a:r>
            <a:r>
              <a:rPr sz="4000" smtClean="0">
                <a:solidFill>
                  <a:srgbClr val="2F9C9A"/>
                </a:solidFill>
              </a:rPr>
              <a:t>capabilities</a:t>
            </a:r>
            <a:r>
              <a:rPr sz="4000" dirty="0">
                <a:solidFill>
                  <a:srgbClr val="2F9C9A"/>
                </a:solidFill>
              </a:rPr>
              <a:t>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988194" y="4416425"/>
            <a:ext cx="11775440" cy="6392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3580" indent="-690880">
              <a:lnSpc>
                <a:spcPct val="100000"/>
              </a:lnSpc>
              <a:buClr>
                <a:srgbClr val="407CC9"/>
              </a:buClr>
              <a:buChar char="•"/>
              <a:tabLst>
                <a:tab pos="702945" algn="l"/>
                <a:tab pos="703580" algn="l"/>
              </a:tabLst>
            </a:pPr>
            <a:r>
              <a:rPr sz="3450" spc="5" dirty="0">
                <a:latin typeface="Arial Regular" charset="0"/>
                <a:cs typeface="Arial Regular" charset="0"/>
              </a:rPr>
              <a:t>A </a:t>
            </a:r>
            <a:r>
              <a:rPr sz="3450" spc="-10" dirty="0">
                <a:latin typeface="Arial Regular" charset="0"/>
                <a:cs typeface="Arial Regular" charset="0"/>
              </a:rPr>
              <a:t>broad </a:t>
            </a:r>
            <a:r>
              <a:rPr sz="3450" spc="-5" dirty="0">
                <a:latin typeface="Arial Regular" charset="0"/>
                <a:cs typeface="Arial Regular" charset="0"/>
              </a:rPr>
              <a:t>range </a:t>
            </a:r>
            <a:r>
              <a:rPr sz="3450" spc="5" dirty="0">
                <a:latin typeface="Arial Regular" charset="0"/>
                <a:cs typeface="Arial Regular" charset="0"/>
              </a:rPr>
              <a:t>of convenient </a:t>
            </a:r>
            <a:r>
              <a:rPr sz="3450" dirty="0">
                <a:latin typeface="Arial Regular" charset="0"/>
                <a:cs typeface="Arial Regular" charset="0"/>
              </a:rPr>
              <a:t>patient </a:t>
            </a:r>
            <a:r>
              <a:rPr sz="3450" spc="5" dirty="0">
                <a:latin typeface="Arial Regular" charset="0"/>
                <a:cs typeface="Arial Regular" charset="0"/>
              </a:rPr>
              <a:t>access</a:t>
            </a:r>
            <a:r>
              <a:rPr sz="3450" spc="-5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points.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marR="2200275" indent="-690880">
              <a:lnSpc>
                <a:spcPct val="102800"/>
              </a:lnSpc>
              <a:spcBef>
                <a:spcPts val="1480"/>
              </a:spcBef>
              <a:buClr>
                <a:srgbClr val="407CC9"/>
              </a:buClr>
              <a:buChar char="•"/>
              <a:tabLst>
                <a:tab pos="702945" algn="l"/>
                <a:tab pos="703580" algn="l"/>
              </a:tabLst>
            </a:pPr>
            <a:r>
              <a:rPr sz="3450" spc="5" dirty="0">
                <a:latin typeface="Arial Regular" charset="0"/>
                <a:cs typeface="Arial Regular" charset="0"/>
              </a:rPr>
              <a:t>Online </a:t>
            </a:r>
            <a:r>
              <a:rPr sz="3450" dirty="0">
                <a:latin typeface="Arial Regular" charset="0"/>
                <a:cs typeface="Arial Regular" charset="0"/>
              </a:rPr>
              <a:t>patient links </a:t>
            </a:r>
            <a:r>
              <a:rPr sz="3450" spc="5" dirty="0">
                <a:latin typeface="Arial Regular" charset="0"/>
                <a:cs typeface="Arial Regular" charset="0"/>
              </a:rPr>
              <a:t>to scheduling,</a:t>
            </a:r>
            <a:r>
              <a:rPr sz="3450" spc="-185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clinicians,  </a:t>
            </a:r>
            <a:r>
              <a:rPr sz="3450" dirty="0">
                <a:latin typeface="Arial Regular" charset="0"/>
                <a:cs typeface="Arial Regular" charset="0"/>
              </a:rPr>
              <a:t>health </a:t>
            </a:r>
            <a:r>
              <a:rPr sz="3450" spc="-15" dirty="0">
                <a:latin typeface="Arial Regular" charset="0"/>
                <a:cs typeface="Arial Regular" charset="0"/>
              </a:rPr>
              <a:t>records,</a:t>
            </a:r>
            <a:r>
              <a:rPr sz="3450" spc="-155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etc.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marR="583565" indent="-690880">
              <a:lnSpc>
                <a:spcPct val="102800"/>
              </a:lnSpc>
              <a:spcBef>
                <a:spcPts val="1480"/>
              </a:spcBef>
              <a:buClr>
                <a:srgbClr val="407CC9"/>
              </a:buClr>
              <a:buChar char="•"/>
              <a:tabLst>
                <a:tab pos="702945" algn="l"/>
                <a:tab pos="703580" algn="l"/>
              </a:tabLst>
            </a:pPr>
            <a:r>
              <a:rPr sz="3450" spc="5" dirty="0">
                <a:latin typeface="Arial Regular" charset="0"/>
                <a:cs typeface="Arial Regular" charset="0"/>
              </a:rPr>
              <a:t>A </a:t>
            </a:r>
            <a:r>
              <a:rPr sz="3450" dirty="0">
                <a:latin typeface="Arial Regular" charset="0"/>
                <a:cs typeface="Arial Regular" charset="0"/>
              </a:rPr>
              <a:t>patient experience </a:t>
            </a:r>
            <a:r>
              <a:rPr sz="3450" spc="-5" dirty="0">
                <a:latin typeface="Arial Regular" charset="0"/>
                <a:cs typeface="Arial Regular" charset="0"/>
              </a:rPr>
              <a:t>that recognizes</a:t>
            </a:r>
            <a:r>
              <a:rPr sz="3450" spc="-35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socioeconomic  and ethnic</a:t>
            </a:r>
            <a:r>
              <a:rPr sz="3450" spc="-90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factors.</a:t>
            </a:r>
            <a:endParaRPr sz="3450" dirty="0">
              <a:latin typeface="Arial Regular" charset="0"/>
              <a:cs typeface="Arial Regular" charset="0"/>
            </a:endParaRPr>
          </a:p>
          <a:p>
            <a:pPr marL="703580" indent="-690880">
              <a:lnSpc>
                <a:spcPct val="100000"/>
              </a:lnSpc>
              <a:spcBef>
                <a:spcPts val="1595"/>
              </a:spcBef>
              <a:buClr>
                <a:srgbClr val="407CC9"/>
              </a:buClr>
              <a:buChar char="•"/>
              <a:tabLst>
                <a:tab pos="702945" algn="l"/>
                <a:tab pos="703580" algn="l"/>
              </a:tabLst>
            </a:pPr>
            <a:r>
              <a:rPr sz="3450" spc="-30" dirty="0">
                <a:latin typeface="Arial Regular" charset="0"/>
                <a:cs typeface="Arial Regular" charset="0"/>
              </a:rPr>
              <a:t>Programs </a:t>
            </a:r>
            <a:r>
              <a:rPr sz="3450" spc="-5" dirty="0">
                <a:latin typeface="Arial Regular" charset="0"/>
                <a:cs typeface="Arial Regular" charset="0"/>
              </a:rPr>
              <a:t>that </a:t>
            </a:r>
            <a:r>
              <a:rPr sz="3450" spc="5" dirty="0">
                <a:latin typeface="Arial Regular" charset="0"/>
                <a:cs typeface="Arial Regular" charset="0"/>
              </a:rPr>
              <a:t>manage the </a:t>
            </a:r>
            <a:r>
              <a:rPr sz="3450" spc="-10" dirty="0">
                <a:latin typeface="Arial Regular" charset="0"/>
                <a:cs typeface="Arial Regular" charset="0"/>
              </a:rPr>
              <a:t>care </a:t>
            </a:r>
            <a:r>
              <a:rPr sz="3450" spc="5" dirty="0">
                <a:latin typeface="Arial Regular" charset="0"/>
                <a:cs typeface="Arial Regular" charset="0"/>
              </a:rPr>
              <a:t>of defined</a:t>
            </a:r>
            <a:r>
              <a:rPr sz="3450" spc="105" dirty="0">
                <a:latin typeface="Arial Regular" charset="0"/>
                <a:cs typeface="Arial Regular" charset="0"/>
              </a:rPr>
              <a:t> </a:t>
            </a:r>
            <a:r>
              <a:rPr sz="3450" dirty="0">
                <a:latin typeface="Arial Regular" charset="0"/>
                <a:cs typeface="Arial Regular" charset="0"/>
              </a:rPr>
              <a:t>populations.</a:t>
            </a:r>
          </a:p>
          <a:p>
            <a:pPr marL="703580" marR="1338580" indent="-690880">
              <a:lnSpc>
                <a:spcPct val="102800"/>
              </a:lnSpc>
              <a:spcBef>
                <a:spcPts val="1480"/>
              </a:spcBef>
              <a:buClr>
                <a:srgbClr val="407CC9"/>
              </a:buClr>
              <a:buChar char="•"/>
              <a:tabLst>
                <a:tab pos="702945" algn="l"/>
                <a:tab pos="703580" algn="l"/>
              </a:tabLst>
            </a:pPr>
            <a:r>
              <a:rPr sz="3450" spc="-25" dirty="0">
                <a:latin typeface="Arial Regular" charset="0"/>
                <a:cs typeface="Arial Regular" charset="0"/>
              </a:rPr>
              <a:t>Well </a:t>
            </a:r>
            <a:r>
              <a:rPr sz="3450" spc="5" dirty="0">
                <a:latin typeface="Arial Regular" charset="0"/>
                <a:cs typeface="Arial Regular" charset="0"/>
              </a:rPr>
              <a:t>planned services </a:t>
            </a:r>
            <a:r>
              <a:rPr sz="3450" spc="-5" dirty="0">
                <a:latin typeface="Arial Regular" charset="0"/>
                <a:cs typeface="Arial Regular" charset="0"/>
              </a:rPr>
              <a:t>across </a:t>
            </a:r>
            <a:r>
              <a:rPr sz="3450" spc="5" dirty="0">
                <a:latin typeface="Arial Regular" charset="0"/>
                <a:cs typeface="Arial Regular" charset="0"/>
              </a:rPr>
              <a:t>the </a:t>
            </a:r>
            <a:r>
              <a:rPr sz="3450" spc="-10" dirty="0">
                <a:latin typeface="Arial Regular" charset="0"/>
                <a:cs typeface="Arial Regular" charset="0"/>
              </a:rPr>
              <a:t>care</a:t>
            </a:r>
            <a:r>
              <a:rPr sz="3450" spc="-40" dirty="0">
                <a:latin typeface="Arial Regular" charset="0"/>
                <a:cs typeface="Arial Regular" charset="0"/>
              </a:rPr>
              <a:t> </a:t>
            </a:r>
            <a:r>
              <a:rPr sz="3450" spc="5" dirty="0">
                <a:latin typeface="Arial Regular" charset="0"/>
                <a:cs typeface="Arial Regular" charset="0"/>
              </a:rPr>
              <a:t>continuum  in </a:t>
            </a:r>
            <a:r>
              <a:rPr sz="3450" spc="-5" dirty="0">
                <a:latin typeface="Arial Regular" charset="0"/>
                <a:cs typeface="Arial Regular" charset="0"/>
              </a:rPr>
              <a:t>strategic</a:t>
            </a:r>
            <a:r>
              <a:rPr sz="3450" spc="-70" dirty="0">
                <a:latin typeface="Arial Regular" charset="0"/>
                <a:cs typeface="Arial Regular" charset="0"/>
              </a:rPr>
              <a:t> </a:t>
            </a:r>
            <a:r>
              <a:rPr sz="3450" dirty="0">
                <a:latin typeface="Arial Regular" charset="0"/>
                <a:cs typeface="Arial Regular" charset="0"/>
              </a:rPr>
              <a:t>locations.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900" dirty="0">
              <a:latin typeface="Arial" charset="0"/>
              <a:cs typeface="Arial" charset="0"/>
            </a:endParaRPr>
          </a:p>
          <a:p>
            <a:pPr marL="12700">
              <a:lnSpc>
                <a:spcPct val="100000"/>
              </a:lnSpc>
            </a:pPr>
            <a:r>
              <a:rPr sz="3450" i="1" dirty="0">
                <a:latin typeface="Arial Regular" charset="0"/>
                <a:cs typeface="Arial Regular" charset="0"/>
              </a:rPr>
              <a:t>Continued…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474981"/>
            <a:ext cx="6684645" cy="817244"/>
          </a:xfrm>
          <a:custGeom>
            <a:avLst/>
            <a:gdLst/>
            <a:ahLst/>
            <a:cxnLst/>
            <a:rect l="l" t="t" r="r" b="b"/>
            <a:pathLst>
              <a:path w="6684645" h="817244">
                <a:moveTo>
                  <a:pt x="0" y="816741"/>
                </a:moveTo>
                <a:lnTo>
                  <a:pt x="6684613" y="816741"/>
                </a:lnTo>
                <a:lnTo>
                  <a:pt x="6684613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07672" y="683260"/>
            <a:ext cx="4808855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8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HEALTHCARE</a:t>
            </a:r>
            <a:r>
              <a:rPr sz="2550" b="1" spc="12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2550" b="1" spc="1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INTEGRATION</a:t>
            </a:r>
            <a:endParaRPr sz="2550" b="1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5205" y="0"/>
            <a:ext cx="19098894" cy="1508125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74981"/>
            <a:ext cx="6684645" cy="817244"/>
          </a:xfrm>
          <a:custGeom>
            <a:avLst/>
            <a:gdLst/>
            <a:ahLst/>
            <a:cxnLst/>
            <a:rect l="l" t="t" r="r" b="b"/>
            <a:pathLst>
              <a:path w="6684645" h="817244">
                <a:moveTo>
                  <a:pt x="0" y="816741"/>
                </a:moveTo>
                <a:lnTo>
                  <a:pt x="6684613" y="816741"/>
                </a:lnTo>
                <a:lnTo>
                  <a:pt x="6684613" y="0"/>
                </a:lnTo>
                <a:lnTo>
                  <a:pt x="0" y="0"/>
                </a:lnTo>
                <a:lnTo>
                  <a:pt x="0" y="816741"/>
                </a:lnTo>
                <a:close/>
              </a:path>
            </a:pathLst>
          </a:custGeom>
          <a:solidFill>
            <a:srgbClr val="004D60"/>
          </a:solidFill>
        </p:spPr>
        <p:txBody>
          <a:bodyPr wrap="square" lIns="0" tIns="0" rIns="0" bIns="0" rtlCol="0"/>
          <a:lstStyle/>
          <a:p>
            <a:endParaRPr dirty="0">
              <a:latin typeface="Arial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07672" y="683260"/>
            <a:ext cx="4808855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8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HEALTHCARE</a:t>
            </a:r>
            <a:r>
              <a:rPr sz="2550" b="1" spc="12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2550" b="1" spc="1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INTEGRATION</a:t>
            </a:r>
            <a:endParaRPr sz="255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46650" y="3578225"/>
            <a:ext cx="8534400" cy="6137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03580" marR="498475" indent="-690880">
              <a:lnSpc>
                <a:spcPct val="102800"/>
              </a:lnSpc>
              <a:buClr>
                <a:srgbClr val="407CC9"/>
              </a:buClr>
              <a:buChar char="•"/>
              <a:tabLst>
                <a:tab pos="702945" algn="l"/>
                <a:tab pos="703580" algn="l"/>
              </a:tabLst>
            </a:pPr>
            <a:r>
              <a:rPr lang="en-US" sz="3450" spc="-5" dirty="0">
                <a:latin typeface="Arial Regular" charset="0"/>
                <a:cs typeface="Arial Regular" charset="0"/>
              </a:rPr>
              <a:t>Comprehensive</a:t>
            </a:r>
            <a:r>
              <a:rPr lang="en-US" sz="3450" spc="-45" dirty="0">
                <a:latin typeface="Arial Regular" charset="0"/>
                <a:cs typeface="Arial Regular" charset="0"/>
              </a:rPr>
              <a:t> </a:t>
            </a:r>
            <a:r>
              <a:rPr lang="en-US" sz="3450" spc="5" dirty="0">
                <a:latin typeface="Arial Regular" charset="0"/>
                <a:cs typeface="Arial Regular" charset="0"/>
              </a:rPr>
              <a:t>intelligence  </a:t>
            </a:r>
            <a:r>
              <a:rPr lang="en-US" sz="3450" spc="5" dirty="0" smtClean="0">
                <a:latin typeface="Arial Regular" charset="0"/>
                <a:cs typeface="Arial Regular" charset="0"/>
              </a:rPr>
              <a:t/>
            </a:r>
            <a:br>
              <a:rPr lang="en-US" sz="3450" spc="5" dirty="0" smtClean="0">
                <a:latin typeface="Arial Regular" charset="0"/>
                <a:cs typeface="Arial Regular" charset="0"/>
              </a:rPr>
            </a:br>
            <a:r>
              <a:rPr lang="en-US" sz="3450" spc="5" dirty="0" smtClean="0">
                <a:latin typeface="Arial Regular" charset="0"/>
                <a:cs typeface="Arial Regular" charset="0"/>
              </a:rPr>
              <a:t>to </a:t>
            </a:r>
            <a:r>
              <a:rPr lang="en-US" sz="3450" spc="5" dirty="0">
                <a:latin typeface="Arial Regular" charset="0"/>
                <a:cs typeface="Arial Regular" charset="0"/>
              </a:rPr>
              <a:t>inform clinical and  </a:t>
            </a:r>
            <a:r>
              <a:rPr lang="en-US" sz="3450" spc="5" dirty="0" smtClean="0">
                <a:latin typeface="Arial Regular" charset="0"/>
                <a:cs typeface="Arial Regular" charset="0"/>
              </a:rPr>
              <a:t/>
            </a:r>
            <a:br>
              <a:rPr lang="en-US" sz="3450" spc="5" dirty="0" smtClean="0">
                <a:latin typeface="Arial Regular" charset="0"/>
                <a:cs typeface="Arial Regular" charset="0"/>
              </a:rPr>
            </a:br>
            <a:r>
              <a:rPr lang="en-US" sz="3450" spc="5" dirty="0" smtClean="0">
                <a:latin typeface="Arial Regular" charset="0"/>
                <a:cs typeface="Arial Regular" charset="0"/>
              </a:rPr>
              <a:t>financial</a:t>
            </a:r>
            <a:r>
              <a:rPr lang="en-US" sz="3450" spc="-95" dirty="0" smtClean="0">
                <a:latin typeface="Arial Regular" charset="0"/>
                <a:cs typeface="Arial Regular" charset="0"/>
              </a:rPr>
              <a:t> </a:t>
            </a:r>
            <a:r>
              <a:rPr lang="en-US" sz="3450" spc="5" dirty="0">
                <a:latin typeface="Arial Regular" charset="0"/>
                <a:cs typeface="Arial Regular" charset="0"/>
              </a:rPr>
              <a:t>decisions.</a:t>
            </a:r>
            <a:endParaRPr lang="en-US" sz="3450" dirty="0">
              <a:latin typeface="Arial Regular" charset="0"/>
              <a:cs typeface="Arial Regular" charset="0"/>
            </a:endParaRPr>
          </a:p>
          <a:p>
            <a:pPr marL="703580" marR="5080" indent="-690880">
              <a:lnSpc>
                <a:spcPct val="102800"/>
              </a:lnSpc>
              <a:spcBef>
                <a:spcPts val="1480"/>
              </a:spcBef>
              <a:buClr>
                <a:srgbClr val="407CC9"/>
              </a:buClr>
              <a:buChar char="•"/>
              <a:tabLst>
                <a:tab pos="702945" algn="l"/>
                <a:tab pos="703580" algn="l"/>
              </a:tabLst>
            </a:pPr>
            <a:r>
              <a:rPr lang="en-US" sz="3450" spc="-5" dirty="0">
                <a:latin typeface="Arial Regular" charset="0"/>
                <a:cs typeface="Arial Regular" charset="0"/>
              </a:rPr>
              <a:t>Effective </a:t>
            </a:r>
            <a:r>
              <a:rPr lang="en-US" sz="3450" spc="5" dirty="0">
                <a:latin typeface="Arial Regular" charset="0"/>
                <a:cs typeface="Arial Regular" charset="0"/>
              </a:rPr>
              <a:t>value-based</a:t>
            </a:r>
            <a:r>
              <a:rPr lang="en-US" sz="3450" spc="-35" dirty="0">
                <a:latin typeface="Arial Regular" charset="0"/>
                <a:cs typeface="Arial Regular" charset="0"/>
              </a:rPr>
              <a:t> </a:t>
            </a:r>
            <a:br>
              <a:rPr lang="en-US" sz="3450" spc="-35" dirty="0">
                <a:latin typeface="Arial Regular" charset="0"/>
                <a:cs typeface="Arial Regular" charset="0"/>
              </a:rPr>
            </a:br>
            <a:r>
              <a:rPr lang="en-US" sz="3450" spc="5" dirty="0">
                <a:latin typeface="Arial Regular" charset="0"/>
                <a:cs typeface="Arial Regular" charset="0"/>
              </a:rPr>
              <a:t>payment </a:t>
            </a:r>
            <a:r>
              <a:rPr lang="en-US" sz="3450" dirty="0">
                <a:latin typeface="Arial Regular" charset="0"/>
                <a:cs typeface="Arial Regular" charset="0"/>
              </a:rPr>
              <a:t>arrangements</a:t>
            </a:r>
            <a:r>
              <a:rPr lang="en-US" sz="3450" spc="5" dirty="0">
                <a:latin typeface="Arial Regular" charset="0"/>
                <a:cs typeface="Arial Regular" charset="0"/>
              </a:rPr>
              <a:t>.</a:t>
            </a:r>
            <a:endParaRPr lang="en-US" sz="3450" dirty="0">
              <a:latin typeface="Arial Regular" charset="0"/>
              <a:cs typeface="Arial Regular" charset="0"/>
            </a:endParaRPr>
          </a:p>
          <a:p>
            <a:pPr marL="703580" marR="1216660" indent="-690880">
              <a:lnSpc>
                <a:spcPct val="102800"/>
              </a:lnSpc>
              <a:spcBef>
                <a:spcPts val="1475"/>
              </a:spcBef>
              <a:buClr>
                <a:srgbClr val="407CC9"/>
              </a:buClr>
              <a:buChar char="•"/>
              <a:tabLst>
                <a:tab pos="702945" algn="l"/>
                <a:tab pos="703580" algn="l"/>
              </a:tabLst>
            </a:pPr>
            <a:r>
              <a:rPr lang="en-US" sz="3450" spc="5" dirty="0">
                <a:latin typeface="Arial Regular" charset="0"/>
                <a:cs typeface="Arial Regular" charset="0"/>
              </a:rPr>
              <a:t>Skills to manage </a:t>
            </a:r>
            <a:br>
              <a:rPr lang="en-US" sz="3450" spc="5" dirty="0">
                <a:latin typeface="Arial Regular" charset="0"/>
                <a:cs typeface="Arial Regular" charset="0"/>
              </a:rPr>
            </a:br>
            <a:r>
              <a:rPr lang="en-US" sz="3450" spc="-5" dirty="0">
                <a:latin typeface="Arial Regular" charset="0"/>
                <a:cs typeface="Arial Regular" charset="0"/>
              </a:rPr>
              <a:t>risk-based </a:t>
            </a:r>
            <a:r>
              <a:rPr lang="en-US" sz="3450" spc="5" dirty="0">
                <a:latin typeface="Arial Regular" charset="0"/>
                <a:cs typeface="Arial Regular" charset="0"/>
              </a:rPr>
              <a:t>payments.</a:t>
            </a:r>
            <a:endParaRPr lang="en-US" sz="3450" dirty="0">
              <a:latin typeface="Arial Regular" charset="0"/>
              <a:cs typeface="Arial Regular" charset="0"/>
            </a:endParaRPr>
          </a:p>
          <a:p>
            <a:pPr marL="703580" marR="2729865" indent="-690880">
              <a:lnSpc>
                <a:spcPct val="102800"/>
              </a:lnSpc>
              <a:spcBef>
                <a:spcPts val="1475"/>
              </a:spcBef>
              <a:buClr>
                <a:srgbClr val="407CC9"/>
              </a:buClr>
              <a:buChar char="•"/>
              <a:tabLst>
                <a:tab pos="702945" algn="l"/>
                <a:tab pos="703580" algn="l"/>
              </a:tabLst>
            </a:pPr>
            <a:r>
              <a:rPr lang="en-US" sz="3450" dirty="0">
                <a:latin typeface="Arial Regular" charset="0"/>
                <a:cs typeface="Arial Regular" charset="0"/>
              </a:rPr>
              <a:t>Innovations </a:t>
            </a:r>
            <a:r>
              <a:rPr lang="en-US" sz="3450" spc="-5" dirty="0" smtClean="0">
                <a:latin typeface="Arial Regular" charset="0"/>
                <a:cs typeface="Arial Regular" charset="0"/>
              </a:rPr>
              <a:t>that improve </a:t>
            </a:r>
            <a:br>
              <a:rPr lang="en-US" sz="3450" spc="-5" dirty="0" smtClean="0">
                <a:latin typeface="Arial Regular" charset="0"/>
                <a:cs typeface="Arial Regular" charset="0"/>
              </a:rPr>
            </a:br>
            <a:r>
              <a:rPr lang="en-US" sz="3450" spc="-10" dirty="0" smtClean="0">
                <a:latin typeface="Arial Regular" charset="0"/>
                <a:cs typeface="Arial Regular" charset="0"/>
              </a:rPr>
              <a:t>care </a:t>
            </a:r>
            <a:r>
              <a:rPr lang="en-US" sz="3450" spc="5" dirty="0">
                <a:latin typeface="Arial Regular" charset="0"/>
                <a:cs typeface="Arial Regular" charset="0"/>
              </a:rPr>
              <a:t>and </a:t>
            </a:r>
            <a:r>
              <a:rPr lang="en-US" sz="3450" spc="-5" dirty="0">
                <a:latin typeface="Arial Regular" charset="0"/>
                <a:cs typeface="Arial Regular" charset="0"/>
              </a:rPr>
              <a:t>provide </a:t>
            </a:r>
            <a:r>
              <a:rPr lang="en-US" sz="3450" spc="5" dirty="0">
                <a:latin typeface="Arial Regular" charset="0"/>
                <a:cs typeface="Arial Regular" charset="0"/>
              </a:rPr>
              <a:t>new  </a:t>
            </a:r>
            <a:r>
              <a:rPr lang="en-US" sz="3450" spc="5" dirty="0" smtClean="0">
                <a:latin typeface="Arial Regular" charset="0"/>
                <a:cs typeface="Arial Regular" charset="0"/>
              </a:rPr>
              <a:t/>
            </a:r>
            <a:br>
              <a:rPr lang="en-US" sz="3450" spc="5" dirty="0" smtClean="0">
                <a:latin typeface="Arial Regular" charset="0"/>
                <a:cs typeface="Arial Regular" charset="0"/>
              </a:rPr>
            </a:br>
            <a:r>
              <a:rPr lang="en-US" sz="3450" spc="-5" dirty="0" smtClean="0">
                <a:latin typeface="Arial Regular" charset="0"/>
                <a:cs typeface="Arial Regular" charset="0"/>
              </a:rPr>
              <a:t>revenue</a:t>
            </a:r>
            <a:r>
              <a:rPr lang="en-US" sz="3450" spc="-45" dirty="0" smtClean="0">
                <a:latin typeface="Arial Regular" charset="0"/>
                <a:cs typeface="Arial Regular" charset="0"/>
              </a:rPr>
              <a:t> </a:t>
            </a:r>
            <a:r>
              <a:rPr lang="en-US" sz="3450" spc="-10" dirty="0" smtClean="0">
                <a:latin typeface="Arial Regular" charset="0"/>
                <a:cs typeface="Arial Regular" charset="0"/>
              </a:rPr>
              <a:t>streams.</a:t>
            </a:r>
            <a:endParaRPr lang="en-US" sz="3450" dirty="0">
              <a:latin typeface="Arial Regular" charset="0"/>
              <a:cs typeface="Arial Regular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549</TotalTime>
  <Words>1907</Words>
  <Application>Microsoft Office PowerPoint</Application>
  <PresentationFormat>Custom</PresentationFormat>
  <Paragraphs>389</Paragraphs>
  <Slides>53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Arial Bold</vt:lpstr>
      <vt:lpstr>Arial Narrow Bold</vt:lpstr>
      <vt:lpstr>Arial Regular</vt:lpstr>
      <vt:lpstr>Avenir Next</vt:lpstr>
      <vt:lpstr>Calibri</vt:lpstr>
      <vt:lpstr>Office Theme</vt:lpstr>
      <vt:lpstr>PowerPoint Presentation</vt:lpstr>
      <vt:lpstr>PowerPoint Presentation</vt:lpstr>
      <vt:lpstr>PowerPoint Presentation</vt:lpstr>
      <vt:lpstr>Futurescan 2017–2022 focuses on:</vt:lpstr>
      <vt:lpstr>Kenneth Kaufman</vt:lpstr>
      <vt:lpstr>For healthcare organizations to succeed  in the changing landscape, they will need new  capabilities that require the scale and resources  that come with integration and consolidation.</vt:lpstr>
      <vt:lpstr>The trend toward large-scale  operations is continuing:</vt:lpstr>
      <vt:lpstr>To remain strong in this environment,  hospitals/health systems need these capabilities:</vt:lpstr>
      <vt:lpstr>PowerPoint Presentation</vt:lpstr>
      <vt:lpstr>Few providers have the resources, talent,  or technology to develop the needed scale  and capabilities alone.</vt:lpstr>
      <vt:lpstr>PowerPoint Presentation</vt:lpstr>
      <vt:lpstr>PowerPoint Presentation</vt:lpstr>
      <vt:lpstr>CMS is placing increased emphasis on  episode- and population-based payment.</vt:lpstr>
      <vt:lpstr>Key insights for the future:</vt:lpstr>
      <vt:lpstr>Leaders need to adapt by:</vt:lpstr>
      <vt:lpstr>PowerPoint Presentation</vt:lpstr>
      <vt:lpstr>PowerPoint Presentation</vt:lpstr>
      <vt:lpstr>Three developments are  influencing the use of big data:</vt:lpstr>
      <vt:lpstr>As healthcare evolves, leaders can anticipate  several changes:</vt:lpstr>
      <vt:lpstr>To leverage advancements in big data,  hospitals and health systems need to be prepared to:</vt:lpstr>
      <vt:lpstr>PowerPoint Presentation</vt:lpstr>
      <vt:lpstr>PowerPoint Presentation</vt:lpstr>
      <vt:lpstr>Achieving this goal will be challenging   in the volatile healthcare environment.</vt:lpstr>
      <vt:lpstr>PowerPoint Presentation</vt:lpstr>
      <vt:lpstr>Striking this balance will require leaders to:</vt:lpstr>
      <vt:lpstr>PowerPoint Presentation</vt:lpstr>
      <vt:lpstr>Maureen A. Bisognano, HFACHE</vt:lpstr>
      <vt:lpstr>PowerPoint Presentation</vt:lpstr>
      <vt:lpstr>PowerPoint Presentation</vt:lpstr>
      <vt:lpstr>Just as important as generational differences is the ever-increasing diversity of the workforce, in terms of:</vt:lpstr>
      <vt:lpstr>These dynamics require new capabilities   and strategies to lead the workforce into   the future, including the ability to:</vt:lpstr>
      <vt:lpstr>PowerPoint Presentation</vt:lpstr>
      <vt:lpstr>Peter B. Angood, MD</vt:lpstr>
      <vt:lpstr>PowerPoint Presentation</vt:lpstr>
      <vt:lpstr>During these challenging  times, leaders can  effectively engage  physicians by:</vt:lpstr>
      <vt:lpstr>Placing physicians in leadership positions   is important for several reasons:</vt:lpstr>
      <vt:lpstr>Engaged physician leaders can play a vital role in the transition to value-based care by:</vt:lpstr>
      <vt:lpstr>PowerPoint Presentation</vt:lpstr>
      <vt:lpstr>PowerPoint Presentation</vt:lpstr>
      <vt:lpstr>PowerPoint Presentation</vt:lpstr>
      <vt:lpstr>The trend toward virtual care is  the result of several  factors:</vt:lpstr>
      <vt:lpstr>Integrating virtual care can create a pathway to  value and provide a competitive advantage.</vt:lpstr>
      <vt:lpstr>Peter H. Diamandis, MD International Pioneer in Innovation</vt:lpstr>
      <vt:lpstr>PowerPoint Presentation</vt:lpstr>
      <vt:lpstr>Breakthroughs in the following areas  could reshape the practice of medicine  in the near future.</vt:lpstr>
      <vt:lpstr>PowerPoint Presentation</vt:lpstr>
      <vt:lpstr>PowerPoint Presentation</vt:lpstr>
      <vt:lpstr>PowerPoint Presentation</vt:lpstr>
      <vt:lpstr>Exponential technologies will become   a core responsibility for executives,  who must do the following:</vt:lpstr>
      <vt:lpstr>PowerPoint Presentation</vt:lpstr>
      <vt:lpstr>PowerPoint Presentation</vt:lpstr>
      <vt:lpstr>The voyage will require:</vt:lpstr>
      <vt:lpstr>Order your  print  or digital copy at shsmd.org/futurescan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Futurescan 2017-2022: Healthcare Trends and Implications</dc:title>
  <dc:subject/>
  <dc:creator>SHSMD</dc:creator>
  <cp:keywords/>
  <dc:description/>
  <cp:lastModifiedBy>Griffin, Brian</cp:lastModifiedBy>
  <cp:revision>74</cp:revision>
  <cp:lastPrinted>2017-02-07T18:52:19Z</cp:lastPrinted>
  <dcterms:created xsi:type="dcterms:W3CDTF">2017-02-01T01:24:17Z</dcterms:created>
  <dcterms:modified xsi:type="dcterms:W3CDTF">2017-02-07T19:27:19Z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2017-01-30T06:00:00Z</vt:filetime>
  </property>
  <property fmtid="{D5CDD505-2E9C-101B-9397-08002B2CF9AE}" pid="3" name="Creator">
    <vt:lpwstr>Adobe InDesign CC 2017 (Macintosh)</vt:lpwstr>
  </property>
  <property fmtid="{D5CDD505-2E9C-101B-9397-08002B2CF9AE}" pid="4" name="LastSaved">
    <vt:filetime>2017-01-31T06:00:00Z</vt:filetime>
  </property>
</Properties>
</file>