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66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A7B8507-83D2-EF4D-9E38-E245F9868414}"/>
              </a:ext>
            </a:extLst>
          </p:cNvPr>
          <p:cNvSpPr/>
          <p:nvPr/>
        </p:nvSpPr>
        <p:spPr>
          <a:xfrm>
            <a:off x="-1" y="1929528"/>
            <a:ext cx="12192001" cy="50921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50FE7E-0203-ED4A-8DD2-D029BCC94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354" y="2072639"/>
            <a:ext cx="9415670" cy="1463041"/>
          </a:xfrm>
        </p:spPr>
        <p:txBody>
          <a:bodyPr anchor="b">
            <a:normAutofit/>
          </a:bodyPr>
          <a:lstStyle>
            <a:lvl1pPr algn="l">
              <a:defRPr sz="5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B0FAC-B26D-7B4D-9DA5-DEFE6127C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1354" y="4248397"/>
            <a:ext cx="9415670" cy="103028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 sz="24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35" y="538808"/>
            <a:ext cx="3333750" cy="118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62" y="5955359"/>
            <a:ext cx="2321384" cy="7639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203" y="6192456"/>
            <a:ext cx="2395723" cy="898396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109317" y="6763827"/>
            <a:ext cx="7239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600" i="1" dirty="0" smtClean="0">
                <a:solidFill>
                  <a:srgbClr val="898989"/>
                </a:solidFill>
                <a:latin typeface="Arial" charset="0"/>
                <a:cs typeface="Arial" charset="0"/>
              </a:rPr>
              <a:t>The opinions expressed are those of the presenter and do not necessarily state or reflect the views of SHSMD or the AHA. © 2019 Society for Healthcare Strategy &amp; Market Development</a:t>
            </a:r>
          </a:p>
          <a:p>
            <a:pPr eaLnBrk="1" hangingPunct="1">
              <a:defRPr/>
            </a:pPr>
            <a:endParaRPr lang="en-US" altLang="en-US" sz="600" dirty="0" smtClean="0">
              <a:solidFill>
                <a:srgbClr val="89898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0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D484E8-37D5-9647-A695-94832776168E}"/>
              </a:ext>
            </a:extLst>
          </p:cNvPr>
          <p:cNvSpPr/>
          <p:nvPr/>
        </p:nvSpPr>
        <p:spPr>
          <a:xfrm>
            <a:off x="0" y="0"/>
            <a:ext cx="11353800" cy="15591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ADD20E-7E02-444B-97AD-D1798936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815"/>
            <a:ext cx="10515600" cy="925151"/>
          </a:xfrm>
        </p:spPr>
        <p:txBody>
          <a:bodyPr anchor="t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74CBA-D480-BA43-9EE9-D327D7BE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>
            <a:normAutofit/>
          </a:bodyPr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CB0B9-8ECE-0B4B-9CE2-5CA08C0F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A92982-8470-4AC6-88F3-A80C7A42C658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4F210F23-B804-5640-BA99-64CCE553B9A7}"/>
              </a:ext>
            </a:extLst>
          </p:cNvPr>
          <p:cNvSpPr/>
          <p:nvPr/>
        </p:nvSpPr>
        <p:spPr>
          <a:xfrm>
            <a:off x="10718167" y="396069"/>
            <a:ext cx="993016" cy="757828"/>
          </a:xfrm>
          <a:prstGeom prst="round2Diag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48DB3673-4308-0542-8190-3357647DFDB5}"/>
              </a:ext>
            </a:extLst>
          </p:cNvPr>
          <p:cNvSpPr/>
          <p:nvPr/>
        </p:nvSpPr>
        <p:spPr>
          <a:xfrm>
            <a:off x="11711183" y="109518"/>
            <a:ext cx="375480" cy="286551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0E83FC-B1EF-CE4A-B487-4400D4AC8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6095" y="6295434"/>
            <a:ext cx="510175" cy="39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0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D484E8-37D5-9647-A695-94832776168E}"/>
              </a:ext>
            </a:extLst>
          </p:cNvPr>
          <p:cNvSpPr/>
          <p:nvPr/>
        </p:nvSpPr>
        <p:spPr>
          <a:xfrm>
            <a:off x="0" y="1"/>
            <a:ext cx="11353800" cy="15591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ADD20E-7E02-444B-97AD-D1798936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816"/>
            <a:ext cx="10515600" cy="934354"/>
          </a:xfrm>
        </p:spPr>
        <p:txBody>
          <a:bodyPr anchor="t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74CBA-D480-BA43-9EE9-D327D7BE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832479" cy="4351338"/>
          </a:xfrm>
        </p:spPr>
        <p:txBody>
          <a:bodyPr lIns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CB0B9-8ECE-0B4B-9CE2-5CA08C0F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A92982-8470-4AC6-88F3-A80C7A42C658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4F210F23-B804-5640-BA99-64CCE553B9A7}"/>
              </a:ext>
            </a:extLst>
          </p:cNvPr>
          <p:cNvSpPr/>
          <p:nvPr/>
        </p:nvSpPr>
        <p:spPr>
          <a:xfrm>
            <a:off x="10718167" y="396069"/>
            <a:ext cx="993016" cy="757828"/>
          </a:xfrm>
          <a:prstGeom prst="round2Diag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48DB3673-4308-0542-8190-3357647DFDB5}"/>
              </a:ext>
            </a:extLst>
          </p:cNvPr>
          <p:cNvSpPr/>
          <p:nvPr/>
        </p:nvSpPr>
        <p:spPr>
          <a:xfrm>
            <a:off x="11711183" y="109518"/>
            <a:ext cx="375480" cy="286551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0E83FC-B1EF-CE4A-B487-4400D4AC8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6095" y="6295434"/>
            <a:ext cx="510175" cy="394881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BEBC585-C8FD-8B4A-9914-F48745B5BFB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82196" y="1825625"/>
            <a:ext cx="4832479" cy="4351338"/>
          </a:xfrm>
        </p:spPr>
        <p:txBody>
          <a:bodyPr lIns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9853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D484E8-37D5-9647-A695-94832776168E}"/>
              </a:ext>
            </a:extLst>
          </p:cNvPr>
          <p:cNvSpPr/>
          <p:nvPr/>
        </p:nvSpPr>
        <p:spPr>
          <a:xfrm>
            <a:off x="0" y="1"/>
            <a:ext cx="11353800" cy="15591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ADD20E-7E02-444B-97AD-D1798936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816"/>
            <a:ext cx="10515600" cy="934354"/>
          </a:xfrm>
        </p:spPr>
        <p:txBody>
          <a:bodyPr anchor="t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74CBA-D480-BA43-9EE9-D327D7BE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832479" cy="4351338"/>
          </a:xfrm>
        </p:spPr>
        <p:txBody>
          <a:bodyPr lIns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CB0B9-8ECE-0B4B-9CE2-5CA08C0F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A92982-8470-4AC6-88F3-A80C7A42C658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4F210F23-B804-5640-BA99-64CCE553B9A7}"/>
              </a:ext>
            </a:extLst>
          </p:cNvPr>
          <p:cNvSpPr/>
          <p:nvPr/>
        </p:nvSpPr>
        <p:spPr>
          <a:xfrm>
            <a:off x="10718167" y="396069"/>
            <a:ext cx="993016" cy="757828"/>
          </a:xfrm>
          <a:prstGeom prst="round2Diag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48DB3673-4308-0542-8190-3357647DFDB5}"/>
              </a:ext>
            </a:extLst>
          </p:cNvPr>
          <p:cNvSpPr/>
          <p:nvPr/>
        </p:nvSpPr>
        <p:spPr>
          <a:xfrm>
            <a:off x="11711183" y="109518"/>
            <a:ext cx="375480" cy="286551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0E83FC-B1EF-CE4A-B487-4400D4AC8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6095" y="6295434"/>
            <a:ext cx="510175" cy="394881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7E3D7AF-ED91-844D-B41F-50554299F5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7838" y="1950378"/>
            <a:ext cx="4108450" cy="2365375"/>
          </a:xfrm>
        </p:spPr>
        <p:txBody>
          <a:bodyPr/>
          <a:lstStyle>
            <a:lvl1pPr marL="0" indent="0">
              <a:buFontTx/>
              <a:buNone/>
              <a:defRPr sz="2400" b="0" i="1">
                <a:solidFill>
                  <a:schemeClr val="accent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“Click to edit Master quote styles.”</a:t>
            </a:r>
          </a:p>
          <a:p>
            <a:pPr lvl="0"/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E7B2D77-FEFF-AF43-AA44-6DAE3CE4F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51650" y="3429000"/>
            <a:ext cx="4108450" cy="7413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/>
            </a:lvl1pPr>
            <a:lvl2pPr marL="457200" indent="0">
              <a:buFontTx/>
              <a:buNone/>
              <a:defRPr sz="1400" b="1"/>
            </a:lvl2pPr>
            <a:lvl3pPr marL="914400" indent="0">
              <a:buFontTx/>
              <a:buNone/>
              <a:defRPr sz="1400" b="1"/>
            </a:lvl3pPr>
            <a:lvl4pPr marL="1371600" indent="0">
              <a:buFontTx/>
              <a:buNone/>
              <a:defRPr sz="1400" b="1"/>
            </a:lvl4pPr>
            <a:lvl5pPr marL="1828800" indent="0">
              <a:buFontTx/>
              <a:buNone/>
              <a:defRPr sz="1400" b="1"/>
            </a:lvl5pPr>
          </a:lstStyle>
          <a:p>
            <a:pPr lvl="0"/>
            <a:r>
              <a:rPr lang="en-US" dirty="0"/>
              <a:t>Name, Title, Company</a:t>
            </a:r>
          </a:p>
        </p:txBody>
      </p:sp>
    </p:spTree>
    <p:extLst>
      <p:ext uri="{BB962C8B-B14F-4D97-AF65-F5344CB8AC3E}">
        <p14:creationId xmlns:p14="http://schemas.microsoft.com/office/powerpoint/2010/main" val="48173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2982-8470-4AC6-88F3-A80C7A42C658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1E4DC-0549-49ED-AA09-0E106E27C5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4FB26-3F63-8743-AC43-6A7B3BA07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172FD-6E18-DC47-B317-1BCD25F0D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65481-85E6-2E40-8BFF-640CA7518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2982-8470-4AC6-88F3-A80C7A42C658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4071C-52C8-6145-88FA-2B6A82A50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30B1E4DC-0549-49ED-AA09-0E106E27C5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5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925" indent="-277813" algn="l" defTabSz="2286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SzPct val="120000"/>
        <a:buFont typeface="Wingdings" pitchFamily="2" charset="2"/>
        <a:buChar char="§"/>
        <a:tabLst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77850" indent="-276225" algn="l" defTabSz="2286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urier New" panose="02070309020205020404" pitchFamily="49" charset="0"/>
        <a:buChar char="o"/>
        <a:tabLst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457200" algn="l" defTabSz="2286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System Font Regular"/>
        <a:buChar char="➤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nnual.shsmd.org/sag.cf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Title</a:t>
            </a:r>
            <a:br>
              <a:rPr lang="en-US" dirty="0"/>
            </a:br>
            <a:r>
              <a:rPr lang="en-US" sz="2400" b="0" dirty="0"/>
              <a:t>(this must match your approved submission title)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354" y="4248397"/>
            <a:ext cx="9415670" cy="1272837"/>
          </a:xfrm>
        </p:spPr>
        <p:txBody>
          <a:bodyPr/>
          <a:lstStyle/>
          <a:p>
            <a:r>
              <a:rPr lang="en-US" dirty="0"/>
              <a:t>Speaker(s) name, title, organization</a:t>
            </a:r>
          </a:p>
        </p:txBody>
      </p:sp>
    </p:spTree>
    <p:extLst>
      <p:ext uri="{BB962C8B-B14F-4D97-AF65-F5344CB8AC3E}">
        <p14:creationId xmlns:p14="http://schemas.microsoft.com/office/powerpoint/2010/main" val="42081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 Biography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Create a separate slide for each </a:t>
            </a:r>
            <a:r>
              <a:rPr lang="en-US" altLang="en-US" dirty="0" smtClean="0"/>
              <a:t>speaker.</a:t>
            </a:r>
            <a:endParaRPr lang="en-US" altLang="en-US" dirty="0"/>
          </a:p>
          <a:p>
            <a:r>
              <a:rPr lang="en-US" altLang="en-US" dirty="0"/>
              <a:t>Include name, title, organization and </a:t>
            </a:r>
            <a:r>
              <a:rPr lang="en-US" altLang="en-US" dirty="0" smtClean="0"/>
              <a:t>email address.</a:t>
            </a:r>
            <a:endParaRPr lang="en-US" altLang="en-US" dirty="0"/>
          </a:p>
          <a:p>
            <a:r>
              <a:rPr lang="en-US" altLang="en-US" dirty="0"/>
              <a:t>Provide a brief bio for each speaker – limit of 100 words.</a:t>
            </a:r>
          </a:p>
          <a:p>
            <a:r>
              <a:rPr lang="en-US" altLang="en-US" dirty="0"/>
              <a:t>You may place your company logo on the speaker bio slide only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73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Bibliography/References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4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and Tips: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3552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Do not alter the template to include your logo.  Logos may </a:t>
            </a:r>
            <a:r>
              <a:rPr lang="en-US" altLang="en-US" dirty="0" smtClean="0"/>
              <a:t>only be added </a:t>
            </a:r>
            <a:r>
              <a:rPr lang="en-US" altLang="en-US" dirty="0"/>
              <a:t>on the speaker biography </a:t>
            </a:r>
            <a:r>
              <a:rPr lang="en-US" altLang="en-US" dirty="0" smtClean="0"/>
              <a:t>slide.</a:t>
            </a:r>
            <a:endParaRPr lang="en-US" altLang="en-US" dirty="0"/>
          </a:p>
          <a:p>
            <a:r>
              <a:rPr lang="en-US" altLang="en-US" dirty="0"/>
              <a:t>The direct promotion of products and/or services is prohibited during presentations. </a:t>
            </a:r>
            <a:endParaRPr lang="en-US" altLang="en-US" dirty="0" smtClean="0"/>
          </a:p>
          <a:p>
            <a:r>
              <a:rPr lang="en-US" altLang="en-US" dirty="0" smtClean="0"/>
              <a:t>No </a:t>
            </a:r>
            <a:r>
              <a:rPr lang="en-US" altLang="en-US" dirty="0"/>
              <a:t>handouts should be provided onsite</a:t>
            </a:r>
            <a:r>
              <a:rPr lang="en-US" altLang="en-US" dirty="0" smtClean="0"/>
              <a:t>. All decks and handouts must be approved and will be distributed electronically.</a:t>
            </a:r>
            <a:endParaRPr lang="en-US" altLang="en-US" dirty="0"/>
          </a:p>
          <a:p>
            <a:r>
              <a:rPr lang="en-US" altLang="en-US" dirty="0"/>
              <a:t>Refrain from presenting unfavorable, </a:t>
            </a:r>
            <a:r>
              <a:rPr lang="en-US" altLang="en-US" dirty="0" smtClean="0"/>
              <a:t>misleading </a:t>
            </a:r>
            <a:r>
              <a:rPr lang="en-US" altLang="en-US" dirty="0"/>
              <a:t>and/or incorrect information regarding other organizations and/or individuals.</a:t>
            </a:r>
          </a:p>
          <a:p>
            <a:r>
              <a:rPr lang="en-US" altLang="en-US" dirty="0" smtClean="0"/>
              <a:t>Ensure </a:t>
            </a:r>
            <a:r>
              <a:rPr lang="en-US" altLang="en-US" dirty="0"/>
              <a:t>your presentation can be completed in 60 minutes total.  Sessions must start and end on time.  Please include 10 minutes for Q&amp;A. A moderator will be onsite to assist.</a:t>
            </a:r>
          </a:p>
          <a:p>
            <a:r>
              <a:rPr lang="en-US" altLang="en-US" dirty="0"/>
              <a:t>Include references on the very last </a:t>
            </a:r>
            <a:r>
              <a:rPr lang="en-US" altLang="en-US" dirty="0" smtClean="0"/>
              <a:t>slide.</a:t>
            </a:r>
          </a:p>
          <a:p>
            <a:pPr marL="11112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11112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DELETE this slide before submitting to SHSMD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algn="ctr"/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1345" y="164490"/>
            <a:ext cx="52457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chemeClr val="bg1"/>
                </a:solidFill>
              </a:rPr>
              <a:t>[DELETE this slide before submitting to SHSMD]</a:t>
            </a:r>
          </a:p>
        </p:txBody>
      </p:sp>
    </p:spTree>
    <p:extLst>
      <p:ext uri="{BB962C8B-B14F-4D97-AF65-F5344CB8AC3E}">
        <p14:creationId xmlns:p14="http://schemas.microsoft.com/office/powerpoint/2010/main" val="25320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and Tips: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23" y="1825625"/>
            <a:ext cx="10515600" cy="4653552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Audio </a:t>
            </a:r>
            <a:r>
              <a:rPr lang="en-US" altLang="en-US" dirty="0"/>
              <a:t>from your session will be </a:t>
            </a:r>
            <a:r>
              <a:rPr lang="en-US" altLang="en-US" dirty="0" smtClean="0"/>
              <a:t>recorded, synced </a:t>
            </a:r>
            <a:r>
              <a:rPr lang="en-US" altLang="en-US" dirty="0"/>
              <a:t>with </a:t>
            </a:r>
            <a:r>
              <a:rPr lang="en-US" altLang="en-US" dirty="0" smtClean="0"/>
              <a:t>your </a:t>
            </a:r>
            <a:r>
              <a:rPr lang="en-US" altLang="en-US" dirty="0"/>
              <a:t>slides, and housed in our virtual </a:t>
            </a:r>
            <a:r>
              <a:rPr lang="en-US" altLang="en-US" dirty="0" smtClean="0"/>
              <a:t>conference free to all full conference registered attendees within a month after conference.</a:t>
            </a:r>
          </a:p>
          <a:p>
            <a:r>
              <a:rPr lang="en-US" altLang="en-US" dirty="0"/>
              <a:t>We will have your slides downloaded on our </a:t>
            </a:r>
            <a:r>
              <a:rPr lang="en-US" altLang="en-US" dirty="0" smtClean="0"/>
              <a:t>laptops, </a:t>
            </a:r>
            <a:r>
              <a:rPr lang="en-US" altLang="en-US" dirty="0"/>
              <a:t>in your assigned room at conference. If </a:t>
            </a:r>
            <a:r>
              <a:rPr lang="en-US" altLang="en-US" dirty="0" smtClean="0"/>
              <a:t>you </a:t>
            </a:r>
            <a:r>
              <a:rPr lang="en-US" altLang="en-US" dirty="0"/>
              <a:t>include videos, you </a:t>
            </a:r>
            <a:r>
              <a:rPr lang="en-US" altLang="en-US" b="1" u="sng" dirty="0"/>
              <a:t>cannot</a:t>
            </a:r>
            <a:r>
              <a:rPr lang="en-US" altLang="en-US" dirty="0"/>
              <a:t> save them inside this deck. You will need to bring each video file on a jump drive.</a:t>
            </a:r>
          </a:p>
          <a:p>
            <a:r>
              <a:rPr lang="en-US" altLang="en-US" dirty="0"/>
              <a:t>Internet will be provided inside all session </a:t>
            </a:r>
            <a:r>
              <a:rPr lang="en-US" altLang="en-US" dirty="0" smtClean="0"/>
              <a:t>rooms.</a:t>
            </a:r>
          </a:p>
          <a:p>
            <a:pPr marL="11112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11112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11112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DELETE this slide before submitting to SHSMD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1345" y="164490"/>
            <a:ext cx="52457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chemeClr val="bg1"/>
                </a:solidFill>
              </a:rPr>
              <a:t>[DELETE this slide before submitting to SHSMD]</a:t>
            </a:r>
          </a:p>
        </p:txBody>
      </p:sp>
    </p:spTree>
    <p:extLst>
      <p:ext uri="{BB962C8B-B14F-4D97-AF65-F5344CB8AC3E}">
        <p14:creationId xmlns:p14="http://schemas.microsoft.com/office/powerpoint/2010/main" val="56743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and Tips: Engagement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8684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Engage the audience in getting to know one another and making connections.  For example, try one of these options:</a:t>
            </a:r>
          </a:p>
          <a:p>
            <a:pPr lvl="1"/>
            <a:r>
              <a:rPr lang="en-US" altLang="en-US" dirty="0" smtClean="0"/>
              <a:t>Introduce yourself to the person sitting next to you and share your top three conference take-aways so far.</a:t>
            </a:r>
          </a:p>
          <a:p>
            <a:pPr lvl="1"/>
            <a:r>
              <a:rPr lang="en-US" altLang="en-US" dirty="0" smtClean="0"/>
              <a:t>By show of hands, how many of you work in hospitals and health systems as:</a:t>
            </a:r>
          </a:p>
          <a:p>
            <a:pPr lvl="2"/>
            <a:r>
              <a:rPr lang="en-US" altLang="en-US" dirty="0" smtClean="0"/>
              <a:t>Business developers, Planners, Marketers</a:t>
            </a:r>
          </a:p>
          <a:p>
            <a:pPr lvl="2"/>
            <a:r>
              <a:rPr lang="en-US" altLang="en-US" dirty="0" smtClean="0"/>
              <a:t>How many of you work outside of hospitals and health systems but in other clinical settings?</a:t>
            </a:r>
          </a:p>
          <a:p>
            <a:pPr lvl="2"/>
            <a:r>
              <a:rPr lang="en-US" altLang="en-US" dirty="0" smtClean="0"/>
              <a:t>How many of you are consultants or service providers?</a:t>
            </a:r>
          </a:p>
          <a:p>
            <a:r>
              <a:rPr lang="en-US" altLang="en-US" dirty="0"/>
              <a:t>Include a tool, template or “how to” recommendation within this deck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You </a:t>
            </a:r>
            <a:r>
              <a:rPr lang="en-US" altLang="en-US" dirty="0"/>
              <a:t>can do polling as long as you don’t collect any personal data (email, phone, </a:t>
            </a:r>
            <a:r>
              <a:rPr lang="en-US" altLang="en-US" dirty="0" smtClean="0"/>
              <a:t>other contact information). </a:t>
            </a:r>
            <a:r>
              <a:rPr lang="en-US" altLang="en-US" dirty="0"/>
              <a:t>SHSMD does not </a:t>
            </a:r>
            <a:r>
              <a:rPr lang="en-US" altLang="en-US" dirty="0" smtClean="0"/>
              <a:t>provide </a:t>
            </a:r>
            <a:r>
              <a:rPr lang="en-US" altLang="en-US" dirty="0"/>
              <a:t>any polling service. It’s up to you to determine which application/text service you’d like to use. </a:t>
            </a:r>
            <a:endParaRPr lang="en-US" altLang="en-US" dirty="0" smtClean="0"/>
          </a:p>
          <a:p>
            <a:pPr marL="11112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DELETE this slide before submitting to SHSMD</a:t>
            </a:r>
            <a:endParaRPr lang="en-US" altLang="en-US" dirty="0">
              <a:solidFill>
                <a:srgbClr val="FF0000"/>
              </a:solidFill>
            </a:endParaRPr>
          </a:p>
          <a:p>
            <a:pPr algn="ctr"/>
            <a:endParaRPr lang="en-US" altLang="en-US" dirty="0"/>
          </a:p>
          <a:p>
            <a:endParaRPr lang="en-US" altLang="en-US" dirty="0"/>
          </a:p>
          <a:p>
            <a:pPr lvl="2"/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1345" y="164490"/>
            <a:ext cx="52457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chemeClr val="bg1"/>
                </a:solidFill>
              </a:rPr>
              <a:t>[DELETE this slide before submitting to SHSMD]</a:t>
            </a:r>
          </a:p>
        </p:txBody>
      </p:sp>
    </p:spTree>
    <p:extLst>
      <p:ext uri="{BB962C8B-B14F-4D97-AF65-F5344CB8AC3E}">
        <p14:creationId xmlns:p14="http://schemas.microsoft.com/office/powerpoint/2010/main" val="24278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Provide a brief outline of what will be covered in the session.</a:t>
            </a:r>
          </a:p>
          <a:p>
            <a:pPr marL="11112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8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Insert the approved learning objectives. If </a:t>
            </a:r>
            <a:r>
              <a:rPr lang="en-US" dirty="0" smtClean="0">
                <a:latin typeface="+mn-lt"/>
              </a:rPr>
              <a:t>you cannot find them, refer to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  <a:hlinkClick r:id="rId2"/>
              </a:rPr>
              <a:t>https://annual.shsmd.org/sag.cfm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Segoe UI" panose="020B0502040204020203" pitchFamily="34" charset="0"/>
              </a:rPr>
              <a:t>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181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Add your presentation content starting here.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Add additional slides as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Key Take-Aways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include three take-aways (should relate to your learning objectives) that attendees should have gained from your presentation. If possible, translate into action steps. I.e.) How can they implement some of these take-aways upon their return to their organization?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Key take-away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Key take-away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Key take-away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1353" y="2223110"/>
            <a:ext cx="9415670" cy="1463041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353" y="4248397"/>
            <a:ext cx="10255927" cy="1030287"/>
          </a:xfrm>
        </p:spPr>
        <p:txBody>
          <a:bodyPr/>
          <a:lstStyle/>
          <a:p>
            <a:r>
              <a:rPr lang="en-US" dirty="0"/>
              <a:t>Please be sure to complete the session evaluation on the mobile app!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3">
      <a:dk1>
        <a:srgbClr val="636669"/>
      </a:dk1>
      <a:lt1>
        <a:srgbClr val="FFFFFF"/>
      </a:lt1>
      <a:dk2>
        <a:srgbClr val="44546A"/>
      </a:dk2>
      <a:lt2>
        <a:srgbClr val="E7E6E6"/>
      </a:lt2>
      <a:accent1>
        <a:srgbClr val="003086"/>
      </a:accent1>
      <a:accent2>
        <a:srgbClr val="636669"/>
      </a:accent2>
      <a:accent3>
        <a:srgbClr val="69B3E7"/>
      </a:accent3>
      <a:accent4>
        <a:srgbClr val="307FE2"/>
      </a:accent4>
      <a:accent5>
        <a:srgbClr val="5B9BD5"/>
      </a:accent5>
      <a:accent6>
        <a:srgbClr val="76BC20"/>
      </a:accent6>
      <a:hlink>
        <a:srgbClr val="005644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25E676A-D818-4041-BB8A-B4FF6EE7F988}" vid="{140FE604-FCD5-41B6-9223-BD017F9D7F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64</TotalTime>
  <Words>582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Courier New</vt:lpstr>
      <vt:lpstr>Segoe UI</vt:lpstr>
      <vt:lpstr>System Font Regular</vt:lpstr>
      <vt:lpstr>Times New Roman</vt:lpstr>
      <vt:lpstr>Wingdings</vt:lpstr>
      <vt:lpstr>Theme1</vt:lpstr>
      <vt:lpstr>Session Title (this must match your approved submission title)</vt:lpstr>
      <vt:lpstr>Requirements and Tips: Requirements </vt:lpstr>
      <vt:lpstr>Requirements and Tips: Technology</vt:lpstr>
      <vt:lpstr>Requirements and Tips: Engagement </vt:lpstr>
      <vt:lpstr>Agenda</vt:lpstr>
      <vt:lpstr>Learning Objectives</vt:lpstr>
      <vt:lpstr>Insert Slides</vt:lpstr>
      <vt:lpstr>Three Key Take-Aways</vt:lpstr>
      <vt:lpstr>Questions?</vt:lpstr>
      <vt:lpstr>Speaker Biography</vt:lpstr>
      <vt:lpstr>Bibliography/References</vt:lpstr>
    </vt:vector>
  </TitlesOfParts>
  <Company>American Hospital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Staniewicz, Mollie</dc:creator>
  <cp:lastModifiedBy>Hinkle, Lisa</cp:lastModifiedBy>
  <cp:revision>24</cp:revision>
  <dcterms:created xsi:type="dcterms:W3CDTF">2019-04-23T13:24:42Z</dcterms:created>
  <dcterms:modified xsi:type="dcterms:W3CDTF">2019-07-10T18:50:56Z</dcterms:modified>
</cp:coreProperties>
</file>