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259" r:id="rId5"/>
    <p:sldId id="2147481042" r:id="rId6"/>
    <p:sldId id="2147481067" r:id="rId7"/>
    <p:sldId id="2147481037" r:id="rId8"/>
    <p:sldId id="470" r:id="rId9"/>
    <p:sldId id="2147481043" r:id="rId10"/>
    <p:sldId id="2147470551" r:id="rId11"/>
    <p:sldId id="2147481056" r:id="rId12"/>
    <p:sldId id="2147470869" r:id="rId13"/>
    <p:sldId id="484" r:id="rId14"/>
    <p:sldId id="462" r:id="rId15"/>
    <p:sldId id="490" r:id="rId16"/>
    <p:sldId id="481" r:id="rId17"/>
    <p:sldId id="482" r:id="rId18"/>
    <p:sldId id="486" r:id="rId19"/>
    <p:sldId id="487" r:id="rId20"/>
    <p:sldId id="2147481068" r:id="rId21"/>
    <p:sldId id="2147470978" r:id="rId22"/>
    <p:sldId id="2147481047" r:id="rId23"/>
    <p:sldId id="2147481048" r:id="rId24"/>
    <p:sldId id="2147481051" r:id="rId25"/>
    <p:sldId id="2147481052" r:id="rId26"/>
    <p:sldId id="2147481053" r:id="rId27"/>
    <p:sldId id="2147481054" r:id="rId28"/>
    <p:sldId id="2147481055" r:id="rId29"/>
    <p:sldId id="2147481057" r:id="rId30"/>
    <p:sldId id="2147481058" r:id="rId31"/>
    <p:sldId id="2147481059" r:id="rId32"/>
    <p:sldId id="2147481060" r:id="rId33"/>
    <p:sldId id="2147481063" r:id="rId34"/>
    <p:sldId id="2147470490" r:id="rId35"/>
    <p:sldId id="26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B3E7"/>
    <a:srgbClr val="76BC21"/>
    <a:srgbClr val="FED141"/>
    <a:srgbClr val="0030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74"/>
  </p:normalViewPr>
  <p:slideViewPr>
    <p:cSldViewPr snapToGrid="0" snapToObjects="1">
      <p:cViewPr varScale="1">
        <p:scale>
          <a:sx n="74" d="100"/>
          <a:sy n="74" d="100"/>
        </p:scale>
        <p:origin x="352" y="72"/>
      </p:cViewPr>
      <p:guideLst/>
    </p:cSldViewPr>
  </p:slideViewPr>
  <p:notesTextViewPr>
    <p:cViewPr>
      <p:scale>
        <a:sx n="3" d="2"/>
        <a:sy n="3" d="2"/>
      </p:scale>
      <p:origin x="0" y="0"/>
    </p:cViewPr>
  </p:notesTextViewPr>
  <p:notesViewPr>
    <p:cSldViewPr snapToGrid="0" snapToObjects="1">
      <p:cViewPr varScale="1">
        <p:scale>
          <a:sx n="69" d="100"/>
          <a:sy n="69" d="100"/>
        </p:scale>
        <p:origin x="31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s>
</file>

<file path=ppt/diagrams/_rels/data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3">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87AC61-E2D6-43AD-A965-E2F015CFA0E2}" type="doc">
      <dgm:prSet loTypeId="urn:microsoft.com/office/officeart/2018/2/layout/IconVerticalSolidList" loCatId="icon" qsTypeId="urn:microsoft.com/office/officeart/2005/8/quickstyle/simple1#5" qsCatId="simple" csTypeId="urn:microsoft.com/office/officeart/2005/8/colors/accent2_2#3" csCatId="accent2" phldr="1"/>
      <dgm:spPr/>
      <dgm:t>
        <a:bodyPr/>
        <a:lstStyle/>
        <a:p>
          <a:endParaRPr lang="en-US"/>
        </a:p>
      </dgm:t>
    </dgm:pt>
    <dgm:pt modelId="{8E7A90E5-6F6C-4252-B1D7-FEFB6A357496}">
      <dgm:prSet/>
      <dgm:spPr/>
      <dgm:t>
        <a:bodyPr/>
        <a:lstStyle/>
        <a:p>
          <a:r>
            <a:rPr lang="en-US" b="1"/>
            <a:t>1. Plan for ways of working + team capacity: </a:t>
          </a:r>
          <a:r>
            <a:rPr lang="en-US"/>
            <a:t>We faced hurdles with our social media team’s adoption at the time of launch due to capacity and differing strategies.</a:t>
          </a:r>
        </a:p>
      </dgm:t>
    </dgm:pt>
    <dgm:pt modelId="{957208E3-C99D-4B9F-8708-2BE7BC3CDE37}" type="parTrans" cxnId="{F5012626-7F70-448E-A63F-8F963003E5D6}">
      <dgm:prSet/>
      <dgm:spPr/>
      <dgm:t>
        <a:bodyPr/>
        <a:lstStyle/>
        <a:p>
          <a:endParaRPr lang="en-US"/>
        </a:p>
      </dgm:t>
    </dgm:pt>
    <dgm:pt modelId="{D1C5291D-3860-4E9A-B840-F53082F9CFBF}" type="sibTrans" cxnId="{F5012626-7F70-448E-A63F-8F963003E5D6}">
      <dgm:prSet/>
      <dgm:spPr/>
      <dgm:t>
        <a:bodyPr/>
        <a:lstStyle/>
        <a:p>
          <a:endParaRPr lang="en-US"/>
        </a:p>
      </dgm:t>
    </dgm:pt>
    <dgm:pt modelId="{F34399EB-1435-4E6B-8AC7-4CFB2991DD43}">
      <dgm:prSet/>
      <dgm:spPr/>
      <dgm:t>
        <a:bodyPr/>
        <a:lstStyle/>
        <a:p>
          <a:r>
            <a:rPr lang="en-US" b="1"/>
            <a:t>2. Creating an internal core group with physician champions </a:t>
          </a:r>
          <a:r>
            <a:rPr lang="en-US"/>
            <a:t>to guide the program has been an incredible success for the program.</a:t>
          </a:r>
        </a:p>
      </dgm:t>
    </dgm:pt>
    <dgm:pt modelId="{B5FBAA4F-2E2C-458C-A2C7-EF5571F2A165}" type="parTrans" cxnId="{CA8FBD2A-6DBC-418E-BD13-BA6DC476A133}">
      <dgm:prSet/>
      <dgm:spPr/>
      <dgm:t>
        <a:bodyPr/>
        <a:lstStyle/>
        <a:p>
          <a:endParaRPr lang="en-US"/>
        </a:p>
      </dgm:t>
    </dgm:pt>
    <dgm:pt modelId="{7EB6B3CA-B167-4F08-9B8F-5D238132305F}" type="sibTrans" cxnId="{CA8FBD2A-6DBC-418E-BD13-BA6DC476A133}">
      <dgm:prSet/>
      <dgm:spPr/>
      <dgm:t>
        <a:bodyPr/>
        <a:lstStyle/>
        <a:p>
          <a:endParaRPr lang="en-US"/>
        </a:p>
      </dgm:t>
    </dgm:pt>
    <dgm:pt modelId="{29E6617A-0450-4A84-A179-6138B1040D2C}">
      <dgm:prSet/>
      <dgm:spPr/>
      <dgm:t>
        <a:bodyPr/>
        <a:lstStyle/>
        <a:p>
          <a:r>
            <a:rPr lang="en-US" b="1"/>
            <a:t>3. Make it clear and easy for teams to order and print resources: </a:t>
          </a:r>
          <a:r>
            <a:rPr lang="en-US"/>
            <a:t>Clinic adoption was slow because some teams weren’t sure how to order documents to hand out in their offices.</a:t>
          </a:r>
        </a:p>
      </dgm:t>
    </dgm:pt>
    <dgm:pt modelId="{60A8F4BA-836E-4408-AA3E-FF5E8547AA81}" type="parTrans" cxnId="{FEADCFA7-D26E-4982-806D-EB218670F73A}">
      <dgm:prSet/>
      <dgm:spPr/>
      <dgm:t>
        <a:bodyPr/>
        <a:lstStyle/>
        <a:p>
          <a:endParaRPr lang="en-US"/>
        </a:p>
      </dgm:t>
    </dgm:pt>
    <dgm:pt modelId="{3995D26E-EDAE-45CC-8ED2-37DC07205EF0}" type="sibTrans" cxnId="{FEADCFA7-D26E-4982-806D-EB218670F73A}">
      <dgm:prSet/>
      <dgm:spPr/>
      <dgm:t>
        <a:bodyPr/>
        <a:lstStyle/>
        <a:p>
          <a:endParaRPr lang="en-US"/>
        </a:p>
      </dgm:t>
    </dgm:pt>
    <dgm:pt modelId="{0F098AA3-3686-4449-9E8B-D132305B5F57}" type="pres">
      <dgm:prSet presAssocID="{0587AC61-E2D6-43AD-A965-E2F015CFA0E2}" presName="root" presStyleCnt="0">
        <dgm:presLayoutVars>
          <dgm:dir/>
          <dgm:resizeHandles val="exact"/>
        </dgm:presLayoutVars>
      </dgm:prSet>
      <dgm:spPr/>
    </dgm:pt>
    <dgm:pt modelId="{2BF10566-152E-4B98-9286-A746F1FA28B8}" type="pres">
      <dgm:prSet presAssocID="{8E7A90E5-6F6C-4252-B1D7-FEFB6A357496}" presName="compNode" presStyleCnt="0"/>
      <dgm:spPr/>
    </dgm:pt>
    <dgm:pt modelId="{BB7EBF0D-EC2F-4C26-9679-C689FA903281}" type="pres">
      <dgm:prSet presAssocID="{8E7A90E5-6F6C-4252-B1D7-FEFB6A357496}" presName="bgRect" presStyleLbl="bgShp" presStyleIdx="0" presStyleCnt="3"/>
      <dgm:spPr/>
    </dgm:pt>
    <dgm:pt modelId="{F57DD9D1-E58D-4236-A595-F810098F9539}" type="pres">
      <dgm:prSet presAssocID="{8E7A90E5-6F6C-4252-B1D7-FEFB6A357496}"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C2E06219-38D6-41C1-897E-D7222996BF08}" type="pres">
      <dgm:prSet presAssocID="{8E7A90E5-6F6C-4252-B1D7-FEFB6A357496}" presName="spaceRect" presStyleCnt="0"/>
      <dgm:spPr/>
    </dgm:pt>
    <dgm:pt modelId="{585DEA4E-C9DD-4337-9BBA-E4FBC090887A}" type="pres">
      <dgm:prSet presAssocID="{8E7A90E5-6F6C-4252-B1D7-FEFB6A357496}" presName="parTx" presStyleLbl="revTx" presStyleIdx="0" presStyleCnt="3">
        <dgm:presLayoutVars>
          <dgm:chMax val="0"/>
          <dgm:chPref val="0"/>
        </dgm:presLayoutVars>
      </dgm:prSet>
      <dgm:spPr/>
    </dgm:pt>
    <dgm:pt modelId="{C959C9D5-5179-461C-8253-13AFB5A96DC2}" type="pres">
      <dgm:prSet presAssocID="{D1C5291D-3860-4E9A-B840-F53082F9CFBF}" presName="sibTrans" presStyleCnt="0"/>
      <dgm:spPr/>
    </dgm:pt>
    <dgm:pt modelId="{73694AE7-0318-4174-BFA1-D029E2F7EB90}" type="pres">
      <dgm:prSet presAssocID="{F34399EB-1435-4E6B-8AC7-4CFB2991DD43}" presName="compNode" presStyleCnt="0"/>
      <dgm:spPr/>
    </dgm:pt>
    <dgm:pt modelId="{06583B0B-04C2-4CD7-85F9-B6B8D2FE2485}" type="pres">
      <dgm:prSet presAssocID="{F34399EB-1435-4E6B-8AC7-4CFB2991DD43}" presName="bgRect" presStyleLbl="bgShp" presStyleIdx="1" presStyleCnt="3"/>
      <dgm:spPr/>
    </dgm:pt>
    <dgm:pt modelId="{542569E2-3987-4820-BEC3-25E2A485AA09}" type="pres">
      <dgm:prSet presAssocID="{F34399EB-1435-4E6B-8AC7-4CFB2991DD4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D7C3E57A-2B31-4A36-8904-4BDD1FC37C7E}" type="pres">
      <dgm:prSet presAssocID="{F34399EB-1435-4E6B-8AC7-4CFB2991DD43}" presName="spaceRect" presStyleCnt="0"/>
      <dgm:spPr/>
    </dgm:pt>
    <dgm:pt modelId="{5BC49464-F214-4F4B-AC33-2B14DE6F7933}" type="pres">
      <dgm:prSet presAssocID="{F34399EB-1435-4E6B-8AC7-4CFB2991DD43}" presName="parTx" presStyleLbl="revTx" presStyleIdx="1" presStyleCnt="3">
        <dgm:presLayoutVars>
          <dgm:chMax val="0"/>
          <dgm:chPref val="0"/>
        </dgm:presLayoutVars>
      </dgm:prSet>
      <dgm:spPr/>
    </dgm:pt>
    <dgm:pt modelId="{14504978-FD43-4D5A-823A-43BB8A6CF1E3}" type="pres">
      <dgm:prSet presAssocID="{7EB6B3CA-B167-4F08-9B8F-5D238132305F}" presName="sibTrans" presStyleCnt="0"/>
      <dgm:spPr/>
    </dgm:pt>
    <dgm:pt modelId="{49BE94C6-0F1C-46E9-BDBF-EF36DDA0841B}" type="pres">
      <dgm:prSet presAssocID="{29E6617A-0450-4A84-A179-6138B1040D2C}" presName="compNode" presStyleCnt="0"/>
      <dgm:spPr/>
    </dgm:pt>
    <dgm:pt modelId="{A5B1C65C-DF91-4E5E-AE41-CDF18663D940}" type="pres">
      <dgm:prSet presAssocID="{29E6617A-0450-4A84-A179-6138B1040D2C}" presName="bgRect" presStyleLbl="bgShp" presStyleIdx="2" presStyleCnt="3"/>
      <dgm:spPr/>
    </dgm:pt>
    <dgm:pt modelId="{6ADAA19D-3C1C-44A7-960E-41C7BD2C1631}" type="pres">
      <dgm:prSet presAssocID="{29E6617A-0450-4A84-A179-6138B1040D2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mark"/>
        </a:ext>
      </dgm:extLst>
    </dgm:pt>
    <dgm:pt modelId="{7819D04A-616D-48B0-A1B2-6B1CE811C460}" type="pres">
      <dgm:prSet presAssocID="{29E6617A-0450-4A84-A179-6138B1040D2C}" presName="spaceRect" presStyleCnt="0"/>
      <dgm:spPr/>
    </dgm:pt>
    <dgm:pt modelId="{E1F7B1F4-48F0-4265-9A96-7DBE4AE1B3AB}" type="pres">
      <dgm:prSet presAssocID="{29E6617A-0450-4A84-A179-6138B1040D2C}" presName="parTx" presStyleLbl="revTx" presStyleIdx="2" presStyleCnt="3">
        <dgm:presLayoutVars>
          <dgm:chMax val="0"/>
          <dgm:chPref val="0"/>
        </dgm:presLayoutVars>
      </dgm:prSet>
      <dgm:spPr/>
    </dgm:pt>
  </dgm:ptLst>
  <dgm:cxnLst>
    <dgm:cxn modelId="{1B40DF19-661F-465A-9EBD-89F23A34D7C7}" type="presOf" srcId="{0587AC61-E2D6-43AD-A965-E2F015CFA0E2}" destId="{0F098AA3-3686-4449-9E8B-D132305B5F57}" srcOrd="0" destOrd="0" presId="urn:microsoft.com/office/officeart/2018/2/layout/IconVerticalSolidList"/>
    <dgm:cxn modelId="{F5012626-7F70-448E-A63F-8F963003E5D6}" srcId="{0587AC61-E2D6-43AD-A965-E2F015CFA0E2}" destId="{8E7A90E5-6F6C-4252-B1D7-FEFB6A357496}" srcOrd="0" destOrd="0" parTransId="{957208E3-C99D-4B9F-8708-2BE7BC3CDE37}" sibTransId="{D1C5291D-3860-4E9A-B840-F53082F9CFBF}"/>
    <dgm:cxn modelId="{CA8FBD2A-6DBC-418E-BD13-BA6DC476A133}" srcId="{0587AC61-E2D6-43AD-A965-E2F015CFA0E2}" destId="{F34399EB-1435-4E6B-8AC7-4CFB2991DD43}" srcOrd="1" destOrd="0" parTransId="{B5FBAA4F-2E2C-458C-A2C7-EF5571F2A165}" sibTransId="{7EB6B3CA-B167-4F08-9B8F-5D238132305F}"/>
    <dgm:cxn modelId="{21537431-A891-4729-9C12-A278CF68274D}" type="presOf" srcId="{F34399EB-1435-4E6B-8AC7-4CFB2991DD43}" destId="{5BC49464-F214-4F4B-AC33-2B14DE6F7933}" srcOrd="0" destOrd="0" presId="urn:microsoft.com/office/officeart/2018/2/layout/IconVerticalSolidList"/>
    <dgm:cxn modelId="{D9CB4D5E-90C9-462A-A6FD-438343AA1368}" type="presOf" srcId="{29E6617A-0450-4A84-A179-6138B1040D2C}" destId="{E1F7B1F4-48F0-4265-9A96-7DBE4AE1B3AB}" srcOrd="0" destOrd="0" presId="urn:microsoft.com/office/officeart/2018/2/layout/IconVerticalSolidList"/>
    <dgm:cxn modelId="{FEADCFA7-D26E-4982-806D-EB218670F73A}" srcId="{0587AC61-E2D6-43AD-A965-E2F015CFA0E2}" destId="{29E6617A-0450-4A84-A179-6138B1040D2C}" srcOrd="2" destOrd="0" parTransId="{60A8F4BA-836E-4408-AA3E-FF5E8547AA81}" sibTransId="{3995D26E-EDAE-45CC-8ED2-37DC07205EF0}"/>
    <dgm:cxn modelId="{245D3DC2-224D-44B4-BC48-CF8018F9BD28}" type="presOf" srcId="{8E7A90E5-6F6C-4252-B1D7-FEFB6A357496}" destId="{585DEA4E-C9DD-4337-9BBA-E4FBC090887A}" srcOrd="0" destOrd="0" presId="urn:microsoft.com/office/officeart/2018/2/layout/IconVerticalSolidList"/>
    <dgm:cxn modelId="{6D530323-4751-4253-A53F-1FD2EA6A9614}" type="presParOf" srcId="{0F098AA3-3686-4449-9E8B-D132305B5F57}" destId="{2BF10566-152E-4B98-9286-A746F1FA28B8}" srcOrd="0" destOrd="0" presId="urn:microsoft.com/office/officeart/2018/2/layout/IconVerticalSolidList"/>
    <dgm:cxn modelId="{EBE46260-6BE9-4DF3-88C5-2A2CC51B4FE9}" type="presParOf" srcId="{2BF10566-152E-4B98-9286-A746F1FA28B8}" destId="{BB7EBF0D-EC2F-4C26-9679-C689FA903281}" srcOrd="0" destOrd="0" presId="urn:microsoft.com/office/officeart/2018/2/layout/IconVerticalSolidList"/>
    <dgm:cxn modelId="{60AF303A-0F1E-42A9-8C95-9990B5528CC8}" type="presParOf" srcId="{2BF10566-152E-4B98-9286-A746F1FA28B8}" destId="{F57DD9D1-E58D-4236-A595-F810098F9539}" srcOrd="1" destOrd="0" presId="urn:microsoft.com/office/officeart/2018/2/layout/IconVerticalSolidList"/>
    <dgm:cxn modelId="{A1537DEE-DD5F-49BF-A8EA-E1618413C485}" type="presParOf" srcId="{2BF10566-152E-4B98-9286-A746F1FA28B8}" destId="{C2E06219-38D6-41C1-897E-D7222996BF08}" srcOrd="2" destOrd="0" presId="urn:microsoft.com/office/officeart/2018/2/layout/IconVerticalSolidList"/>
    <dgm:cxn modelId="{EE51B089-FAFF-4912-81B2-57ECFF81DB70}" type="presParOf" srcId="{2BF10566-152E-4B98-9286-A746F1FA28B8}" destId="{585DEA4E-C9DD-4337-9BBA-E4FBC090887A}" srcOrd="3" destOrd="0" presId="urn:microsoft.com/office/officeart/2018/2/layout/IconVerticalSolidList"/>
    <dgm:cxn modelId="{2FDB1657-D02D-4E59-90C0-B5CC400C90F5}" type="presParOf" srcId="{0F098AA3-3686-4449-9E8B-D132305B5F57}" destId="{C959C9D5-5179-461C-8253-13AFB5A96DC2}" srcOrd="1" destOrd="0" presId="urn:microsoft.com/office/officeart/2018/2/layout/IconVerticalSolidList"/>
    <dgm:cxn modelId="{972FD10C-0989-418D-8499-2A17ECE01360}" type="presParOf" srcId="{0F098AA3-3686-4449-9E8B-D132305B5F57}" destId="{73694AE7-0318-4174-BFA1-D029E2F7EB90}" srcOrd="2" destOrd="0" presId="urn:microsoft.com/office/officeart/2018/2/layout/IconVerticalSolidList"/>
    <dgm:cxn modelId="{31243FA9-EBF6-401B-AF0C-B3FA8F324FA9}" type="presParOf" srcId="{73694AE7-0318-4174-BFA1-D029E2F7EB90}" destId="{06583B0B-04C2-4CD7-85F9-B6B8D2FE2485}" srcOrd="0" destOrd="0" presId="urn:microsoft.com/office/officeart/2018/2/layout/IconVerticalSolidList"/>
    <dgm:cxn modelId="{24D4458D-E9EE-44AC-842B-B39CDF949E35}" type="presParOf" srcId="{73694AE7-0318-4174-BFA1-D029E2F7EB90}" destId="{542569E2-3987-4820-BEC3-25E2A485AA09}" srcOrd="1" destOrd="0" presId="urn:microsoft.com/office/officeart/2018/2/layout/IconVerticalSolidList"/>
    <dgm:cxn modelId="{958FDC77-033E-4917-802D-FB99E7E4B977}" type="presParOf" srcId="{73694AE7-0318-4174-BFA1-D029E2F7EB90}" destId="{D7C3E57A-2B31-4A36-8904-4BDD1FC37C7E}" srcOrd="2" destOrd="0" presId="urn:microsoft.com/office/officeart/2018/2/layout/IconVerticalSolidList"/>
    <dgm:cxn modelId="{3824FAC8-39FC-4913-8CC6-89394FD08729}" type="presParOf" srcId="{73694AE7-0318-4174-BFA1-D029E2F7EB90}" destId="{5BC49464-F214-4F4B-AC33-2B14DE6F7933}" srcOrd="3" destOrd="0" presId="urn:microsoft.com/office/officeart/2018/2/layout/IconVerticalSolidList"/>
    <dgm:cxn modelId="{A714A672-F51E-4135-8D41-5A061C8B5238}" type="presParOf" srcId="{0F098AA3-3686-4449-9E8B-D132305B5F57}" destId="{14504978-FD43-4D5A-823A-43BB8A6CF1E3}" srcOrd="3" destOrd="0" presId="urn:microsoft.com/office/officeart/2018/2/layout/IconVerticalSolidList"/>
    <dgm:cxn modelId="{842E21F5-BD8C-451F-A508-1DF484B63893}" type="presParOf" srcId="{0F098AA3-3686-4449-9E8B-D132305B5F57}" destId="{49BE94C6-0F1C-46E9-BDBF-EF36DDA0841B}" srcOrd="4" destOrd="0" presId="urn:microsoft.com/office/officeart/2018/2/layout/IconVerticalSolidList"/>
    <dgm:cxn modelId="{093C2858-53C8-46EB-A8FB-7A3F07569279}" type="presParOf" srcId="{49BE94C6-0F1C-46E9-BDBF-EF36DDA0841B}" destId="{A5B1C65C-DF91-4E5E-AE41-CDF18663D940}" srcOrd="0" destOrd="0" presId="urn:microsoft.com/office/officeart/2018/2/layout/IconVerticalSolidList"/>
    <dgm:cxn modelId="{D60178B2-93F4-40D5-B155-22309C60E65A}" type="presParOf" srcId="{49BE94C6-0F1C-46E9-BDBF-EF36DDA0841B}" destId="{6ADAA19D-3C1C-44A7-960E-41C7BD2C1631}" srcOrd="1" destOrd="0" presId="urn:microsoft.com/office/officeart/2018/2/layout/IconVerticalSolidList"/>
    <dgm:cxn modelId="{32C8EF5C-7DC9-403E-9E8D-94CBD54BC360}" type="presParOf" srcId="{49BE94C6-0F1C-46E9-BDBF-EF36DDA0841B}" destId="{7819D04A-616D-48B0-A1B2-6B1CE811C460}" srcOrd="2" destOrd="0" presId="urn:microsoft.com/office/officeart/2018/2/layout/IconVerticalSolidList"/>
    <dgm:cxn modelId="{E9BA27C3-574C-481F-A6BB-8E1380CF512B}" type="presParOf" srcId="{49BE94C6-0F1C-46E9-BDBF-EF36DDA0841B}" destId="{E1F7B1F4-48F0-4265-9A96-7DBE4AE1B3A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4628CF-36B4-4A37-8C09-D59138ACED10}" type="doc">
      <dgm:prSet loTypeId="urn:microsoft.com/office/officeart/2018/2/layout/IconLabelList" loCatId="icon" qsTypeId="urn:microsoft.com/office/officeart/2005/8/quickstyle/simple1#6" qsCatId="simple" csTypeId="urn:microsoft.com/office/officeart/2005/8/colors/accent1_4#3" csCatId="accent1" phldr="1"/>
      <dgm:spPr/>
      <dgm:t>
        <a:bodyPr/>
        <a:lstStyle/>
        <a:p>
          <a:endParaRPr lang="en-US"/>
        </a:p>
      </dgm:t>
    </dgm:pt>
    <dgm:pt modelId="{99798CAB-21B3-4D7F-8CDA-3DBD70B9DAFB}">
      <dgm:prSet custT="1"/>
      <dgm:spPr/>
      <dgm:t>
        <a:bodyPr/>
        <a:lstStyle/>
        <a:p>
          <a:pPr>
            <a:lnSpc>
              <a:spcPct val="100000"/>
            </a:lnSpc>
          </a:pPr>
          <a:r>
            <a:rPr lang="en-US" sz="1800" dirty="0"/>
            <a:t>1. Expand content to include consistent social media posts and physician relations visits to independent offices.</a:t>
          </a:r>
        </a:p>
      </dgm:t>
    </dgm:pt>
    <dgm:pt modelId="{6FDA3DE2-77DC-4A24-AE6D-8569AA2423C4}" type="parTrans" cxnId="{6AF267AB-4D67-44BB-B2DE-95AEB15B18C2}">
      <dgm:prSet/>
      <dgm:spPr/>
      <dgm:t>
        <a:bodyPr/>
        <a:lstStyle/>
        <a:p>
          <a:endParaRPr lang="en-US"/>
        </a:p>
      </dgm:t>
    </dgm:pt>
    <dgm:pt modelId="{AA4A2354-D0F2-4E45-B6C0-99D4687305CD}" type="sibTrans" cxnId="{6AF267AB-4D67-44BB-B2DE-95AEB15B18C2}">
      <dgm:prSet/>
      <dgm:spPr/>
      <dgm:t>
        <a:bodyPr/>
        <a:lstStyle/>
        <a:p>
          <a:endParaRPr lang="en-US"/>
        </a:p>
      </dgm:t>
    </dgm:pt>
    <dgm:pt modelId="{CD42DB4D-D1F4-4A95-AFF2-9BA788D79876}">
      <dgm:prSet custT="1"/>
      <dgm:spPr/>
      <dgm:t>
        <a:bodyPr/>
        <a:lstStyle/>
        <a:p>
          <a:pPr>
            <a:lnSpc>
              <a:spcPct val="100000"/>
            </a:lnSpc>
          </a:pPr>
          <a:r>
            <a:rPr lang="en-US" sz="1800" kern="1200" dirty="0"/>
            <a:t>2. </a:t>
          </a:r>
          <a:r>
            <a:rPr lang="en-US" sz="1800" kern="1200" dirty="0">
              <a:solidFill>
                <a:prstClr val="black">
                  <a:hueOff val="0"/>
                  <a:satOff val="0"/>
                  <a:lumOff val="0"/>
                  <a:alphaOff val="0"/>
                </a:prstClr>
              </a:solidFill>
              <a:latin typeface="Calibri" panose="020F0502020204030204"/>
              <a:ea typeface="+mn-ea"/>
              <a:cs typeface="+mn-cs"/>
            </a:rPr>
            <a:t>Secure</a:t>
          </a:r>
          <a:r>
            <a:rPr lang="en-US" sz="1800" kern="1200" dirty="0"/>
            <a:t> corporate donor for program</a:t>
          </a:r>
        </a:p>
        <a:p>
          <a:endParaRPr lang="en-US" sz="1800" kern="1200" dirty="0"/>
        </a:p>
      </dgm:t>
    </dgm:pt>
    <dgm:pt modelId="{2B02C3C7-1C10-481C-AEA9-011E8D1A6E56}" type="parTrans" cxnId="{DB17D274-E3C7-4799-AFB4-631D0660F65D}">
      <dgm:prSet/>
      <dgm:spPr/>
      <dgm:t>
        <a:bodyPr/>
        <a:lstStyle/>
        <a:p>
          <a:endParaRPr lang="en-US"/>
        </a:p>
      </dgm:t>
    </dgm:pt>
    <dgm:pt modelId="{A43C6202-DD4C-4884-BABA-F07E85335D13}" type="sibTrans" cxnId="{DB17D274-E3C7-4799-AFB4-631D0660F65D}">
      <dgm:prSet/>
      <dgm:spPr/>
      <dgm:t>
        <a:bodyPr/>
        <a:lstStyle/>
        <a:p>
          <a:endParaRPr lang="en-US"/>
        </a:p>
      </dgm:t>
    </dgm:pt>
    <dgm:pt modelId="{E06BAD19-8F3D-40F5-ADA4-27C86561DF08}">
      <dgm:prSet/>
      <dgm:spPr/>
      <dgm:t>
        <a:bodyPr/>
        <a:lstStyle/>
        <a:p>
          <a:pPr>
            <a:lnSpc>
              <a:spcPct val="100000"/>
            </a:lnSpc>
          </a:pPr>
          <a:r>
            <a:rPr lang="en-US"/>
            <a:t>3. Improve the audience experience on our website. Make it easier to find, order and share relevant resources.</a:t>
          </a:r>
        </a:p>
      </dgm:t>
    </dgm:pt>
    <dgm:pt modelId="{96690BD7-C1FD-46EF-80B8-2ACF25B9A021}" type="parTrans" cxnId="{CA87D87D-3D27-4FF1-BE2D-29A26925A4AE}">
      <dgm:prSet/>
      <dgm:spPr/>
      <dgm:t>
        <a:bodyPr/>
        <a:lstStyle/>
        <a:p>
          <a:endParaRPr lang="en-US"/>
        </a:p>
      </dgm:t>
    </dgm:pt>
    <dgm:pt modelId="{A0D759BA-9725-401E-8949-D4642F151399}" type="sibTrans" cxnId="{CA87D87D-3D27-4FF1-BE2D-29A26925A4AE}">
      <dgm:prSet/>
      <dgm:spPr/>
      <dgm:t>
        <a:bodyPr/>
        <a:lstStyle/>
        <a:p>
          <a:endParaRPr lang="en-US"/>
        </a:p>
      </dgm:t>
    </dgm:pt>
    <dgm:pt modelId="{0DCBB549-D8B4-447D-9FF4-EAA8F27C6737}" type="pres">
      <dgm:prSet presAssocID="{A64628CF-36B4-4A37-8C09-D59138ACED10}" presName="root" presStyleCnt="0">
        <dgm:presLayoutVars>
          <dgm:dir/>
          <dgm:resizeHandles val="exact"/>
        </dgm:presLayoutVars>
      </dgm:prSet>
      <dgm:spPr/>
    </dgm:pt>
    <dgm:pt modelId="{E8453B1E-D1E6-4121-ABB3-468C80B174A5}" type="pres">
      <dgm:prSet presAssocID="{99798CAB-21B3-4D7F-8CDA-3DBD70B9DAFB}" presName="compNode" presStyleCnt="0"/>
      <dgm:spPr/>
    </dgm:pt>
    <dgm:pt modelId="{7C4533BC-AF63-49F1-85E7-A379FDAEF52A}" type="pres">
      <dgm:prSet presAssocID="{99798CAB-21B3-4D7F-8CDA-3DBD70B9DAFB}"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Online Network with solid fill"/>
        </a:ext>
      </dgm:extLst>
    </dgm:pt>
    <dgm:pt modelId="{720661FE-D284-49AC-A026-8FEEBB9DF893}" type="pres">
      <dgm:prSet presAssocID="{99798CAB-21B3-4D7F-8CDA-3DBD70B9DAFB}" presName="spaceRect" presStyleCnt="0"/>
      <dgm:spPr/>
    </dgm:pt>
    <dgm:pt modelId="{2BBB2D74-B04C-4B25-86B6-1CE61ACB1D03}" type="pres">
      <dgm:prSet presAssocID="{99798CAB-21B3-4D7F-8CDA-3DBD70B9DAFB}" presName="textRect" presStyleLbl="revTx" presStyleIdx="0" presStyleCnt="3">
        <dgm:presLayoutVars>
          <dgm:chMax val="1"/>
          <dgm:chPref val="1"/>
        </dgm:presLayoutVars>
      </dgm:prSet>
      <dgm:spPr/>
    </dgm:pt>
    <dgm:pt modelId="{C9053B98-B4DE-4B7F-AAE5-A903E7B16746}" type="pres">
      <dgm:prSet presAssocID="{AA4A2354-D0F2-4E45-B6C0-99D4687305CD}" presName="sibTrans" presStyleCnt="0"/>
      <dgm:spPr/>
    </dgm:pt>
    <dgm:pt modelId="{AEC11217-2E2B-46C1-BB99-55E8D671588B}" type="pres">
      <dgm:prSet presAssocID="{CD42DB4D-D1F4-4A95-AFF2-9BA788D79876}" presName="compNode" presStyleCnt="0"/>
      <dgm:spPr/>
    </dgm:pt>
    <dgm:pt modelId="{6F0D76F5-0C28-4D46-899C-4601C5C8866C}" type="pres">
      <dgm:prSet presAssocID="{CD42DB4D-D1F4-4A95-AFF2-9BA788D79876}"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iggy Bank with solid fill"/>
        </a:ext>
      </dgm:extLst>
    </dgm:pt>
    <dgm:pt modelId="{62FEA3B0-37CB-40C0-AD91-FFE3C9798E67}" type="pres">
      <dgm:prSet presAssocID="{CD42DB4D-D1F4-4A95-AFF2-9BA788D79876}" presName="spaceRect" presStyleCnt="0"/>
      <dgm:spPr/>
    </dgm:pt>
    <dgm:pt modelId="{622599A5-00A3-4AC9-9B05-28244D16CC52}" type="pres">
      <dgm:prSet presAssocID="{CD42DB4D-D1F4-4A95-AFF2-9BA788D79876}" presName="textRect" presStyleLbl="revTx" presStyleIdx="1" presStyleCnt="3">
        <dgm:presLayoutVars>
          <dgm:chMax val="1"/>
          <dgm:chPref val="1"/>
        </dgm:presLayoutVars>
      </dgm:prSet>
      <dgm:spPr/>
    </dgm:pt>
    <dgm:pt modelId="{AB420F21-9329-4095-B91A-0F533881EE01}" type="pres">
      <dgm:prSet presAssocID="{A43C6202-DD4C-4884-BABA-F07E85335D13}" presName="sibTrans" presStyleCnt="0"/>
      <dgm:spPr/>
    </dgm:pt>
    <dgm:pt modelId="{47F8E97D-B9E6-437D-A634-30C12E5B4AD1}" type="pres">
      <dgm:prSet presAssocID="{E06BAD19-8F3D-40F5-ADA4-27C86561DF08}" presName="compNode" presStyleCnt="0"/>
      <dgm:spPr/>
    </dgm:pt>
    <dgm:pt modelId="{0D0ADCA1-8E23-45CB-8DE7-DBE58B848679}" type="pres">
      <dgm:prSet presAssocID="{E06BAD19-8F3D-40F5-ADA4-27C86561DF08}"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Internet with solid fill"/>
        </a:ext>
      </dgm:extLst>
    </dgm:pt>
    <dgm:pt modelId="{7DA55705-C5FE-4D87-99DF-E74EF9CF7C70}" type="pres">
      <dgm:prSet presAssocID="{E06BAD19-8F3D-40F5-ADA4-27C86561DF08}" presName="spaceRect" presStyleCnt="0"/>
      <dgm:spPr/>
    </dgm:pt>
    <dgm:pt modelId="{20DCC85C-8684-4CD0-AC07-36621327EF87}" type="pres">
      <dgm:prSet presAssocID="{E06BAD19-8F3D-40F5-ADA4-27C86561DF08}" presName="textRect" presStyleLbl="revTx" presStyleIdx="2" presStyleCnt="3">
        <dgm:presLayoutVars>
          <dgm:chMax val="1"/>
          <dgm:chPref val="1"/>
        </dgm:presLayoutVars>
      </dgm:prSet>
      <dgm:spPr/>
    </dgm:pt>
  </dgm:ptLst>
  <dgm:cxnLst>
    <dgm:cxn modelId="{45E62F23-6503-4A6E-96C8-B9DDBB1B8968}" type="presOf" srcId="{99798CAB-21B3-4D7F-8CDA-3DBD70B9DAFB}" destId="{2BBB2D74-B04C-4B25-86B6-1CE61ACB1D03}" srcOrd="0" destOrd="0" presId="urn:microsoft.com/office/officeart/2018/2/layout/IconLabelList"/>
    <dgm:cxn modelId="{7B7E9E48-59B3-47D6-889A-AC5CE02FB528}" type="presOf" srcId="{E06BAD19-8F3D-40F5-ADA4-27C86561DF08}" destId="{20DCC85C-8684-4CD0-AC07-36621327EF87}" srcOrd="0" destOrd="0" presId="urn:microsoft.com/office/officeart/2018/2/layout/IconLabelList"/>
    <dgm:cxn modelId="{DB17D274-E3C7-4799-AFB4-631D0660F65D}" srcId="{A64628CF-36B4-4A37-8C09-D59138ACED10}" destId="{CD42DB4D-D1F4-4A95-AFF2-9BA788D79876}" srcOrd="1" destOrd="0" parTransId="{2B02C3C7-1C10-481C-AEA9-011E8D1A6E56}" sibTransId="{A43C6202-DD4C-4884-BABA-F07E85335D13}"/>
    <dgm:cxn modelId="{274BC857-C921-48A2-9BB2-B1A5B0B6CDCC}" type="presOf" srcId="{CD42DB4D-D1F4-4A95-AFF2-9BA788D79876}" destId="{622599A5-00A3-4AC9-9B05-28244D16CC52}" srcOrd="0" destOrd="0" presId="urn:microsoft.com/office/officeart/2018/2/layout/IconLabelList"/>
    <dgm:cxn modelId="{CA87D87D-3D27-4FF1-BE2D-29A26925A4AE}" srcId="{A64628CF-36B4-4A37-8C09-D59138ACED10}" destId="{E06BAD19-8F3D-40F5-ADA4-27C86561DF08}" srcOrd="2" destOrd="0" parTransId="{96690BD7-C1FD-46EF-80B8-2ACF25B9A021}" sibTransId="{A0D759BA-9725-401E-8949-D4642F151399}"/>
    <dgm:cxn modelId="{6AF267AB-4D67-44BB-B2DE-95AEB15B18C2}" srcId="{A64628CF-36B4-4A37-8C09-D59138ACED10}" destId="{99798CAB-21B3-4D7F-8CDA-3DBD70B9DAFB}" srcOrd="0" destOrd="0" parTransId="{6FDA3DE2-77DC-4A24-AE6D-8569AA2423C4}" sibTransId="{AA4A2354-D0F2-4E45-B6C0-99D4687305CD}"/>
    <dgm:cxn modelId="{FAED98AF-1F34-4EB4-81BB-9DBA08DB6FF5}" type="presOf" srcId="{A64628CF-36B4-4A37-8C09-D59138ACED10}" destId="{0DCBB549-D8B4-447D-9FF4-EAA8F27C6737}" srcOrd="0" destOrd="0" presId="urn:microsoft.com/office/officeart/2018/2/layout/IconLabelList"/>
    <dgm:cxn modelId="{FE273C88-DB5E-4741-B63E-7D6497F34F1C}" type="presParOf" srcId="{0DCBB549-D8B4-447D-9FF4-EAA8F27C6737}" destId="{E8453B1E-D1E6-4121-ABB3-468C80B174A5}" srcOrd="0" destOrd="0" presId="urn:microsoft.com/office/officeart/2018/2/layout/IconLabelList"/>
    <dgm:cxn modelId="{DE4B4025-184A-4FAD-8B22-DBC51F40F964}" type="presParOf" srcId="{E8453B1E-D1E6-4121-ABB3-468C80B174A5}" destId="{7C4533BC-AF63-49F1-85E7-A379FDAEF52A}" srcOrd="0" destOrd="0" presId="urn:microsoft.com/office/officeart/2018/2/layout/IconLabelList"/>
    <dgm:cxn modelId="{8B2F7D8F-2476-4449-8BB3-5295A192513F}" type="presParOf" srcId="{E8453B1E-D1E6-4121-ABB3-468C80B174A5}" destId="{720661FE-D284-49AC-A026-8FEEBB9DF893}" srcOrd="1" destOrd="0" presId="urn:microsoft.com/office/officeart/2018/2/layout/IconLabelList"/>
    <dgm:cxn modelId="{0095B024-8374-4336-BFD1-E0EA7E86D1F6}" type="presParOf" srcId="{E8453B1E-D1E6-4121-ABB3-468C80B174A5}" destId="{2BBB2D74-B04C-4B25-86B6-1CE61ACB1D03}" srcOrd="2" destOrd="0" presId="urn:microsoft.com/office/officeart/2018/2/layout/IconLabelList"/>
    <dgm:cxn modelId="{95466056-1B3A-4D3F-A4CF-CE7E724BD6AF}" type="presParOf" srcId="{0DCBB549-D8B4-447D-9FF4-EAA8F27C6737}" destId="{C9053B98-B4DE-4B7F-AAE5-A903E7B16746}" srcOrd="1" destOrd="0" presId="urn:microsoft.com/office/officeart/2018/2/layout/IconLabelList"/>
    <dgm:cxn modelId="{226C37BD-F804-4153-8E4F-54F5D70077B8}" type="presParOf" srcId="{0DCBB549-D8B4-447D-9FF4-EAA8F27C6737}" destId="{AEC11217-2E2B-46C1-BB99-55E8D671588B}" srcOrd="2" destOrd="0" presId="urn:microsoft.com/office/officeart/2018/2/layout/IconLabelList"/>
    <dgm:cxn modelId="{FC7A6D52-7ADF-47BA-B803-56582E3CD108}" type="presParOf" srcId="{AEC11217-2E2B-46C1-BB99-55E8D671588B}" destId="{6F0D76F5-0C28-4D46-899C-4601C5C8866C}" srcOrd="0" destOrd="0" presId="urn:microsoft.com/office/officeart/2018/2/layout/IconLabelList"/>
    <dgm:cxn modelId="{4B938B8F-EF7A-48C3-ACC4-F210719E2899}" type="presParOf" srcId="{AEC11217-2E2B-46C1-BB99-55E8D671588B}" destId="{62FEA3B0-37CB-40C0-AD91-FFE3C9798E67}" srcOrd="1" destOrd="0" presId="urn:microsoft.com/office/officeart/2018/2/layout/IconLabelList"/>
    <dgm:cxn modelId="{C84FC4F4-76D1-45A5-9612-24B5467D739E}" type="presParOf" srcId="{AEC11217-2E2B-46C1-BB99-55E8D671588B}" destId="{622599A5-00A3-4AC9-9B05-28244D16CC52}" srcOrd="2" destOrd="0" presId="urn:microsoft.com/office/officeart/2018/2/layout/IconLabelList"/>
    <dgm:cxn modelId="{8E0E1FB6-DABD-443C-9531-2D69D629F658}" type="presParOf" srcId="{0DCBB549-D8B4-447D-9FF4-EAA8F27C6737}" destId="{AB420F21-9329-4095-B91A-0F533881EE01}" srcOrd="3" destOrd="0" presId="urn:microsoft.com/office/officeart/2018/2/layout/IconLabelList"/>
    <dgm:cxn modelId="{7711A553-7510-4E4D-8EB7-572BC5656346}" type="presParOf" srcId="{0DCBB549-D8B4-447D-9FF4-EAA8F27C6737}" destId="{47F8E97D-B9E6-437D-A634-30C12E5B4AD1}" srcOrd="4" destOrd="0" presId="urn:microsoft.com/office/officeart/2018/2/layout/IconLabelList"/>
    <dgm:cxn modelId="{63821F62-1F01-4D2D-995C-897C1851D9B1}" type="presParOf" srcId="{47F8E97D-B9E6-437D-A634-30C12E5B4AD1}" destId="{0D0ADCA1-8E23-45CB-8DE7-DBE58B848679}" srcOrd="0" destOrd="0" presId="urn:microsoft.com/office/officeart/2018/2/layout/IconLabelList"/>
    <dgm:cxn modelId="{85964FC0-E02C-4D04-9919-24400178A7FE}" type="presParOf" srcId="{47F8E97D-B9E6-437D-A634-30C12E5B4AD1}" destId="{7DA55705-C5FE-4D87-99DF-E74EF9CF7C70}" srcOrd="1" destOrd="0" presId="urn:microsoft.com/office/officeart/2018/2/layout/IconLabelList"/>
    <dgm:cxn modelId="{FF76E142-D759-439E-A06E-A3BF103889B9}" type="presParOf" srcId="{47F8E97D-B9E6-437D-A634-30C12E5B4AD1}" destId="{20DCC85C-8684-4CD0-AC07-36621327EF87}" srcOrd="2" destOrd="0" presId="urn:microsoft.com/office/officeart/2018/2/layout/IconLabelLis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7EBF0D-EC2F-4C26-9679-C689FA903281}">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7DD9D1-E58D-4236-A595-F810098F9539}">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5DEA4E-C9DD-4337-9BBA-E4FBC090887A}">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US" sz="2300" b="1" kern="1200"/>
            <a:t>1. Plan for ways of working + team capacity: </a:t>
          </a:r>
          <a:r>
            <a:rPr lang="en-US" sz="2300" kern="1200"/>
            <a:t>We faced hurdles with our social media team’s adoption at the time of launch due to capacity and differing strategies.</a:t>
          </a:r>
        </a:p>
      </dsp:txBody>
      <dsp:txXfrm>
        <a:off x="1435590" y="531"/>
        <a:ext cx="9080009" cy="1242935"/>
      </dsp:txXfrm>
    </dsp:sp>
    <dsp:sp modelId="{06583B0B-04C2-4CD7-85F9-B6B8D2FE2485}">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2569E2-3987-4820-BEC3-25E2A485AA09}">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C49464-F214-4F4B-AC33-2B14DE6F7933}">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US" sz="2300" b="1" kern="1200"/>
            <a:t>2. Creating an internal core group with physician champions </a:t>
          </a:r>
          <a:r>
            <a:rPr lang="en-US" sz="2300" kern="1200"/>
            <a:t>to guide the program has been an incredible success for the program.</a:t>
          </a:r>
        </a:p>
      </dsp:txBody>
      <dsp:txXfrm>
        <a:off x="1435590" y="1554201"/>
        <a:ext cx="9080009" cy="1242935"/>
      </dsp:txXfrm>
    </dsp:sp>
    <dsp:sp modelId="{A5B1C65C-DF91-4E5E-AE41-CDF18663D940}">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DAA19D-3C1C-44A7-960E-41C7BD2C1631}">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F7B1F4-48F0-4265-9A96-7DBE4AE1B3AB}">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22350">
            <a:lnSpc>
              <a:spcPct val="90000"/>
            </a:lnSpc>
            <a:spcBef>
              <a:spcPct val="0"/>
            </a:spcBef>
            <a:spcAft>
              <a:spcPct val="35000"/>
            </a:spcAft>
            <a:buNone/>
          </a:pPr>
          <a:r>
            <a:rPr lang="en-US" sz="2300" b="1" kern="1200"/>
            <a:t>3. Make it clear and easy for teams to order and print resources: </a:t>
          </a:r>
          <a:r>
            <a:rPr lang="en-US" sz="2300" kern="1200"/>
            <a:t>Clinic adoption was slow because some teams weren’t sure how to order documents to hand out in their offices.</a:t>
          </a:r>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533BC-AF63-49F1-85E7-A379FDAEF52A}">
      <dsp:nvSpPr>
        <dsp:cNvPr id="0" name=""/>
        <dsp:cNvSpPr/>
      </dsp:nvSpPr>
      <dsp:spPr>
        <a:xfrm>
          <a:off x="1212569" y="749002"/>
          <a:ext cx="1300252" cy="130025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BB2D74-B04C-4B25-86B6-1CE61ACB1D03}">
      <dsp:nvSpPr>
        <dsp:cNvPr id="0" name=""/>
        <dsp:cNvSpPr/>
      </dsp:nvSpPr>
      <dsp:spPr>
        <a:xfrm>
          <a:off x="417971" y="2477335"/>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1. Expand content to include consistent social media posts and physician relations visits to independent offices.</a:t>
          </a:r>
        </a:p>
      </dsp:txBody>
      <dsp:txXfrm>
        <a:off x="417971" y="2477335"/>
        <a:ext cx="2889450" cy="1125000"/>
      </dsp:txXfrm>
    </dsp:sp>
    <dsp:sp modelId="{6F0D76F5-0C28-4D46-899C-4601C5C8866C}">
      <dsp:nvSpPr>
        <dsp:cNvPr id="0" name=""/>
        <dsp:cNvSpPr/>
      </dsp:nvSpPr>
      <dsp:spPr>
        <a:xfrm>
          <a:off x="4607673" y="749002"/>
          <a:ext cx="1300252" cy="130025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599A5-00A3-4AC9-9B05-28244D16CC52}">
      <dsp:nvSpPr>
        <dsp:cNvPr id="0" name=""/>
        <dsp:cNvSpPr/>
      </dsp:nvSpPr>
      <dsp:spPr>
        <a:xfrm>
          <a:off x="3813075" y="2477335"/>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2. </a:t>
          </a:r>
          <a:r>
            <a:rPr lang="en-US" sz="1800" kern="1200" dirty="0">
              <a:solidFill>
                <a:prstClr val="black">
                  <a:hueOff val="0"/>
                  <a:satOff val="0"/>
                  <a:lumOff val="0"/>
                  <a:alphaOff val="0"/>
                </a:prstClr>
              </a:solidFill>
              <a:latin typeface="Calibri" panose="020F0502020204030204"/>
              <a:ea typeface="+mn-ea"/>
              <a:cs typeface="+mn-cs"/>
            </a:rPr>
            <a:t>Secure</a:t>
          </a:r>
          <a:r>
            <a:rPr lang="en-US" sz="1800" kern="1200" dirty="0"/>
            <a:t> corporate donor for program</a:t>
          </a:r>
        </a:p>
        <a:p>
          <a:pPr marL="0" lvl="0" indent="0" algn="ctr" defTabSz="800100">
            <a:spcBef>
              <a:spcPct val="0"/>
            </a:spcBef>
            <a:spcAft>
              <a:spcPct val="35000"/>
            </a:spcAft>
            <a:buNone/>
          </a:pPr>
          <a:endParaRPr lang="en-US" sz="1800" kern="1200" dirty="0"/>
        </a:p>
      </dsp:txBody>
      <dsp:txXfrm>
        <a:off x="3813075" y="2477335"/>
        <a:ext cx="2889450" cy="1125000"/>
      </dsp:txXfrm>
    </dsp:sp>
    <dsp:sp modelId="{0D0ADCA1-8E23-45CB-8DE7-DBE58B848679}">
      <dsp:nvSpPr>
        <dsp:cNvPr id="0" name=""/>
        <dsp:cNvSpPr/>
      </dsp:nvSpPr>
      <dsp:spPr>
        <a:xfrm>
          <a:off x="8002777" y="749002"/>
          <a:ext cx="1300252" cy="130025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DCC85C-8684-4CD0-AC07-36621327EF87}">
      <dsp:nvSpPr>
        <dsp:cNvPr id="0" name=""/>
        <dsp:cNvSpPr/>
      </dsp:nvSpPr>
      <dsp:spPr>
        <a:xfrm>
          <a:off x="7208178" y="2477335"/>
          <a:ext cx="288945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3. Improve the audience experience on our website. Make it easier to find, order and share relevant resources.</a:t>
          </a:r>
        </a:p>
      </dsp:txBody>
      <dsp:txXfrm>
        <a:off x="7208178" y="2477335"/>
        <a:ext cx="2889450" cy="1125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0D97AB-35E1-4308-B655-BA64BA64A0CB}" type="datetimeFigureOut">
              <a:rPr lang="en-US" smtClean="0"/>
              <a:t>9/21/2026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93483E-1D60-4A93-B080-380CB031D1FF}" type="slidenum">
              <a:rPr lang="en-US" smtClean="0"/>
              <a:t>‹#›</a:t>
            </a:fld>
            <a:endParaRPr lang="en-US"/>
          </a:p>
        </p:txBody>
      </p:sp>
    </p:spTree>
    <p:extLst>
      <p:ext uri="{BB962C8B-B14F-4D97-AF65-F5344CB8AC3E}">
        <p14:creationId xmlns:p14="http://schemas.microsoft.com/office/powerpoint/2010/main" val="1911077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0051A-553C-42B6-8B65-E74A86F6F0A7}"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1288E-AA66-425D-8D35-5F2D8377FFB7}" type="slidenum">
              <a:rPr lang="en-US" smtClean="0"/>
              <a:t>‹#›</a:t>
            </a:fld>
            <a:endParaRPr lang="en-US"/>
          </a:p>
        </p:txBody>
      </p:sp>
    </p:spTree>
    <p:extLst>
      <p:ext uri="{BB962C8B-B14F-4D97-AF65-F5344CB8AC3E}">
        <p14:creationId xmlns:p14="http://schemas.microsoft.com/office/powerpoint/2010/main" val="1431909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c-vx7rREZFI"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94E12-78F2-7C11-F689-68971B2F9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558DF-7565-D6DE-9738-7A22B07ABB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A4FA0B-87BA-6596-A8B7-07B7E73F34AA}"/>
              </a:ext>
            </a:extLst>
          </p:cNvPr>
          <p:cNvSpPr>
            <a:spLocks noGrp="1"/>
          </p:cNvSpPr>
          <p:nvPr>
            <p:ph type="body" idx="1"/>
          </p:nvPr>
        </p:nvSpPr>
        <p:spPr/>
        <p:txBody>
          <a:bodyPr/>
          <a:lstStyle/>
          <a:p>
            <a:pPr>
              <a:defRPr/>
            </a:pPr>
            <a:r>
              <a:rPr lang="en-US"/>
              <a:t>Nationwide Children’s conceptualizes the community-wide system of care as a pyramid – the more intensive the level of care, the higher the level on the pyramid. Nearly all children can benefit from prevention programs, while only a relative few will need inpatient services. Each child, however, can receive the level of care they need.</a:t>
            </a:r>
          </a:p>
        </p:txBody>
      </p:sp>
      <p:sp>
        <p:nvSpPr>
          <p:cNvPr id="4" name="Slide Number Placeholder 3">
            <a:extLst>
              <a:ext uri="{FF2B5EF4-FFF2-40B4-BE49-F238E27FC236}">
                <a16:creationId xmlns:a16="http://schemas.microsoft.com/office/drawing/2014/main" id="{DED0CFB8-720A-A9EA-BDDB-9856D2F1A16F}"/>
              </a:ext>
            </a:extLst>
          </p:cNvPr>
          <p:cNvSpPr>
            <a:spLocks noGrp="1"/>
          </p:cNvSpPr>
          <p:nvPr>
            <p:ph type="sldNum" sz="quarter" idx="5"/>
          </p:nvPr>
        </p:nvSpPr>
        <p:spPr/>
        <p:txBody>
          <a:bodyPr/>
          <a:lstStyle/>
          <a:p>
            <a:fld id="{782828D8-4B05-DC4C-A87E-981072F82744}" type="slidenum">
              <a:rPr lang="en-US" smtClean="0"/>
              <a:t>4</a:t>
            </a:fld>
            <a:endParaRPr lang="en-US"/>
          </a:p>
        </p:txBody>
      </p:sp>
    </p:spTree>
    <p:extLst>
      <p:ext uri="{BB962C8B-B14F-4D97-AF65-F5344CB8AC3E}">
        <p14:creationId xmlns:p14="http://schemas.microsoft.com/office/powerpoint/2010/main" val="1275890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https://www.youtube.com/watch?v=c-vx7rREZFI</a:t>
            </a:r>
            <a:endParaRPr lang="en-US"/>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FFA52-3D0E-4D07-ABD6-67D6ACD28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182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So as KMHF our resources expanded…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Talk through each audience (mention </a:t>
            </a:r>
            <a:r>
              <a:rPr lang="en-US" sz="1200" kern="1200" err="1">
                <a:solidFill>
                  <a:schemeClr val="tx1"/>
                </a:solidFill>
                <a:effectLst/>
                <a:latin typeface="+mn-lt"/>
                <a:ea typeface="+mn-ea"/>
                <a:cs typeface="+mn-cs"/>
              </a:rPr>
              <a:t>whatsapp</a:t>
            </a:r>
            <a:r>
              <a:rPr lang="en-US" sz="1200" kern="1200">
                <a:solidFill>
                  <a:schemeClr val="tx1"/>
                </a:solidFill>
                <a:effectLst/>
                <a:latin typeface="+mn-lt"/>
                <a:ea typeface="+mn-ea"/>
                <a:cs typeface="+mn-cs"/>
              </a:rPr>
              <a:t>)…website, physical kits…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Our goal is to… read</a:t>
            </a:r>
          </a:p>
          <a:p>
            <a:pPr marL="0" indent="0">
              <a:buFontTx/>
              <a:buNone/>
            </a:pPr>
            <a:endParaRPr lang="es-419"/>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41BC61-499E-43AA-A932-3BD03DEBF0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77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It looks like this… Read slide</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This partnership allows us to:</a:t>
            </a:r>
          </a:p>
          <a:p>
            <a:pPr lvl="0" fontAlgn="t"/>
            <a:r>
              <a:rPr lang="en-US" sz="1200" b="0" i="0" kern="1200">
                <a:solidFill>
                  <a:schemeClr val="tx1"/>
                </a:solidFill>
                <a:effectLst/>
                <a:latin typeface="+mn-lt"/>
                <a:ea typeface="+mn-ea"/>
                <a:cs typeface="+mn-cs"/>
              </a:rPr>
              <a:t>Reach broader audiences</a:t>
            </a:r>
          </a:p>
          <a:p>
            <a:pPr lvl="0" fontAlgn="t"/>
            <a:r>
              <a:rPr lang="en-US" sz="1200" b="0" i="0" kern="1200">
                <a:solidFill>
                  <a:schemeClr val="tx1"/>
                </a:solidFill>
                <a:effectLst/>
                <a:latin typeface="+mn-lt"/>
                <a:ea typeface="+mn-ea"/>
                <a:cs typeface="+mn-cs"/>
              </a:rPr>
              <a:t>Reduce stigma</a:t>
            </a:r>
          </a:p>
          <a:p>
            <a:pPr lvl="0" fontAlgn="t"/>
            <a:r>
              <a:rPr lang="en-US" sz="1200" b="0" i="0" kern="1200">
                <a:solidFill>
                  <a:schemeClr val="tx1"/>
                </a:solidFill>
                <a:effectLst/>
                <a:latin typeface="+mn-lt"/>
                <a:ea typeface="+mn-ea"/>
                <a:cs typeface="+mn-cs"/>
              </a:rPr>
              <a:t>Increase understanding </a:t>
            </a:r>
          </a:p>
          <a:p>
            <a:pPr lvl="0" fontAlgn="t"/>
            <a:r>
              <a:rPr lang="en-US" sz="1200" b="0" i="0" kern="1200">
                <a:solidFill>
                  <a:schemeClr val="tx1"/>
                </a:solidFill>
                <a:effectLst/>
                <a:latin typeface="+mn-lt"/>
                <a:ea typeface="+mn-ea"/>
                <a:cs typeface="+mn-cs"/>
              </a:rPr>
              <a:t>Improve confidence in help-seeking (if I understand a system, the language, what to do…)</a:t>
            </a:r>
          </a:p>
          <a:p>
            <a:pPr lvl="0" fontAlgn="t"/>
            <a:r>
              <a:rPr lang="en-US" sz="1200" b="0" i="0" kern="1200">
                <a:solidFill>
                  <a:schemeClr val="tx1"/>
                </a:solidFill>
                <a:effectLst/>
                <a:latin typeface="+mn-lt"/>
                <a:ea typeface="+mn-ea"/>
                <a:cs typeface="+mn-cs"/>
              </a:rPr>
              <a:t>Create measurable behavior change</a:t>
            </a:r>
          </a:p>
          <a:p>
            <a:endParaRPr lang="en-US"/>
          </a:p>
        </p:txBody>
      </p:sp>
      <p:sp>
        <p:nvSpPr>
          <p:cNvPr id="4" name="Slide Number Placeholder 3"/>
          <p:cNvSpPr>
            <a:spLocks noGrp="1"/>
          </p:cNvSpPr>
          <p:nvPr>
            <p:ph type="sldNum" sz="quarter" idx="5"/>
          </p:nvPr>
        </p:nvSpPr>
        <p:spPr/>
        <p:txBody>
          <a:bodyPr/>
          <a:lstStyle/>
          <a:p>
            <a:fld id="{138F863C-1387-4811-9C95-E21FFC8437A3}" type="slidenum">
              <a:rPr lang="en-US" smtClean="0"/>
              <a:t>18</a:t>
            </a:fld>
            <a:endParaRPr lang="en-US"/>
          </a:p>
        </p:txBody>
      </p:sp>
    </p:spTree>
    <p:extLst>
      <p:ext uri="{BB962C8B-B14F-4D97-AF65-F5344CB8AC3E}">
        <p14:creationId xmlns:p14="http://schemas.microsoft.com/office/powerpoint/2010/main" val="1981320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4" name="Subtitle 2">
            <a:extLst>
              <a:ext uri="{FF2B5EF4-FFF2-40B4-BE49-F238E27FC236}">
                <a16:creationId xmlns:a16="http://schemas.microsoft.com/office/drawing/2014/main" id="{79414163-5102-A072-27EB-3485CB12ECFB}"/>
              </a:ext>
            </a:extLst>
          </p:cNvPr>
          <p:cNvSpPr>
            <a:spLocks noGrp="1"/>
          </p:cNvSpPr>
          <p:nvPr>
            <p:ph type="subTitle" idx="1"/>
          </p:nvPr>
        </p:nvSpPr>
        <p:spPr>
          <a:xfrm>
            <a:off x="685800" y="4057724"/>
            <a:ext cx="10515600" cy="1568366"/>
          </a:xfrm>
        </p:spPr>
        <p:txBody>
          <a:bodyPr>
            <a:normAutofit/>
          </a:bodyPr>
          <a:lstStyle>
            <a:lvl1pPr marL="0" indent="0" algn="l">
              <a:buNone/>
              <a:defRPr sz="2500">
                <a:solidFill>
                  <a:schemeClr val="tx1">
                    <a:lumMod val="65000"/>
                    <a:lumOff val="3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itle 8">
            <a:extLst>
              <a:ext uri="{FF2B5EF4-FFF2-40B4-BE49-F238E27FC236}">
                <a16:creationId xmlns:a16="http://schemas.microsoft.com/office/drawing/2014/main" id="{9B4D523E-0530-38F8-D4F9-182C225C924A}"/>
              </a:ext>
            </a:extLst>
          </p:cNvPr>
          <p:cNvSpPr>
            <a:spLocks noGrp="1"/>
          </p:cNvSpPr>
          <p:nvPr>
            <p:ph type="title"/>
          </p:nvPr>
        </p:nvSpPr>
        <p:spPr>
          <a:xfrm>
            <a:off x="685800" y="3202366"/>
            <a:ext cx="10515600" cy="703279"/>
          </a:xfrm>
        </p:spPr>
        <p:txBody>
          <a:bodyPr>
            <a:normAutofit/>
          </a:bodyPr>
          <a:lstStyle>
            <a:lvl1pPr>
              <a:defRPr sz="4000" b="1">
                <a:solidFill>
                  <a:schemeClr val="tx1">
                    <a:lumMod val="65000"/>
                    <a:lumOff val="35000"/>
                  </a:schemeClr>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6" name="Picture 15">
            <a:extLst>
              <a:ext uri="{FF2B5EF4-FFF2-40B4-BE49-F238E27FC236}">
                <a16:creationId xmlns:a16="http://schemas.microsoft.com/office/drawing/2014/main" id="{3FCA83ED-168A-4B45-3013-197E81C221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74620" y="5640022"/>
            <a:ext cx="2186152" cy="760254"/>
          </a:xfrm>
          <a:prstGeom prst="rect">
            <a:avLst/>
          </a:prstGeom>
        </p:spPr>
      </p:pic>
      <p:pic>
        <p:nvPicPr>
          <p:cNvPr id="17" name="Picture 16">
            <a:extLst>
              <a:ext uri="{FF2B5EF4-FFF2-40B4-BE49-F238E27FC236}">
                <a16:creationId xmlns:a16="http://schemas.microsoft.com/office/drawing/2014/main" id="{A85F9FFA-5C52-F5F6-E400-EF3717C0E6C2}"/>
              </a:ext>
            </a:extLst>
          </p:cNvPr>
          <p:cNvPicPr>
            <a:picLocks noChangeAspect="1"/>
          </p:cNvPicPr>
          <p:nvPr userDrawn="1"/>
        </p:nvPicPr>
        <p:blipFill>
          <a:blip r:embed="rId3"/>
          <a:srcRect/>
          <a:stretch/>
        </p:blipFill>
        <p:spPr>
          <a:xfrm>
            <a:off x="0" y="-37903"/>
            <a:ext cx="12191997" cy="2803645"/>
          </a:xfrm>
          <a:prstGeom prst="rect">
            <a:avLst/>
          </a:prstGeom>
        </p:spPr>
      </p:pic>
      <p:pic>
        <p:nvPicPr>
          <p:cNvPr id="18" name="Graphic 17">
            <a:extLst>
              <a:ext uri="{FF2B5EF4-FFF2-40B4-BE49-F238E27FC236}">
                <a16:creationId xmlns:a16="http://schemas.microsoft.com/office/drawing/2014/main" id="{1E367216-52BC-C998-D6D8-DD3ED9D2CCA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74305" y="-284004"/>
            <a:ext cx="6056573" cy="3028287"/>
          </a:xfrm>
          <a:prstGeom prst="rect">
            <a:avLst/>
          </a:prstGeom>
        </p:spPr>
      </p:pic>
      <p:sp>
        <p:nvSpPr>
          <p:cNvPr id="19" name="Rectangle 18">
            <a:extLst>
              <a:ext uri="{FF2B5EF4-FFF2-40B4-BE49-F238E27FC236}">
                <a16:creationId xmlns:a16="http://schemas.microsoft.com/office/drawing/2014/main" id="{A864FDAA-6FB3-CC4E-EB7F-CB623F90A49A}"/>
              </a:ext>
            </a:extLst>
          </p:cNvPr>
          <p:cNvSpPr/>
          <p:nvPr userDrawn="1"/>
        </p:nvSpPr>
        <p:spPr>
          <a:xfrm>
            <a:off x="-30807" y="2839441"/>
            <a:ext cx="12222807" cy="181301"/>
          </a:xfrm>
          <a:prstGeom prst="rect">
            <a:avLst/>
          </a:prstGeom>
          <a:solidFill>
            <a:srgbClr val="307FE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9B3E7"/>
              </a:solidFill>
              <a:highlight>
                <a:srgbClr val="FFFF00"/>
              </a:highlight>
            </a:endParaRPr>
          </a:p>
        </p:txBody>
      </p:sp>
      <p:sp>
        <p:nvSpPr>
          <p:cNvPr id="20" name="Rectangle 19">
            <a:extLst>
              <a:ext uri="{FF2B5EF4-FFF2-40B4-BE49-F238E27FC236}">
                <a16:creationId xmlns:a16="http://schemas.microsoft.com/office/drawing/2014/main" id="{23BDD002-CBF5-9824-6434-002F26CB7110}"/>
              </a:ext>
            </a:extLst>
          </p:cNvPr>
          <p:cNvSpPr/>
          <p:nvPr userDrawn="1"/>
        </p:nvSpPr>
        <p:spPr>
          <a:xfrm>
            <a:off x="-30807" y="2764638"/>
            <a:ext cx="12222804" cy="74803"/>
          </a:xfrm>
          <a:prstGeom prst="rect">
            <a:avLst/>
          </a:prstGeom>
          <a:solidFill>
            <a:srgbClr val="FED14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9B3E7"/>
              </a:solidFill>
              <a:highlight>
                <a:srgbClr val="FFFF00"/>
              </a:highlight>
            </a:endParaRPr>
          </a:p>
        </p:txBody>
      </p:sp>
    </p:spTree>
    <p:extLst>
      <p:ext uri="{BB962C8B-B14F-4D97-AF65-F5344CB8AC3E}">
        <p14:creationId xmlns:p14="http://schemas.microsoft.com/office/powerpoint/2010/main" val="754144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4A3EE-D179-3B43-8FB2-E99C49D64062}"/>
              </a:ext>
            </a:extLst>
          </p:cNvPr>
          <p:cNvSpPr>
            <a:spLocks noGrp="1"/>
          </p:cNvSpPr>
          <p:nvPr>
            <p:ph type="title"/>
          </p:nvPr>
        </p:nvSpPr>
        <p:spPr>
          <a:xfrm>
            <a:off x="395438" y="288123"/>
            <a:ext cx="10515600" cy="597401"/>
          </a:xfrm>
        </p:spPr>
        <p:txBody>
          <a:bodyPr>
            <a:normAutofit/>
          </a:bodyPr>
          <a:lstStyle>
            <a:lvl1pPr>
              <a:defRPr sz="3400" b="1">
                <a:solidFill>
                  <a:srgbClr val="003087"/>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05C2A91-924E-2A4C-A900-5B5A81679153}"/>
              </a:ext>
            </a:extLst>
          </p:cNvPr>
          <p:cNvSpPr>
            <a:spLocks noGrp="1"/>
          </p:cNvSpPr>
          <p:nvPr>
            <p:ph idx="1"/>
          </p:nvPr>
        </p:nvSpPr>
        <p:spPr>
          <a:xfrm>
            <a:off x="395438" y="1086480"/>
            <a:ext cx="10515600" cy="4351338"/>
          </a:xfrm>
        </p:spPr>
        <p:txBody>
          <a:bodyPr/>
          <a:lstStyle>
            <a:lvl1pPr marL="2286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1pPr>
            <a:lvl2pPr marL="6858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2pPr>
            <a:lvl3pPr marL="11430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3pPr>
            <a:lvl4pPr marL="16002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4pPr>
            <a:lvl5pPr marL="20574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7531" y="5681682"/>
            <a:ext cx="2000740" cy="703885"/>
          </a:xfrm>
          <a:prstGeom prst="rect">
            <a:avLst/>
          </a:prstGeom>
        </p:spPr>
      </p:pic>
    </p:spTree>
    <p:extLst>
      <p:ext uri="{BB962C8B-B14F-4D97-AF65-F5344CB8AC3E}">
        <p14:creationId xmlns:p14="http://schemas.microsoft.com/office/powerpoint/2010/main" val="1109658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F39735-D46A-334B-BD07-8B6C97DD589E}"/>
              </a:ext>
            </a:extLst>
          </p:cNvPr>
          <p:cNvSpPr>
            <a:spLocks noGrp="1"/>
          </p:cNvSpPr>
          <p:nvPr>
            <p:ph sz="half" idx="1"/>
          </p:nvPr>
        </p:nvSpPr>
        <p:spPr>
          <a:xfrm>
            <a:off x="0" y="0"/>
            <a:ext cx="5192027" cy="6564429"/>
          </a:xfrm>
        </p:spPr>
        <p:txBody>
          <a:bodyPr/>
          <a:lstStyle>
            <a:lvl1pPr marL="0" indent="0">
              <a:buNone/>
              <a:defRPr/>
            </a:lvl1pPr>
          </a:lstStyle>
          <a:p>
            <a:pPr lvl="0"/>
            <a:endParaRPr lang="en-US" dirty="0"/>
          </a:p>
        </p:txBody>
      </p:sp>
      <p:sp>
        <p:nvSpPr>
          <p:cNvPr id="10" name="Title 1">
            <a:extLst>
              <a:ext uri="{FF2B5EF4-FFF2-40B4-BE49-F238E27FC236}">
                <a16:creationId xmlns:a16="http://schemas.microsoft.com/office/drawing/2014/main" id="{198CAC95-3142-AB41-820C-B52352FF205D}"/>
              </a:ext>
            </a:extLst>
          </p:cNvPr>
          <p:cNvSpPr>
            <a:spLocks noGrp="1"/>
          </p:cNvSpPr>
          <p:nvPr>
            <p:ph type="title"/>
          </p:nvPr>
        </p:nvSpPr>
        <p:spPr>
          <a:xfrm>
            <a:off x="5506453" y="288123"/>
            <a:ext cx="6419250" cy="597401"/>
          </a:xfrm>
        </p:spPr>
        <p:txBody>
          <a:bodyPr>
            <a:normAutofit/>
          </a:bodyPr>
          <a:lstStyle>
            <a:lvl1pPr>
              <a:defRPr sz="3400" b="1">
                <a:solidFill>
                  <a:srgbClr val="003087"/>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F26C3A20-4F51-344F-BCC4-5F21202C76A4}"/>
              </a:ext>
            </a:extLst>
          </p:cNvPr>
          <p:cNvSpPr>
            <a:spLocks noGrp="1"/>
          </p:cNvSpPr>
          <p:nvPr>
            <p:ph idx="10"/>
          </p:nvPr>
        </p:nvSpPr>
        <p:spPr>
          <a:xfrm>
            <a:off x="5506453" y="1086480"/>
            <a:ext cx="6419250" cy="4351338"/>
          </a:xfrm>
        </p:spPr>
        <p:txBody>
          <a:bodyPr/>
          <a:lstStyle>
            <a:lvl1pPr marL="2286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1pPr>
            <a:lvl2pPr marL="6858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2pPr>
            <a:lvl3pPr marL="11430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3pPr>
            <a:lvl4pPr marL="16002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4pPr>
            <a:lvl5pPr marL="2057400" indent="-228600">
              <a:buClr>
                <a:srgbClr val="69B3E7"/>
              </a:buClr>
              <a:buFont typeface="Wingdings" pitchFamily="2" charset="2"/>
              <a:buChar char="§"/>
              <a:defRPr>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7531" y="5681682"/>
            <a:ext cx="2000740" cy="703885"/>
          </a:xfrm>
          <a:prstGeom prst="rect">
            <a:avLst/>
          </a:prstGeom>
        </p:spPr>
      </p:pic>
    </p:spTree>
    <p:extLst>
      <p:ext uri="{BB962C8B-B14F-4D97-AF65-F5344CB8AC3E}">
        <p14:creationId xmlns:p14="http://schemas.microsoft.com/office/powerpoint/2010/main" val="4026180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84E4FF6A-0BDD-4C40-9270-B5D08F604D03}"/>
              </a:ext>
            </a:extLst>
          </p:cNvPr>
          <p:cNvSpPr>
            <a:spLocks noGrp="1"/>
          </p:cNvSpPr>
          <p:nvPr>
            <p:ph sz="half" idx="1"/>
          </p:nvPr>
        </p:nvSpPr>
        <p:spPr>
          <a:xfrm>
            <a:off x="0" y="0"/>
            <a:ext cx="12192000" cy="6568965"/>
          </a:xfrm>
        </p:spPr>
        <p:txBody>
          <a:bodyPr/>
          <a:lstStyle>
            <a:lvl1pPr marL="0" indent="0">
              <a:buNone/>
              <a:defRPr/>
            </a:lvl1pPr>
          </a:lstStyle>
          <a:p>
            <a:pPr lvl="0"/>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7531" y="5681682"/>
            <a:ext cx="2000740" cy="703885"/>
          </a:xfrm>
          <a:prstGeom prst="rect">
            <a:avLst/>
          </a:prstGeom>
        </p:spPr>
      </p:pic>
    </p:spTree>
    <p:extLst>
      <p:ext uri="{BB962C8B-B14F-4D97-AF65-F5344CB8AC3E}">
        <p14:creationId xmlns:p14="http://schemas.microsoft.com/office/powerpoint/2010/main" val="197522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84E4FF6A-0BDD-4C40-9270-B5D08F604D03}"/>
              </a:ext>
            </a:extLst>
          </p:cNvPr>
          <p:cNvSpPr>
            <a:spLocks noGrp="1"/>
          </p:cNvSpPr>
          <p:nvPr>
            <p:ph sz="half" idx="1"/>
          </p:nvPr>
        </p:nvSpPr>
        <p:spPr>
          <a:xfrm>
            <a:off x="731520" y="385012"/>
            <a:ext cx="5111015" cy="5101390"/>
          </a:xfrm>
          <a:ln>
            <a:solidFill>
              <a:schemeClr val="tx1">
                <a:lumMod val="50000"/>
                <a:lumOff val="50000"/>
              </a:schemeClr>
            </a:solidFill>
          </a:ln>
        </p:spPr>
        <p:txBody>
          <a:bodyPr/>
          <a:lstStyle>
            <a:lvl1pPr marL="0" indent="0">
              <a:buNone/>
              <a:defRPr/>
            </a:lvl1pPr>
          </a:lstStyle>
          <a:p>
            <a:pPr lvl="0"/>
            <a:endParaRPr lang="en-US" dirty="0"/>
          </a:p>
        </p:txBody>
      </p:sp>
      <p:sp>
        <p:nvSpPr>
          <p:cNvPr id="4" name="Content Placeholder 2">
            <a:extLst>
              <a:ext uri="{FF2B5EF4-FFF2-40B4-BE49-F238E27FC236}">
                <a16:creationId xmlns:a16="http://schemas.microsoft.com/office/drawing/2014/main" id="{84A3AA8A-1AF5-6B47-B121-FD8243E53D2D}"/>
              </a:ext>
            </a:extLst>
          </p:cNvPr>
          <p:cNvSpPr>
            <a:spLocks noGrp="1"/>
          </p:cNvSpPr>
          <p:nvPr>
            <p:ph sz="half" idx="10"/>
          </p:nvPr>
        </p:nvSpPr>
        <p:spPr>
          <a:xfrm>
            <a:off x="6304642" y="385011"/>
            <a:ext cx="5111015" cy="5101390"/>
          </a:xfrm>
          <a:ln>
            <a:solidFill>
              <a:schemeClr val="tx1">
                <a:lumMod val="50000"/>
                <a:lumOff val="50000"/>
              </a:schemeClr>
            </a:solidFill>
          </a:ln>
        </p:spPr>
        <p:txBody>
          <a:bodyPr/>
          <a:lstStyle>
            <a:lvl1pPr marL="0" indent="0">
              <a:buNone/>
              <a:defRPr/>
            </a:lvl1pPr>
          </a:lstStyle>
          <a:p>
            <a:pPr lvl="0"/>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97531" y="5681682"/>
            <a:ext cx="2000740" cy="703885"/>
          </a:xfrm>
          <a:prstGeom prst="rect">
            <a:avLst/>
          </a:prstGeom>
        </p:spPr>
      </p:pic>
    </p:spTree>
    <p:extLst>
      <p:ext uri="{BB962C8B-B14F-4D97-AF65-F5344CB8AC3E}">
        <p14:creationId xmlns:p14="http://schemas.microsoft.com/office/powerpoint/2010/main" val="406788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VE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966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VE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1413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9843-6209-3C43-84CB-8817E397D73E}"/>
              </a:ext>
            </a:extLst>
          </p:cNvPr>
          <p:cNvSpPr>
            <a:spLocks noGrp="1"/>
          </p:cNvSpPr>
          <p:nvPr>
            <p:ph type="title" hasCustomPrompt="1"/>
          </p:nvPr>
        </p:nvSpPr>
        <p:spPr>
          <a:xfrm>
            <a:off x="548640" y="853440"/>
            <a:ext cx="11091672" cy="853440"/>
          </a:xfrm>
        </p:spPr>
        <p:txBody>
          <a:bodyPr/>
          <a:lstStyle>
            <a:lvl1pPr>
              <a:defRPr sz="2933"/>
            </a:lvl1pPr>
          </a:lstStyle>
          <a:p>
            <a:r>
              <a:rPr lang="en-US"/>
              <a:t>This is a “Three Content” slide</a:t>
            </a:r>
          </a:p>
        </p:txBody>
      </p:sp>
      <p:sp>
        <p:nvSpPr>
          <p:cNvPr id="6" name="Footer Placeholder 5">
            <a:extLst>
              <a:ext uri="{FF2B5EF4-FFF2-40B4-BE49-F238E27FC236}">
                <a16:creationId xmlns:a16="http://schemas.microsoft.com/office/drawing/2014/main" id="{1FAF82DC-6F49-495E-84A3-282D5A722790}"/>
              </a:ext>
            </a:extLst>
          </p:cNvPr>
          <p:cNvSpPr>
            <a:spLocks noGrp="1"/>
          </p:cNvSpPr>
          <p:nvPr>
            <p:ph type="ftr" sz="quarter" idx="11"/>
          </p:nvPr>
        </p:nvSpPr>
        <p:spPr/>
        <p:txBody>
          <a:bodyPr/>
          <a:lstStyle/>
          <a:p>
            <a:r>
              <a:rPr lang="en-US"/>
              <a:t>[Presentation title - Please see slide 2 for directions]</a:t>
            </a:r>
          </a:p>
        </p:txBody>
      </p:sp>
      <p:sp>
        <p:nvSpPr>
          <p:cNvPr id="7" name="Slide Number Placeholder 7">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a:p>
        </p:txBody>
      </p:sp>
      <p:sp>
        <p:nvSpPr>
          <p:cNvPr id="5" name="TextBox 4">
            <a:extLst>
              <a:ext uri="{FF2B5EF4-FFF2-40B4-BE49-F238E27FC236}">
                <a16:creationId xmlns:a16="http://schemas.microsoft.com/office/drawing/2014/main" id="{751152B7-7181-E5B4-FD97-39310F244A79}"/>
              </a:ext>
            </a:extLst>
          </p:cNvPr>
          <p:cNvSpPr txBox="1"/>
          <p:nvPr userDrawn="1"/>
        </p:nvSpPr>
        <p:spPr>
          <a:xfrm>
            <a:off x="2127624" y="1087717"/>
            <a:ext cx="0" cy="0"/>
          </a:xfrm>
          <a:prstGeom prst="rect">
            <a:avLst/>
          </a:prstGeom>
          <a:noFill/>
        </p:spPr>
        <p:txBody>
          <a:bodyPr wrap="none" lIns="0" tIns="0" rIns="0" bIns="0" rtlCol="0">
            <a:noAutofit/>
          </a:bodyPr>
          <a:lstStyle/>
          <a:p>
            <a:pPr marL="182875" indent="-182875">
              <a:lnSpc>
                <a:spcPct val="100000"/>
              </a:lnSpc>
              <a:spcBef>
                <a:spcPts val="1200"/>
              </a:spcBef>
              <a:buSzPct val="100000"/>
              <a:buFont typeface="Arial"/>
              <a:buChar char="•"/>
            </a:pPr>
            <a:endParaRPr lang="en-US" sz="1600"/>
          </a:p>
        </p:txBody>
      </p:sp>
      <p:sp>
        <p:nvSpPr>
          <p:cNvPr id="9" name="Content Placeholder 8">
            <a:extLst>
              <a:ext uri="{FF2B5EF4-FFF2-40B4-BE49-F238E27FC236}">
                <a16:creationId xmlns:a16="http://schemas.microsoft.com/office/drawing/2014/main" id="{6F52D4FF-D6EE-6DD8-E42C-754D43F4A5AD}"/>
              </a:ext>
            </a:extLst>
          </p:cNvPr>
          <p:cNvSpPr>
            <a:spLocks noGrp="1"/>
          </p:cNvSpPr>
          <p:nvPr>
            <p:ph sz="quarter" idx="14" hasCustomPrompt="1"/>
          </p:nvPr>
        </p:nvSpPr>
        <p:spPr>
          <a:xfrm>
            <a:off x="546101" y="2108201"/>
            <a:ext cx="3416300" cy="4110567"/>
          </a:xfrm>
        </p:spPr>
        <p:txBody>
          <a:bodyPr/>
          <a:lstStyle>
            <a:lvl1pPr marL="0" indent="0">
              <a:spcBef>
                <a:spcPts val="0"/>
              </a:spcBef>
              <a:spcAft>
                <a:spcPts val="800"/>
              </a:spcAft>
              <a:buNone/>
              <a:defRPr/>
            </a:lvl1pPr>
            <a:lvl2pPr marL="182875" indent="0">
              <a:buNone/>
              <a:defRPr/>
            </a:lvl2pPr>
            <a:lvl3pPr marL="365751" indent="0">
              <a:buNone/>
              <a:defRPr/>
            </a:lvl3pPr>
            <a:lvl4pPr marL="548626" indent="0">
              <a:buNone/>
              <a:defRPr/>
            </a:lvl4pPr>
            <a:lvl5pPr marL="731502" indent="0">
              <a:buNone/>
              <a:defRPr/>
            </a:lvl5pPr>
          </a:lstStyle>
          <a:p>
            <a:pPr lvl="0"/>
            <a:r>
              <a:rPr lang="en-US"/>
              <a:t>Multi-column slides have equal-width columns, each of which can be used for text, tables, pictures, charts and graphics.</a:t>
            </a:r>
            <a:br>
              <a:rPr lang="en-US"/>
            </a:br>
            <a:r>
              <a:rPr lang="en-US"/>
              <a:t>To insert text, click the placeholder and start typing.</a:t>
            </a:r>
            <a:br>
              <a:rPr lang="en-US"/>
            </a:br>
            <a:r>
              <a:rPr lang="en-US"/>
              <a:t>To insert tables, pictures, charts or graphics, click the appropriate icon in the middle of the placeholder.</a:t>
            </a:r>
          </a:p>
        </p:txBody>
      </p:sp>
      <p:sp>
        <p:nvSpPr>
          <p:cNvPr id="10" name="Content Placeholder 8">
            <a:extLst>
              <a:ext uri="{FF2B5EF4-FFF2-40B4-BE49-F238E27FC236}">
                <a16:creationId xmlns:a16="http://schemas.microsoft.com/office/drawing/2014/main" id="{010EA97E-9F71-5AB7-110E-8E8F2A0BD1A1}"/>
              </a:ext>
            </a:extLst>
          </p:cNvPr>
          <p:cNvSpPr>
            <a:spLocks noGrp="1"/>
          </p:cNvSpPr>
          <p:nvPr>
            <p:ph sz="quarter" idx="15"/>
          </p:nvPr>
        </p:nvSpPr>
        <p:spPr>
          <a:xfrm>
            <a:off x="4385734" y="2108201"/>
            <a:ext cx="3416300" cy="4110567"/>
          </a:xfrm>
        </p:spPr>
        <p:txBody>
          <a:bodyPr/>
          <a:lstStyle>
            <a:lvl1pPr marL="0" indent="0">
              <a:spcBef>
                <a:spcPts val="0"/>
              </a:spcBef>
              <a:spcAft>
                <a:spcPts val="800"/>
              </a:spcAft>
              <a:buNone/>
              <a:defRPr/>
            </a:lvl1pPr>
            <a:lvl2pPr marL="182875" indent="0">
              <a:buNone/>
              <a:defRPr/>
            </a:lvl2pPr>
            <a:lvl3pPr marL="365751" indent="0">
              <a:buNone/>
              <a:defRPr/>
            </a:lvl3pPr>
            <a:lvl4pPr marL="548626" indent="0">
              <a:buNone/>
              <a:defRPr/>
            </a:lvl4pPr>
            <a:lvl5pPr marL="731502" indent="0">
              <a:buNone/>
              <a:defRPr/>
            </a:lvl5pPr>
          </a:lstStyle>
          <a:p>
            <a:pPr lvl="0"/>
            <a:r>
              <a:rPr lang="en-US"/>
              <a:t>Click to edit Master text styles</a:t>
            </a:r>
          </a:p>
        </p:txBody>
      </p:sp>
      <p:sp>
        <p:nvSpPr>
          <p:cNvPr id="11" name="Content Placeholder 8">
            <a:extLst>
              <a:ext uri="{FF2B5EF4-FFF2-40B4-BE49-F238E27FC236}">
                <a16:creationId xmlns:a16="http://schemas.microsoft.com/office/drawing/2014/main" id="{9D2DE6D0-6263-1BBA-2023-9E72AA4DE885}"/>
              </a:ext>
            </a:extLst>
          </p:cNvPr>
          <p:cNvSpPr>
            <a:spLocks noGrp="1"/>
          </p:cNvSpPr>
          <p:nvPr>
            <p:ph sz="quarter" idx="16"/>
          </p:nvPr>
        </p:nvSpPr>
        <p:spPr>
          <a:xfrm>
            <a:off x="8224013" y="2108201"/>
            <a:ext cx="3416300" cy="4110567"/>
          </a:xfrm>
        </p:spPr>
        <p:txBody>
          <a:bodyPr/>
          <a:lstStyle>
            <a:lvl1pPr marL="0" indent="0">
              <a:spcBef>
                <a:spcPts val="0"/>
              </a:spcBef>
              <a:spcAft>
                <a:spcPts val="800"/>
              </a:spcAft>
              <a:buNone/>
              <a:defRPr/>
            </a:lvl1pPr>
            <a:lvl2pPr marL="182875" indent="0">
              <a:buNone/>
              <a:defRPr/>
            </a:lvl2pPr>
            <a:lvl3pPr marL="365751" indent="0">
              <a:buNone/>
              <a:defRPr/>
            </a:lvl3pPr>
            <a:lvl4pPr marL="548626" indent="0">
              <a:buNone/>
              <a:defRPr/>
            </a:lvl4pPr>
            <a:lvl5pPr marL="731502" indent="0">
              <a:buNone/>
              <a:defRPr/>
            </a:lvl5pPr>
          </a:lstStyle>
          <a:p>
            <a:pPr lvl="0"/>
            <a:r>
              <a:rPr lang="en-US"/>
              <a:t>Click to edit Master text styles</a:t>
            </a:r>
          </a:p>
        </p:txBody>
      </p:sp>
      <p:pic>
        <p:nvPicPr>
          <p:cNvPr id="3" name="Corewell Health" descr="Corewell Health">
            <a:extLst>
              <a:ext uri="{FF2B5EF4-FFF2-40B4-BE49-F238E27FC236}">
                <a16:creationId xmlns:a16="http://schemas.microsoft.com/office/drawing/2014/main" id="{9CA3E8F8-81A4-7749-3A83-0E8FA8FD607D}"/>
              </a:ext>
            </a:extLst>
          </p:cNvPr>
          <p:cNvPicPr>
            <a:picLocks noChangeAspect="1"/>
          </p:cNvPicPr>
          <p:nvPr userDrawn="1"/>
        </p:nvPicPr>
        <p:blipFill>
          <a:blip r:embed="rId2"/>
          <a:stretch>
            <a:fillRect/>
          </a:stretch>
        </p:blipFill>
        <p:spPr>
          <a:xfrm>
            <a:off x="9490042" y="302260"/>
            <a:ext cx="2239716" cy="487680"/>
          </a:xfrm>
          <a:prstGeom prst="rect">
            <a:avLst/>
          </a:prstGeom>
        </p:spPr>
      </p:pic>
    </p:spTree>
    <p:extLst>
      <p:ext uri="{BB962C8B-B14F-4D97-AF65-F5344CB8AC3E}">
        <p14:creationId xmlns:p14="http://schemas.microsoft.com/office/powerpoint/2010/main" val="420561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072">
          <p15:clr>
            <a:srgbClr val="FBAE40"/>
          </p15:clr>
        </p15:guide>
        <p15:guide id="2" pos="1872">
          <p15:clr>
            <a:srgbClr val="FBAE40"/>
          </p15:clr>
        </p15:guide>
        <p15:guide id="3" pos="3686">
          <p15:clr>
            <a:srgbClr val="FBAE40"/>
          </p15:clr>
        </p15:guide>
        <p15:guide id="4" pos="3886">
          <p15:clr>
            <a:srgbClr val="FBAE40"/>
          </p15:clr>
        </p15:guide>
        <p15:guide id="5" orient="horz" pos="402">
          <p15:clr>
            <a:srgbClr val="FBAE40"/>
          </p15:clr>
        </p15:guide>
        <p15:guide id="8" orient="horz" pos="29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739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Four Content with Pictu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2747AA-BBD9-ABE4-4456-E1E00A04B4E4}"/>
              </a:ext>
            </a:extLst>
          </p:cNvPr>
          <p:cNvSpPr/>
          <p:nvPr userDrawn="1"/>
        </p:nvSpPr>
        <p:spPr>
          <a:xfrm flipV="1">
            <a:off x="0" y="-1"/>
            <a:ext cx="12192000" cy="2969473"/>
          </a:xfrm>
          <a:prstGeom prst="rect">
            <a:avLst/>
          </a:prstGeom>
          <a:solidFill>
            <a:schemeClr val="bg1">
              <a:lumMod val="95000"/>
            </a:schemeClr>
          </a:solidFill>
          <a:ln>
            <a:noFill/>
          </a:ln>
        </p:spPr>
        <p:style>
          <a:lnRef idx="0">
            <a:schemeClr val="accent1"/>
          </a:lnRef>
          <a:fillRef idx="1">
            <a:schemeClr val="accent1"/>
          </a:fillRef>
          <a:effectRef idx="0">
            <a:srgbClr val="000000"/>
          </a:effectRef>
          <a:fontRef idx="minor">
            <a:schemeClr val="tx1"/>
          </a:fontRef>
        </p:style>
        <p:txBody>
          <a:bodyPr rtlCol="0" anchor="ctr"/>
          <a:lstStyle/>
          <a:p>
            <a:pPr algn="ctr">
              <a:lnSpc>
                <a:spcPct val="100000"/>
              </a:lnSpc>
            </a:pPr>
            <a:endParaRPr lang="en-US" sz="1600"/>
          </a:p>
        </p:txBody>
      </p:sp>
      <p:sp>
        <p:nvSpPr>
          <p:cNvPr id="6" name="Picture Placeholder 5">
            <a:extLst>
              <a:ext uri="{FF2B5EF4-FFF2-40B4-BE49-F238E27FC236}">
                <a16:creationId xmlns:a16="http://schemas.microsoft.com/office/drawing/2014/main" id="{74EE2C37-C20B-163E-EA8A-E89AED426F1F}"/>
              </a:ext>
            </a:extLst>
          </p:cNvPr>
          <p:cNvSpPr>
            <a:spLocks noGrp="1"/>
          </p:cNvSpPr>
          <p:nvPr>
            <p:ph type="pic" sz="quarter" idx="75"/>
          </p:nvPr>
        </p:nvSpPr>
        <p:spPr>
          <a:xfrm>
            <a:off x="546099" y="2108200"/>
            <a:ext cx="2527301" cy="1582021"/>
          </a:xfrm>
        </p:spPr>
        <p:txBody>
          <a:bodyPr/>
          <a:lstStyle>
            <a:lvl1pPr marL="0" indent="0">
              <a:buNone/>
              <a:defRPr sz="1600"/>
            </a:lvl1pPr>
          </a:lstStyle>
          <a:p>
            <a:r>
              <a:rPr lang="en-US"/>
              <a:t>Click icon to add picture</a:t>
            </a:r>
          </a:p>
        </p:txBody>
      </p:sp>
      <p:sp>
        <p:nvSpPr>
          <p:cNvPr id="2" name="Title 1">
            <a:extLst>
              <a:ext uri="{FF2B5EF4-FFF2-40B4-BE49-F238E27FC236}">
                <a16:creationId xmlns:a16="http://schemas.microsoft.com/office/drawing/2014/main" id="{79200A28-C478-A2B3-F74A-8772E261F9D2}"/>
              </a:ext>
            </a:extLst>
          </p:cNvPr>
          <p:cNvSpPr>
            <a:spLocks noGrp="1"/>
          </p:cNvSpPr>
          <p:nvPr>
            <p:ph type="title" hasCustomPrompt="1"/>
          </p:nvPr>
        </p:nvSpPr>
        <p:spPr/>
        <p:txBody>
          <a:bodyPr/>
          <a:lstStyle>
            <a:lvl1pPr>
              <a:defRPr sz="2933"/>
            </a:lvl1pPr>
          </a:lstStyle>
          <a:p>
            <a:r>
              <a:rPr lang="en-US"/>
              <a:t>This is a “Four Content” slide with Pictures</a:t>
            </a:r>
          </a:p>
        </p:txBody>
      </p:sp>
      <p:sp>
        <p:nvSpPr>
          <p:cNvPr id="3" name="Footer Placeholder 2">
            <a:extLst>
              <a:ext uri="{FF2B5EF4-FFF2-40B4-BE49-F238E27FC236}">
                <a16:creationId xmlns:a16="http://schemas.microsoft.com/office/drawing/2014/main" id="{9932062D-6FB4-A554-E6AB-99799E3194F6}"/>
              </a:ext>
            </a:extLst>
          </p:cNvPr>
          <p:cNvSpPr>
            <a:spLocks noGrp="1"/>
          </p:cNvSpPr>
          <p:nvPr>
            <p:ph type="ftr" sz="quarter" idx="10"/>
          </p:nvPr>
        </p:nvSpPr>
        <p:spPr>
          <a:xfrm>
            <a:off x="548640" y="426720"/>
            <a:ext cx="5303523" cy="243840"/>
          </a:xfrm>
        </p:spPr>
        <p:txBody>
          <a:bodyPr/>
          <a:lstStyle/>
          <a:p>
            <a:r>
              <a:rPr lang="en-US"/>
              <a:t>[Presentation title - Please see slide 2 for directions]</a:t>
            </a:r>
          </a:p>
        </p:txBody>
      </p:sp>
      <p:sp>
        <p:nvSpPr>
          <p:cNvPr id="4" name="Slide Number Placeholder 3">
            <a:extLst>
              <a:ext uri="{FF2B5EF4-FFF2-40B4-BE49-F238E27FC236}">
                <a16:creationId xmlns:a16="http://schemas.microsoft.com/office/drawing/2014/main" id="{9ECC4094-25EB-6712-9423-56178283A5B1}"/>
              </a:ext>
            </a:extLst>
          </p:cNvPr>
          <p:cNvSpPr>
            <a:spLocks noGrp="1"/>
          </p:cNvSpPr>
          <p:nvPr>
            <p:ph type="sldNum" sz="quarter" idx="11"/>
          </p:nvPr>
        </p:nvSpPr>
        <p:spPr/>
        <p:txBody>
          <a:bodyPr/>
          <a:lstStyle/>
          <a:p>
            <a:fld id="{B58DE5F1-E0F9-4CCA-92B7-7A6FC4DFEE14}" type="slidenum">
              <a:rPr lang="en-US" smtClean="0"/>
              <a:pPr/>
              <a:t>‹#›</a:t>
            </a:fld>
            <a:endParaRPr lang="en-US"/>
          </a:p>
        </p:txBody>
      </p:sp>
      <p:sp>
        <p:nvSpPr>
          <p:cNvPr id="75" name="Text Placeholder 7">
            <a:extLst>
              <a:ext uri="{FF2B5EF4-FFF2-40B4-BE49-F238E27FC236}">
                <a16:creationId xmlns:a16="http://schemas.microsoft.com/office/drawing/2014/main" id="{4B38D4A7-A433-D046-594B-8DE566AD7CB9}"/>
              </a:ext>
            </a:extLst>
          </p:cNvPr>
          <p:cNvSpPr>
            <a:spLocks noGrp="1"/>
          </p:cNvSpPr>
          <p:nvPr>
            <p:ph type="body" sz="quarter" idx="74" hasCustomPrompt="1"/>
          </p:nvPr>
        </p:nvSpPr>
        <p:spPr>
          <a:xfrm>
            <a:off x="548638" y="3937001"/>
            <a:ext cx="2524049" cy="2108647"/>
          </a:xfrm>
        </p:spPr>
        <p:txBody>
          <a:bodyPr anchor="t" anchorCtr="0"/>
          <a:lstStyle>
            <a:lvl1pPr marL="0" indent="0" algn="ctr">
              <a:lnSpc>
                <a:spcPct val="100000"/>
              </a:lnSpc>
              <a:spcBef>
                <a:spcPts val="0"/>
              </a:spcBef>
              <a:buNone/>
              <a:defRPr sz="1600" b="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73" name="Text Placeholder 6">
            <a:extLst>
              <a:ext uri="{FF2B5EF4-FFF2-40B4-BE49-F238E27FC236}">
                <a16:creationId xmlns:a16="http://schemas.microsoft.com/office/drawing/2014/main" id="{84D1FC42-5BC6-2A0C-FEE6-0EE20AC73E7D}"/>
              </a:ext>
            </a:extLst>
          </p:cNvPr>
          <p:cNvSpPr>
            <a:spLocks noGrp="1"/>
          </p:cNvSpPr>
          <p:nvPr>
            <p:ph type="body" sz="quarter" idx="72"/>
          </p:nvPr>
        </p:nvSpPr>
        <p:spPr>
          <a:xfrm>
            <a:off x="546100" y="3687892"/>
            <a:ext cx="2526893" cy="94019"/>
          </a:xfrm>
          <a:solidFill>
            <a:schemeClr val="accent3"/>
          </a:solidFill>
        </p:spPr>
        <p:txBody>
          <a:bodyPr/>
          <a:lstStyle>
            <a:lvl1pPr marL="0" indent="0">
              <a:buNone/>
              <a:defRPr sz="133">
                <a:solidFill>
                  <a:schemeClr val="accent3"/>
                </a:solidFill>
              </a:defRPr>
            </a:lvl1pPr>
          </a:lstStyle>
          <a:p>
            <a:pPr lvl="0"/>
            <a:r>
              <a:rPr lang="en-US"/>
              <a:t>Click to edit Master text styles</a:t>
            </a:r>
          </a:p>
        </p:txBody>
      </p:sp>
      <p:sp>
        <p:nvSpPr>
          <p:cNvPr id="10" name="Picture Placeholder 5">
            <a:extLst>
              <a:ext uri="{FF2B5EF4-FFF2-40B4-BE49-F238E27FC236}">
                <a16:creationId xmlns:a16="http://schemas.microsoft.com/office/drawing/2014/main" id="{40C2610C-B463-F3E5-7405-BC178024DBA6}"/>
              </a:ext>
            </a:extLst>
          </p:cNvPr>
          <p:cNvSpPr>
            <a:spLocks noGrp="1"/>
          </p:cNvSpPr>
          <p:nvPr>
            <p:ph type="pic" sz="quarter" idx="76"/>
          </p:nvPr>
        </p:nvSpPr>
        <p:spPr>
          <a:xfrm>
            <a:off x="3403600" y="2108200"/>
            <a:ext cx="2527301" cy="1582021"/>
          </a:xfrm>
        </p:spPr>
        <p:txBody>
          <a:bodyPr/>
          <a:lstStyle>
            <a:lvl1pPr marL="0" indent="0">
              <a:buNone/>
              <a:defRPr sz="1600"/>
            </a:lvl1pPr>
          </a:lstStyle>
          <a:p>
            <a:r>
              <a:rPr lang="en-US"/>
              <a:t>Click icon to add picture</a:t>
            </a:r>
          </a:p>
        </p:txBody>
      </p:sp>
      <p:sp>
        <p:nvSpPr>
          <p:cNvPr id="11" name="Text Placeholder 7">
            <a:extLst>
              <a:ext uri="{FF2B5EF4-FFF2-40B4-BE49-F238E27FC236}">
                <a16:creationId xmlns:a16="http://schemas.microsoft.com/office/drawing/2014/main" id="{DD4C925D-9829-A8D4-399F-E8D96B12D8F5}"/>
              </a:ext>
            </a:extLst>
          </p:cNvPr>
          <p:cNvSpPr>
            <a:spLocks noGrp="1"/>
          </p:cNvSpPr>
          <p:nvPr>
            <p:ph type="body" sz="quarter" idx="77" hasCustomPrompt="1"/>
          </p:nvPr>
        </p:nvSpPr>
        <p:spPr>
          <a:xfrm>
            <a:off x="3406140" y="3937001"/>
            <a:ext cx="2524049" cy="2108647"/>
          </a:xfrm>
        </p:spPr>
        <p:txBody>
          <a:bodyPr anchor="t" anchorCtr="0"/>
          <a:lstStyle>
            <a:lvl1pPr marL="0" indent="0" algn="ctr">
              <a:lnSpc>
                <a:spcPct val="100000"/>
              </a:lnSpc>
              <a:spcBef>
                <a:spcPts val="0"/>
              </a:spcBef>
              <a:buNone/>
              <a:defRPr sz="1600" b="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1" name="Text Placeholder 6">
            <a:extLst>
              <a:ext uri="{FF2B5EF4-FFF2-40B4-BE49-F238E27FC236}">
                <a16:creationId xmlns:a16="http://schemas.microsoft.com/office/drawing/2014/main" id="{ED22131F-D8A0-2ECA-9FCE-9895FC0B4CC7}"/>
              </a:ext>
            </a:extLst>
          </p:cNvPr>
          <p:cNvSpPr>
            <a:spLocks noGrp="1"/>
          </p:cNvSpPr>
          <p:nvPr>
            <p:ph type="body" sz="quarter" idx="78"/>
          </p:nvPr>
        </p:nvSpPr>
        <p:spPr>
          <a:xfrm>
            <a:off x="3403602" y="3687892"/>
            <a:ext cx="2526893" cy="94019"/>
          </a:xfrm>
          <a:solidFill>
            <a:schemeClr val="accent3"/>
          </a:solidFill>
        </p:spPr>
        <p:txBody>
          <a:bodyPr/>
          <a:lstStyle>
            <a:lvl1pPr marL="0" indent="0">
              <a:buNone/>
              <a:defRPr sz="133">
                <a:solidFill>
                  <a:schemeClr val="accent3"/>
                </a:solidFill>
              </a:defRPr>
            </a:lvl1pPr>
          </a:lstStyle>
          <a:p>
            <a:pPr lvl="0"/>
            <a:r>
              <a:rPr lang="en-US"/>
              <a:t>Click to edit Master text styles</a:t>
            </a:r>
          </a:p>
        </p:txBody>
      </p:sp>
      <p:sp>
        <p:nvSpPr>
          <p:cNvPr id="22" name="Picture Placeholder 5">
            <a:extLst>
              <a:ext uri="{FF2B5EF4-FFF2-40B4-BE49-F238E27FC236}">
                <a16:creationId xmlns:a16="http://schemas.microsoft.com/office/drawing/2014/main" id="{F64A8847-1869-08F3-FB30-8AEA0F8BD296}"/>
              </a:ext>
            </a:extLst>
          </p:cNvPr>
          <p:cNvSpPr>
            <a:spLocks noGrp="1"/>
          </p:cNvSpPr>
          <p:nvPr>
            <p:ph type="pic" sz="quarter" idx="79"/>
          </p:nvPr>
        </p:nvSpPr>
        <p:spPr>
          <a:xfrm>
            <a:off x="6261102" y="2108200"/>
            <a:ext cx="2527301" cy="1582021"/>
          </a:xfrm>
        </p:spPr>
        <p:txBody>
          <a:bodyPr/>
          <a:lstStyle>
            <a:lvl1pPr marL="0" indent="0">
              <a:buNone/>
              <a:defRPr sz="1600"/>
            </a:lvl1pPr>
          </a:lstStyle>
          <a:p>
            <a:r>
              <a:rPr lang="en-US"/>
              <a:t>Click icon to add picture</a:t>
            </a:r>
          </a:p>
        </p:txBody>
      </p:sp>
      <p:sp>
        <p:nvSpPr>
          <p:cNvPr id="23" name="Text Placeholder 7">
            <a:extLst>
              <a:ext uri="{FF2B5EF4-FFF2-40B4-BE49-F238E27FC236}">
                <a16:creationId xmlns:a16="http://schemas.microsoft.com/office/drawing/2014/main" id="{162CA4C4-6F22-0954-4F7E-34375773B4D0}"/>
              </a:ext>
            </a:extLst>
          </p:cNvPr>
          <p:cNvSpPr>
            <a:spLocks noGrp="1"/>
          </p:cNvSpPr>
          <p:nvPr>
            <p:ph type="body" sz="quarter" idx="80" hasCustomPrompt="1"/>
          </p:nvPr>
        </p:nvSpPr>
        <p:spPr>
          <a:xfrm>
            <a:off x="6263641" y="3937001"/>
            <a:ext cx="2524049" cy="2108647"/>
          </a:xfrm>
        </p:spPr>
        <p:txBody>
          <a:bodyPr anchor="t" anchorCtr="0"/>
          <a:lstStyle>
            <a:lvl1pPr marL="0" indent="0" algn="ctr">
              <a:lnSpc>
                <a:spcPct val="100000"/>
              </a:lnSpc>
              <a:spcBef>
                <a:spcPts val="0"/>
              </a:spcBef>
              <a:buNone/>
              <a:defRPr sz="1600" b="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6" name="Text Placeholder 6">
            <a:extLst>
              <a:ext uri="{FF2B5EF4-FFF2-40B4-BE49-F238E27FC236}">
                <a16:creationId xmlns:a16="http://schemas.microsoft.com/office/drawing/2014/main" id="{FF017AFF-1A47-2F46-4B9F-E460495DE485}"/>
              </a:ext>
            </a:extLst>
          </p:cNvPr>
          <p:cNvSpPr>
            <a:spLocks noGrp="1"/>
          </p:cNvSpPr>
          <p:nvPr>
            <p:ph type="body" sz="quarter" idx="81"/>
          </p:nvPr>
        </p:nvSpPr>
        <p:spPr>
          <a:xfrm>
            <a:off x="6261103" y="3687892"/>
            <a:ext cx="2526893" cy="94019"/>
          </a:xfrm>
          <a:solidFill>
            <a:schemeClr val="accent3"/>
          </a:solidFill>
        </p:spPr>
        <p:txBody>
          <a:bodyPr/>
          <a:lstStyle>
            <a:lvl1pPr marL="0" indent="0">
              <a:buNone/>
              <a:defRPr sz="133">
                <a:solidFill>
                  <a:schemeClr val="accent3"/>
                </a:solidFill>
              </a:defRPr>
            </a:lvl1pPr>
          </a:lstStyle>
          <a:p>
            <a:pPr lvl="0"/>
            <a:r>
              <a:rPr lang="en-US"/>
              <a:t>Click to edit Master text styles</a:t>
            </a:r>
          </a:p>
        </p:txBody>
      </p:sp>
      <p:sp>
        <p:nvSpPr>
          <p:cNvPr id="27" name="Picture Placeholder 5">
            <a:extLst>
              <a:ext uri="{FF2B5EF4-FFF2-40B4-BE49-F238E27FC236}">
                <a16:creationId xmlns:a16="http://schemas.microsoft.com/office/drawing/2014/main" id="{38F7A16E-3B36-F6CB-8820-9C995F472B6C}"/>
              </a:ext>
            </a:extLst>
          </p:cNvPr>
          <p:cNvSpPr>
            <a:spLocks noGrp="1"/>
          </p:cNvSpPr>
          <p:nvPr>
            <p:ph type="pic" sz="quarter" idx="82"/>
          </p:nvPr>
        </p:nvSpPr>
        <p:spPr>
          <a:xfrm>
            <a:off x="9118603" y="2108200"/>
            <a:ext cx="2527301" cy="1582021"/>
          </a:xfrm>
        </p:spPr>
        <p:txBody>
          <a:bodyPr/>
          <a:lstStyle>
            <a:lvl1pPr marL="0" indent="0">
              <a:buNone/>
              <a:defRPr sz="1600"/>
            </a:lvl1pPr>
          </a:lstStyle>
          <a:p>
            <a:r>
              <a:rPr lang="en-US"/>
              <a:t>Click icon to add picture</a:t>
            </a:r>
          </a:p>
        </p:txBody>
      </p:sp>
      <p:sp>
        <p:nvSpPr>
          <p:cNvPr id="28" name="Text Placeholder 7">
            <a:extLst>
              <a:ext uri="{FF2B5EF4-FFF2-40B4-BE49-F238E27FC236}">
                <a16:creationId xmlns:a16="http://schemas.microsoft.com/office/drawing/2014/main" id="{2D86E470-BB1D-DB56-41AB-36A2251560D9}"/>
              </a:ext>
            </a:extLst>
          </p:cNvPr>
          <p:cNvSpPr>
            <a:spLocks noGrp="1"/>
          </p:cNvSpPr>
          <p:nvPr>
            <p:ph type="body" sz="quarter" idx="83" hasCustomPrompt="1"/>
          </p:nvPr>
        </p:nvSpPr>
        <p:spPr>
          <a:xfrm>
            <a:off x="9121142" y="3937001"/>
            <a:ext cx="2524049" cy="2108647"/>
          </a:xfrm>
        </p:spPr>
        <p:txBody>
          <a:bodyPr anchor="t" anchorCtr="0"/>
          <a:lstStyle>
            <a:lvl1pPr marL="0" indent="0" algn="ctr">
              <a:lnSpc>
                <a:spcPct val="100000"/>
              </a:lnSpc>
              <a:spcBef>
                <a:spcPts val="0"/>
              </a:spcBef>
              <a:buNone/>
              <a:defRPr sz="1600" b="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9" name="Text Placeholder 6">
            <a:extLst>
              <a:ext uri="{FF2B5EF4-FFF2-40B4-BE49-F238E27FC236}">
                <a16:creationId xmlns:a16="http://schemas.microsoft.com/office/drawing/2014/main" id="{15E3D011-B79C-26C7-5AB1-FFBFB529BCA8}"/>
              </a:ext>
            </a:extLst>
          </p:cNvPr>
          <p:cNvSpPr>
            <a:spLocks noGrp="1"/>
          </p:cNvSpPr>
          <p:nvPr>
            <p:ph type="body" sz="quarter" idx="84"/>
          </p:nvPr>
        </p:nvSpPr>
        <p:spPr>
          <a:xfrm>
            <a:off x="9118604" y="3687892"/>
            <a:ext cx="2526893" cy="94019"/>
          </a:xfrm>
          <a:solidFill>
            <a:schemeClr val="accent3"/>
          </a:solidFill>
        </p:spPr>
        <p:txBody>
          <a:bodyPr/>
          <a:lstStyle>
            <a:lvl1pPr marL="0" indent="0">
              <a:buNone/>
              <a:defRPr sz="133">
                <a:solidFill>
                  <a:schemeClr val="accent3"/>
                </a:solidFill>
              </a:defRPr>
            </a:lvl1pPr>
          </a:lstStyle>
          <a:p>
            <a:pPr lvl="0"/>
            <a:r>
              <a:rPr lang="en-US"/>
              <a:t>Click to edit Master text styles</a:t>
            </a:r>
          </a:p>
        </p:txBody>
      </p:sp>
      <p:pic>
        <p:nvPicPr>
          <p:cNvPr id="5" name="Corewell Health" descr="Corewell Health">
            <a:extLst>
              <a:ext uri="{FF2B5EF4-FFF2-40B4-BE49-F238E27FC236}">
                <a16:creationId xmlns:a16="http://schemas.microsoft.com/office/drawing/2014/main" id="{9A63878C-EFF7-C9E5-3484-3A2FB0CC273B}"/>
              </a:ext>
            </a:extLst>
          </p:cNvPr>
          <p:cNvPicPr>
            <a:picLocks noChangeAspect="1"/>
          </p:cNvPicPr>
          <p:nvPr userDrawn="1"/>
        </p:nvPicPr>
        <p:blipFill>
          <a:blip r:embed="rId2"/>
          <a:stretch>
            <a:fillRect/>
          </a:stretch>
        </p:blipFill>
        <p:spPr>
          <a:xfrm>
            <a:off x="9490042" y="302260"/>
            <a:ext cx="2239716" cy="487680"/>
          </a:xfrm>
          <a:prstGeom prst="rect">
            <a:avLst/>
          </a:prstGeom>
        </p:spPr>
      </p:pic>
    </p:spTree>
    <p:extLst>
      <p:ext uri="{BB962C8B-B14F-4D97-AF65-F5344CB8AC3E}">
        <p14:creationId xmlns:p14="http://schemas.microsoft.com/office/powerpoint/2010/main" val="602413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3B55D-9E35-E344-A03E-816C2734E8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7CE61D-9217-4946-907E-FCA90B8ED4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241D130-FB71-A74C-9B64-65CF3F8B2B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3E8B3-3082-1644-A651-3A44346DE2CB}" type="datetimeFigureOut">
              <a:rPr lang="en-US" smtClean="0"/>
              <a:t>9/21/2026</a:t>
            </a:fld>
            <a:endParaRPr lang="en-US"/>
          </a:p>
        </p:txBody>
      </p:sp>
      <p:sp>
        <p:nvSpPr>
          <p:cNvPr id="5" name="Footer Placeholder 4">
            <a:extLst>
              <a:ext uri="{FF2B5EF4-FFF2-40B4-BE49-F238E27FC236}">
                <a16:creationId xmlns:a16="http://schemas.microsoft.com/office/drawing/2014/main" id="{16F38FD6-D98A-804C-8F75-63352A25DF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7F3340-F6E4-D94E-A64A-79B029CA54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5A421C-C3E7-1448-ADBF-649574C87298}" type="slidenum">
              <a:rPr lang="en-US" smtClean="0"/>
              <a:t>‹#›</a:t>
            </a:fld>
            <a:endParaRPr lang="en-US"/>
          </a:p>
        </p:txBody>
      </p:sp>
      <p:sp>
        <p:nvSpPr>
          <p:cNvPr id="7" name="Rectangle 6">
            <a:extLst>
              <a:ext uri="{FF2B5EF4-FFF2-40B4-BE49-F238E27FC236}">
                <a16:creationId xmlns:a16="http://schemas.microsoft.com/office/drawing/2014/main" id="{5FA16635-74A9-184C-9F65-CA9B97F47C30}"/>
              </a:ext>
            </a:extLst>
          </p:cNvPr>
          <p:cNvSpPr/>
          <p:nvPr userDrawn="1"/>
        </p:nvSpPr>
        <p:spPr>
          <a:xfrm>
            <a:off x="0" y="6566715"/>
            <a:ext cx="12191999" cy="291285"/>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5105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6" r:id="rId5"/>
    <p:sldLayoutId id="2147483657" r:id="rId6"/>
    <p:sldLayoutId id="2147483658" r:id="rId7"/>
    <p:sldLayoutId id="2147483659" r:id="rId8"/>
    <p:sldLayoutId id="2147483660" r:id="rId9"/>
    <p:sldLayoutId id="2147483661"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69B3E7"/>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69B3E7"/>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9B3E7"/>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69B3E7"/>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9B3E7"/>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youtube.com/watch?v=hglorcgtNe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www.youtube.com/watch?v=7_mbywhmuWk"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10" Type="http://schemas.openxmlformats.org/officeDocument/2006/relationships/image" Target="../media/image18.jpeg"/><Relationship Id="rId4" Type="http://schemas.openxmlformats.org/officeDocument/2006/relationships/image" Target="../media/image12.sv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9.xml"/><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emf"/><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chadd.org/adhd-news/adhd-news-caregivers/social-media-videos-often-share-misinformation-about-adhd/"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210F9-48B6-044E-A736-DF738D45AABE}"/>
              </a:ext>
            </a:extLst>
          </p:cNvPr>
          <p:cNvSpPr>
            <a:spLocks noGrp="1"/>
          </p:cNvSpPr>
          <p:nvPr>
            <p:ph type="ctrTitle"/>
          </p:nvPr>
        </p:nvSpPr>
        <p:spPr>
          <a:xfrm>
            <a:off x="685800" y="3280955"/>
            <a:ext cx="9144000" cy="2387600"/>
          </a:xfrm>
        </p:spPr>
        <p:txBody>
          <a:bodyPr>
            <a:normAutofit fontScale="90000"/>
          </a:bodyPr>
          <a:lstStyle/>
          <a:p>
            <a:pPr>
              <a:lnSpc>
                <a:spcPct val="100000"/>
              </a:lnSpc>
              <a:spcBef>
                <a:spcPts val="0"/>
              </a:spcBef>
            </a:pPr>
            <a:r>
              <a:rPr lang="en-US" dirty="0">
                <a:solidFill>
                  <a:schemeClr val="tx1"/>
                </a:solidFill>
                <a:latin typeface="Arial"/>
                <a:cs typeface="Arial"/>
              </a:rPr>
              <a:t>Addressing the Child Mental Health Challenge: Building Your Response</a:t>
            </a:r>
            <a:br>
              <a:rPr lang="en-US" dirty="0"/>
            </a:br>
            <a:br>
              <a:rPr lang="en-US" dirty="0">
                <a:latin typeface="Arial"/>
                <a:cs typeface="Arial"/>
              </a:rPr>
            </a:br>
            <a:r>
              <a:rPr lang="en-US" sz="2000" i="1" dirty="0">
                <a:solidFill>
                  <a:schemeClr val="tx1"/>
                </a:solidFill>
                <a:latin typeface="Segoe UI"/>
                <a:cs typeface="Segoe UI"/>
              </a:rPr>
              <a:t>SMSHD Annual Conference</a:t>
            </a:r>
            <a:br>
              <a:rPr lang="en-US" sz="2000" b="0" dirty="0">
                <a:solidFill>
                  <a:schemeClr val="tx1"/>
                </a:solidFill>
                <a:latin typeface="Segoe UI"/>
                <a:cs typeface="Segoe UI"/>
              </a:rPr>
            </a:br>
            <a:br>
              <a:rPr lang="en-US" sz="2000" i="1" dirty="0">
                <a:solidFill>
                  <a:schemeClr val="tx1"/>
                </a:solidFill>
                <a:latin typeface="Segoe UI"/>
                <a:cs typeface="Segoe UI"/>
              </a:rPr>
            </a:br>
            <a:r>
              <a:rPr lang="en-US" sz="2000" i="1" dirty="0">
                <a:solidFill>
                  <a:schemeClr val="tx1"/>
                </a:solidFill>
                <a:latin typeface="Segoe UI"/>
                <a:cs typeface="Segoe UI"/>
              </a:rPr>
              <a:t>September 27, 2026</a:t>
            </a:r>
            <a:endParaRPr lang="en-US" dirty="0"/>
          </a:p>
        </p:txBody>
      </p:sp>
    </p:spTree>
    <p:extLst>
      <p:ext uri="{BB962C8B-B14F-4D97-AF65-F5344CB8AC3E}">
        <p14:creationId xmlns:p14="http://schemas.microsoft.com/office/powerpoint/2010/main" val="716083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705BE-09D0-C12E-E250-380D3CB33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4A932-454C-02AD-4520-5E2BC9882314}"/>
              </a:ext>
            </a:extLst>
          </p:cNvPr>
          <p:cNvSpPr>
            <a:spLocks noGrp="1"/>
          </p:cNvSpPr>
          <p:nvPr>
            <p:ph type="title"/>
          </p:nvPr>
        </p:nvSpPr>
        <p:spPr/>
        <p:txBody>
          <a:bodyPr/>
          <a:lstStyle/>
          <a:p>
            <a:r>
              <a:rPr lang="en-US" dirty="0">
                <a:latin typeface="Arial"/>
                <a:cs typeface="Arial"/>
              </a:rPr>
              <a:t>WELCOME! Your Panelists</a:t>
            </a:r>
            <a:endParaRPr lang="en-US" dirty="0"/>
          </a:p>
        </p:txBody>
      </p:sp>
      <p:pic>
        <p:nvPicPr>
          <p:cNvPr id="5" name="Picture 4">
            <a:extLst>
              <a:ext uri="{FF2B5EF4-FFF2-40B4-BE49-F238E27FC236}">
                <a16:creationId xmlns:a16="http://schemas.microsoft.com/office/drawing/2014/main" id="{964487F5-669F-A3C1-CF0F-05E260323A87}"/>
              </a:ext>
            </a:extLst>
          </p:cNvPr>
          <p:cNvPicPr>
            <a:picLocks noChangeAspect="1"/>
          </p:cNvPicPr>
          <p:nvPr/>
        </p:nvPicPr>
        <p:blipFill>
          <a:blip r:embed="rId2"/>
          <a:srcRect l="20216" t="5783" r="5391" b="6964"/>
          <a:stretch>
            <a:fillRect/>
          </a:stretch>
        </p:blipFill>
        <p:spPr>
          <a:xfrm>
            <a:off x="8404667" y="872280"/>
            <a:ext cx="2664333" cy="4720568"/>
          </a:xfrm>
          <a:prstGeom prst="rect">
            <a:avLst/>
          </a:prstGeom>
        </p:spPr>
      </p:pic>
      <p:sp>
        <p:nvSpPr>
          <p:cNvPr id="9" name="TextBox 8">
            <a:extLst>
              <a:ext uri="{FF2B5EF4-FFF2-40B4-BE49-F238E27FC236}">
                <a16:creationId xmlns:a16="http://schemas.microsoft.com/office/drawing/2014/main" id="{15BFC67A-7DE7-3EBA-AFD9-51BC3585E353}"/>
              </a:ext>
            </a:extLst>
          </p:cNvPr>
          <p:cNvSpPr txBox="1"/>
          <p:nvPr/>
        </p:nvSpPr>
        <p:spPr>
          <a:xfrm>
            <a:off x="621868" y="1276645"/>
            <a:ext cx="7921342" cy="3754874"/>
          </a:xfrm>
          <a:prstGeom prst="rect">
            <a:avLst/>
          </a:prstGeom>
          <a:noFill/>
        </p:spPr>
        <p:txBody>
          <a:bodyPr wrap="square" lIns="91440" tIns="45720" rIns="91440" bIns="45720" anchor="t">
            <a:spAutoFit/>
          </a:bodyPr>
          <a:lstStyle/>
          <a:p>
            <a:r>
              <a:rPr lang="en-US" b="1" i="1" dirty="0"/>
              <a:t>NATIONWIDE CHILDREN’S HOSPITAL/THE KIDS MENTAL HEALTH FOUNDATION</a:t>
            </a:r>
          </a:p>
          <a:p>
            <a:pPr marL="342900" lvl="0" indent="-342900">
              <a:buFont typeface="Arial" panose="020B0604020202020204" pitchFamily="34" charset="0"/>
              <a:buChar char="•"/>
            </a:pPr>
            <a:r>
              <a:rPr lang="en-US" b="1" i="1" dirty="0"/>
              <a:t>Katie Thomas</a:t>
            </a:r>
            <a:r>
              <a:rPr lang="en-US" i="1" dirty="0"/>
              <a:t>, Director, Population Health Marketing at Nationwide Children’s Hospital &amp; National Director, Content and Educational Partners for the Kids Mental Health Foundation</a:t>
            </a:r>
            <a:endParaRPr lang="en-US" i="1" dirty="0">
              <a:ea typeface="Calibri"/>
              <a:cs typeface="Calibri"/>
            </a:endParaRPr>
          </a:p>
          <a:p>
            <a:pPr marL="342900" indent="-342900">
              <a:buFont typeface="Arial,Sans-Serif" panose="020B0604020202020204" pitchFamily="34" charset="0"/>
              <a:buChar char="•"/>
            </a:pPr>
            <a:r>
              <a:rPr lang="en-US" b="1" i="1" dirty="0">
                <a:ea typeface="Calibri" panose="020F0502020204030204"/>
                <a:cs typeface="Calibri" panose="020F0502020204030204"/>
              </a:rPr>
              <a:t>Donna Teach, </a:t>
            </a:r>
            <a:r>
              <a:rPr lang="en-US" i="1" dirty="0">
                <a:ea typeface="Calibri" panose="020F0502020204030204"/>
                <a:cs typeface="Calibri" panose="020F0502020204030204"/>
              </a:rPr>
              <a:t>Chief Marketing and Communications Officer – Nationwide Children’s Hospital &amp; The Kids Mental Health Foundation</a:t>
            </a:r>
            <a:endParaRPr lang="en-US" dirty="0">
              <a:ea typeface="Calibri" panose="020F0502020204030204"/>
              <a:cs typeface="Calibri" panose="020F0502020204030204"/>
            </a:endParaRPr>
          </a:p>
          <a:p>
            <a:pPr marL="342900" lvl="0" indent="-342900">
              <a:buFont typeface="Arial" panose="020B0604020202020204" pitchFamily="34" charset="0"/>
              <a:buChar char="•"/>
            </a:pPr>
            <a:endParaRPr lang="en-US" i="1" dirty="0">
              <a:ea typeface="Calibri" panose="020F0502020204030204"/>
              <a:cs typeface="Calibri" panose="020F0502020204030204"/>
            </a:endParaRPr>
          </a:p>
          <a:p>
            <a:pPr marL="171450" indent="-171450">
              <a:buFont typeface="Arial" panose="020B0604020202020204" pitchFamily="34" charset="0"/>
              <a:buChar char="•"/>
            </a:pPr>
            <a:endParaRPr lang="en-US" i="1" dirty="0"/>
          </a:p>
          <a:p>
            <a:pPr lvl="0"/>
            <a:r>
              <a:rPr lang="en-US" b="1" i="1" dirty="0"/>
              <a:t>COREWELL HEALTH</a:t>
            </a:r>
          </a:p>
          <a:p>
            <a:pPr marL="342900" indent="-342900">
              <a:buFont typeface="Arial" panose="020B0604020202020204" pitchFamily="34" charset="0"/>
              <a:buChar char="•"/>
            </a:pPr>
            <a:r>
              <a:rPr lang="en-US" b="1" i="1" dirty="0"/>
              <a:t>Holly Sullivan, </a:t>
            </a:r>
            <a:r>
              <a:rPr lang="en-US" i="1" dirty="0"/>
              <a:t>SVP, Brand, Marketing &amp; Consumer Experience at Corewell Health </a:t>
            </a:r>
          </a:p>
          <a:p>
            <a:pPr lvl="0"/>
            <a:endParaRPr lang="en-US" sz="2000" i="1" dirty="0"/>
          </a:p>
          <a:p>
            <a:endParaRPr lang="en-US" sz="2000" i="1" dirty="0"/>
          </a:p>
        </p:txBody>
      </p:sp>
    </p:spTree>
    <p:extLst>
      <p:ext uri="{BB962C8B-B14F-4D97-AF65-F5344CB8AC3E}">
        <p14:creationId xmlns:p14="http://schemas.microsoft.com/office/powerpoint/2010/main" val="2129558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CFB7F-527E-F35A-88E8-8471965028EC}"/>
              </a:ext>
            </a:extLst>
          </p:cNvPr>
          <p:cNvSpPr>
            <a:spLocks noGrp="1"/>
          </p:cNvSpPr>
          <p:nvPr>
            <p:ph type="title"/>
          </p:nvPr>
        </p:nvSpPr>
        <p:spPr>
          <a:xfrm>
            <a:off x="395437" y="288123"/>
            <a:ext cx="11446443" cy="983629"/>
          </a:xfrm>
        </p:spPr>
        <p:txBody>
          <a:bodyPr>
            <a:normAutofit/>
          </a:bodyPr>
          <a:lstStyle/>
          <a:p>
            <a:r>
              <a:rPr lang="en-US" sz="4400" dirty="0"/>
              <a:t>Let’s start a convo!</a:t>
            </a:r>
          </a:p>
        </p:txBody>
      </p:sp>
      <p:sp>
        <p:nvSpPr>
          <p:cNvPr id="7" name="TextBox 6">
            <a:extLst>
              <a:ext uri="{FF2B5EF4-FFF2-40B4-BE49-F238E27FC236}">
                <a16:creationId xmlns:a16="http://schemas.microsoft.com/office/drawing/2014/main" id="{6EE5391A-7BB5-BE1C-4C4F-FE07210F6BAB}"/>
              </a:ext>
            </a:extLst>
          </p:cNvPr>
          <p:cNvSpPr txBox="1"/>
          <p:nvPr/>
        </p:nvSpPr>
        <p:spPr>
          <a:xfrm>
            <a:off x="350120" y="1153219"/>
            <a:ext cx="11491762" cy="5078313"/>
          </a:xfrm>
          <a:prstGeom prst="rect">
            <a:avLst/>
          </a:prstGeom>
          <a:noFill/>
        </p:spPr>
        <p:txBody>
          <a:bodyPr wrap="square">
            <a:spAutoFit/>
          </a:bodyPr>
          <a:lstStyle/>
          <a:p>
            <a:pPr marL="0" marR="0">
              <a:lnSpc>
                <a:spcPct val="115000"/>
              </a:lnSpc>
              <a:spcAft>
                <a:spcPts val="800"/>
              </a:spcAft>
              <a:buNone/>
            </a:pPr>
            <a:r>
              <a:rPr lang="en-US" sz="4000" b="1" kern="100" dirty="0">
                <a:effectLst/>
                <a:ea typeface="Aptos" panose="020B0004020202020204" pitchFamily="34" charset="0"/>
                <a:cs typeface="Times New Roman" panose="02020603050405020304" pitchFamily="18" charset="0"/>
              </a:rPr>
              <a:t>Grab a convo starter from the middle of the table.</a:t>
            </a:r>
          </a:p>
          <a:p>
            <a:pPr marL="0" marR="0">
              <a:lnSpc>
                <a:spcPct val="115000"/>
              </a:lnSpc>
              <a:spcAft>
                <a:spcPts val="800"/>
              </a:spcAft>
              <a:buNone/>
            </a:pPr>
            <a:r>
              <a:rPr lang="en-US" sz="4000" i="1" kern="100" dirty="0">
                <a:ea typeface="Aptos" panose="020B0004020202020204" pitchFamily="34" charset="0"/>
                <a:cs typeface="Times New Roman" panose="02020603050405020304" pitchFamily="18" charset="0"/>
              </a:rPr>
              <a:t>Answer the question with your table!</a:t>
            </a:r>
          </a:p>
          <a:p>
            <a:pPr marL="0" marR="0">
              <a:lnSpc>
                <a:spcPct val="115000"/>
              </a:lnSpc>
              <a:spcAft>
                <a:spcPts val="800"/>
              </a:spcAft>
              <a:buNone/>
            </a:pPr>
            <a:r>
              <a:rPr lang="en-US" sz="4000" b="1" kern="100" dirty="0">
                <a:ea typeface="Aptos" panose="020B0004020202020204" pitchFamily="34" charset="0"/>
                <a:cs typeface="Times New Roman" panose="02020603050405020304" pitchFamily="18" charset="0"/>
              </a:rPr>
              <a:t>Then talk about:</a:t>
            </a:r>
            <a:br>
              <a:rPr lang="en-US" sz="4000" kern="100" dirty="0">
                <a:ea typeface="Aptos" panose="020B0004020202020204" pitchFamily="34" charset="0"/>
                <a:cs typeface="Times New Roman" panose="02020603050405020304" pitchFamily="18" charset="0"/>
              </a:rPr>
            </a:br>
            <a:r>
              <a:rPr lang="en-US" sz="4000" i="1" kern="100" dirty="0">
                <a:effectLst/>
                <a:ea typeface="Aptos" panose="020B0004020202020204" pitchFamily="34" charset="0"/>
                <a:cs typeface="Times New Roman" panose="02020603050405020304" pitchFamily="18" charset="0"/>
              </a:rPr>
              <a:t>What are your pain points you are trying to solve? </a:t>
            </a:r>
          </a:p>
          <a:p>
            <a:pPr>
              <a:buNone/>
            </a:pPr>
            <a:r>
              <a:rPr lang="en-US" sz="4000" i="1" dirty="0">
                <a:effectLst/>
                <a:ea typeface="Aptos" panose="020B0004020202020204" pitchFamily="34" charset="0"/>
                <a:cs typeface="Times New Roman" panose="02020603050405020304" pitchFamily="18" charset="0"/>
              </a:rPr>
              <a:t>What do you want out of the session? </a:t>
            </a:r>
          </a:p>
          <a:p>
            <a:pPr>
              <a:buNone/>
            </a:pPr>
            <a:br>
              <a:rPr lang="en-US" sz="4000" b="1" dirty="0">
                <a:cs typeface="Times New Roman" panose="02020603050405020304" pitchFamily="18" charset="0"/>
              </a:rPr>
            </a:br>
            <a:r>
              <a:rPr lang="en-US" sz="4000" b="1" dirty="0">
                <a:cs typeface="Times New Roman" panose="02020603050405020304" pitchFamily="18" charset="0"/>
              </a:rPr>
              <a:t>We will report out! </a:t>
            </a:r>
            <a:endParaRPr lang="en-US" sz="5400" b="1" dirty="0"/>
          </a:p>
        </p:txBody>
      </p:sp>
    </p:spTree>
    <p:extLst>
      <p:ext uri="{BB962C8B-B14F-4D97-AF65-F5344CB8AC3E}">
        <p14:creationId xmlns:p14="http://schemas.microsoft.com/office/powerpoint/2010/main" val="175409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E3B47-D25D-26AE-8FD4-19109AEDEA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35CEA2-EC1B-71BB-0E14-CCC31AAE2830}"/>
              </a:ext>
            </a:extLst>
          </p:cNvPr>
          <p:cNvSpPr>
            <a:spLocks noGrp="1"/>
          </p:cNvSpPr>
          <p:nvPr>
            <p:ph type="title" idx="4294967295"/>
          </p:nvPr>
        </p:nvSpPr>
        <p:spPr>
          <a:xfrm>
            <a:off x="0" y="169863"/>
            <a:ext cx="11795125" cy="554037"/>
          </a:xfrm>
        </p:spPr>
        <p:txBody>
          <a:bodyPr>
            <a:noAutofit/>
          </a:bodyPr>
          <a:lstStyle/>
          <a:p>
            <a:pPr algn="ctr"/>
            <a:r>
              <a:rPr lang="en-US" sz="3200" b="1" dirty="0">
                <a:latin typeface="+mn-lt"/>
                <a:cs typeface="Calibri"/>
              </a:rPr>
              <a:t>Nationwide Children’s Behavioral Health System of Care</a:t>
            </a:r>
            <a:endParaRPr lang="en-US" sz="3200" b="1" dirty="0">
              <a:latin typeface="+mn-lt"/>
            </a:endParaRPr>
          </a:p>
        </p:txBody>
      </p:sp>
      <p:sp>
        <p:nvSpPr>
          <p:cNvPr id="5" name="Slide Number Placeholder 4">
            <a:extLst>
              <a:ext uri="{FF2B5EF4-FFF2-40B4-BE49-F238E27FC236}">
                <a16:creationId xmlns:a16="http://schemas.microsoft.com/office/drawing/2014/main" id="{CD542482-8651-B6A3-692E-ACFDE844E1AE}"/>
              </a:ext>
            </a:extLst>
          </p:cNvPr>
          <p:cNvSpPr>
            <a:spLocks noGrp="1"/>
          </p:cNvSpPr>
          <p:nvPr>
            <p:ph type="sldNum" sz="quarter" idx="4294967295"/>
          </p:nvPr>
        </p:nvSpPr>
        <p:spPr>
          <a:xfrm>
            <a:off x="11804650" y="6356350"/>
            <a:ext cx="387350" cy="365125"/>
          </a:xfrm>
        </p:spPr>
        <p:txBody>
          <a:bodyPr/>
          <a:lstStyle/>
          <a:p>
            <a:fld id="{9D30F4DF-8648-0E40-804A-1263D113E3F0}" type="slidenum">
              <a:rPr lang="en-US" smtClean="0"/>
              <a:pPr/>
              <a:t>4</a:t>
            </a:fld>
            <a:endParaRPr lang="en-US"/>
          </a:p>
        </p:txBody>
      </p:sp>
      <p:sp>
        <p:nvSpPr>
          <p:cNvPr id="2" name="TextBox 1">
            <a:extLst>
              <a:ext uri="{FF2B5EF4-FFF2-40B4-BE49-F238E27FC236}">
                <a16:creationId xmlns:a16="http://schemas.microsoft.com/office/drawing/2014/main" id="{F51F68EC-EF70-726D-EAC6-0BC46F8B7B26}"/>
              </a:ext>
            </a:extLst>
          </p:cNvPr>
          <p:cNvSpPr txBox="1"/>
          <p:nvPr/>
        </p:nvSpPr>
        <p:spPr>
          <a:xfrm>
            <a:off x="1531568" y="1398386"/>
            <a:ext cx="2245445" cy="5539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000000"/>
                </a:solidFill>
                <a:effectLst/>
                <a:uLnTx/>
                <a:uFillTx/>
                <a:cs typeface="+mn-cs"/>
              </a:rPr>
              <a:t>Care </a:t>
            </a:r>
            <a:r>
              <a:rPr lang="en-US" sz="1800" b="1" kern="0">
                <a:solidFill>
                  <a:srgbClr val="000000"/>
                </a:solidFill>
                <a:cs typeface="+mn-cs"/>
              </a:rPr>
              <a:t>C</a:t>
            </a:r>
            <a:r>
              <a:rPr kumimoji="0" lang="en-US" sz="1800" b="1" i="0" u="none" strike="noStrike" kern="0" cap="none" spc="0" normalizeH="0" baseline="0" noProof="0" err="1">
                <a:ln>
                  <a:noFill/>
                </a:ln>
                <a:solidFill>
                  <a:srgbClr val="000000"/>
                </a:solidFill>
                <a:effectLst/>
                <a:uLnTx/>
                <a:uFillTx/>
                <a:cs typeface="+mn-cs"/>
              </a:rPr>
              <a:t>oordination</a:t>
            </a:r>
            <a:br>
              <a:rPr kumimoji="0" lang="en-US" sz="1800" b="1" i="0" u="none" strike="noStrike" kern="0" cap="none" spc="0" normalizeH="0" baseline="0" noProof="0">
                <a:ln>
                  <a:noFill/>
                </a:ln>
                <a:solidFill>
                  <a:srgbClr val="000000"/>
                </a:solidFill>
                <a:effectLst/>
                <a:uLnTx/>
                <a:uFillTx/>
                <a:cs typeface="+mn-cs"/>
              </a:rPr>
            </a:br>
            <a:r>
              <a:rPr kumimoji="0" lang="en-US" sz="1800" b="1" i="0" u="none" strike="noStrike" kern="0" cap="none" spc="0" normalizeH="0" baseline="0" noProof="0">
                <a:ln>
                  <a:noFill/>
                </a:ln>
                <a:solidFill>
                  <a:srgbClr val="000000"/>
                </a:solidFill>
                <a:effectLst/>
                <a:uLnTx/>
                <a:uFillTx/>
                <a:cs typeface="+mn-cs"/>
              </a:rPr>
              <a:t>Case Management</a:t>
            </a:r>
          </a:p>
        </p:txBody>
      </p:sp>
      <p:grpSp>
        <p:nvGrpSpPr>
          <p:cNvPr id="7" name="Group 6">
            <a:extLst>
              <a:ext uri="{FF2B5EF4-FFF2-40B4-BE49-F238E27FC236}">
                <a16:creationId xmlns:a16="http://schemas.microsoft.com/office/drawing/2014/main" id="{C665FFF9-423C-2000-2F7F-68968F57C123}"/>
              </a:ext>
            </a:extLst>
          </p:cNvPr>
          <p:cNvGrpSpPr/>
          <p:nvPr/>
        </p:nvGrpSpPr>
        <p:grpSpPr>
          <a:xfrm>
            <a:off x="2398115" y="897335"/>
            <a:ext cx="7437728" cy="4921300"/>
            <a:chOff x="2398115" y="897335"/>
            <a:chExt cx="7437728" cy="4921300"/>
          </a:xfrm>
        </p:grpSpPr>
        <p:sp>
          <p:nvSpPr>
            <p:cNvPr id="4" name="TextBox 3">
              <a:extLst>
                <a:ext uri="{FF2B5EF4-FFF2-40B4-BE49-F238E27FC236}">
                  <a16:creationId xmlns:a16="http://schemas.microsoft.com/office/drawing/2014/main" id="{31FB81A7-D286-15CC-DD92-F2E5F3D22519}"/>
                </a:ext>
              </a:extLst>
            </p:cNvPr>
            <p:cNvSpPr txBox="1">
              <a:spLocks/>
            </p:cNvSpPr>
            <p:nvPr/>
          </p:nvSpPr>
          <p:spPr>
            <a:xfrm>
              <a:off x="4910467" y="897335"/>
              <a:ext cx="2413025" cy="685800"/>
            </a:xfrm>
            <a:prstGeom prst="rect">
              <a:avLst/>
            </a:prstGeom>
            <a:solidFill>
              <a:srgbClr val="C00000"/>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300"/>
                </a:spcAft>
                <a:buClr>
                  <a:srgbClr val="FFFFFF"/>
                </a:buClr>
                <a:buSzPct val="100000"/>
                <a:buFont typeface="Segoe UI" panose="020B0502040204020203" pitchFamily="34" charset="0"/>
                <a:buChar char="​"/>
                <a:tabLst/>
                <a:defRPr/>
              </a:pPr>
              <a:r>
                <a:rPr kumimoji="0" lang="en-US" b="1" i="0" u="none" strike="noStrike" kern="0" cap="none" spc="0" normalizeH="0" baseline="0" noProof="0">
                  <a:ln>
                    <a:noFill/>
                  </a:ln>
                  <a:solidFill>
                    <a:srgbClr val="FFFFFF"/>
                  </a:solidFill>
                  <a:effectLst/>
                  <a:uLnTx/>
                  <a:uFillTx/>
                  <a:cs typeface="+mn-cs"/>
                </a:rPr>
                <a:t>Inpatient/Observation</a:t>
              </a:r>
            </a:p>
            <a:p>
              <a:pPr marL="0" marR="0" lvl="0" indent="0" algn="ctr" defTabSz="914400" eaLnBrk="1" fontAlgn="auto" latinLnBrk="0" hangingPunct="1">
                <a:lnSpc>
                  <a:spcPct val="100000"/>
                </a:lnSpc>
                <a:spcBef>
                  <a:spcPts val="0"/>
                </a:spcBef>
                <a:spcAft>
                  <a:spcPts val="0"/>
                </a:spcAft>
                <a:buClr>
                  <a:srgbClr val="FFFFFF"/>
                </a:buClr>
                <a:buSzPct val="100000"/>
                <a:buFont typeface="Segoe UI" panose="020B0502040204020203" pitchFamily="34" charset="0"/>
                <a:buChar char="​"/>
                <a:tabLst/>
                <a:defRPr/>
              </a:pPr>
              <a:r>
                <a:rPr kumimoji="0" lang="en-US" sz="800" b="1" i="0" u="none" strike="noStrike" kern="0" cap="none" spc="0" normalizeH="0" baseline="0" noProof="0">
                  <a:ln>
                    <a:noFill/>
                  </a:ln>
                  <a:solidFill>
                    <a:srgbClr val="FFFFFF"/>
                  </a:solidFill>
                  <a:effectLst/>
                  <a:uLnTx/>
                  <a:uFillTx/>
                  <a:cs typeface="+mn-cs"/>
                </a:rPr>
                <a:t>(Crisis Stabilization Unit, Acute Psychiatric Inpatient</a:t>
              </a:r>
              <a:r>
                <a:rPr lang="en-US" sz="800" b="1" kern="0">
                  <a:solidFill>
                    <a:srgbClr val="FFFFFF"/>
                  </a:solidFill>
                  <a:cs typeface="+mn-cs"/>
                </a:rPr>
                <a:t>)</a:t>
              </a:r>
              <a:endParaRPr kumimoji="0" lang="en-US" sz="800" b="1" i="0" u="none" strike="noStrike" kern="0" cap="none" spc="0" normalizeH="0" baseline="0" noProof="0">
                <a:ln>
                  <a:noFill/>
                </a:ln>
                <a:solidFill>
                  <a:srgbClr val="FFFFFF"/>
                </a:solidFill>
                <a:effectLst/>
                <a:uLnTx/>
                <a:uFillTx/>
                <a:cs typeface="+mn-cs"/>
              </a:endParaRPr>
            </a:p>
          </p:txBody>
        </p:sp>
        <p:sp>
          <p:nvSpPr>
            <p:cNvPr id="6" name="TextBox 5">
              <a:extLst>
                <a:ext uri="{FF2B5EF4-FFF2-40B4-BE49-F238E27FC236}">
                  <a16:creationId xmlns:a16="http://schemas.microsoft.com/office/drawing/2014/main" id="{E82CAE08-4C32-BEB0-18B8-31C43C498032}"/>
                </a:ext>
              </a:extLst>
            </p:cNvPr>
            <p:cNvSpPr txBox="1">
              <a:spLocks/>
            </p:cNvSpPr>
            <p:nvPr/>
          </p:nvSpPr>
          <p:spPr>
            <a:xfrm>
              <a:off x="4498110" y="1603252"/>
              <a:ext cx="3237739" cy="685800"/>
            </a:xfrm>
            <a:prstGeom prst="rect">
              <a:avLst/>
            </a:prstGeom>
            <a:solidFill>
              <a:srgbClr val="E32B78"/>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300"/>
                </a:spcAft>
                <a:buClr>
                  <a:srgbClr val="FFFFFF"/>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FFFFFF"/>
                  </a:solidFill>
                  <a:effectLst/>
                  <a:uLnTx/>
                  <a:uFillTx/>
                  <a:cs typeface="+mn-cs"/>
                </a:rPr>
                <a:t>Residential</a:t>
              </a:r>
            </a:p>
            <a:p>
              <a:pPr marL="0" marR="0" lvl="0" indent="0" algn="ctr" defTabSz="914400" eaLnBrk="1" fontAlgn="auto" latinLnBrk="0" hangingPunct="1">
                <a:lnSpc>
                  <a:spcPct val="100000"/>
                </a:lnSpc>
                <a:spcBef>
                  <a:spcPts val="0"/>
                </a:spcBef>
                <a:spcAft>
                  <a:spcPts val="0"/>
                </a:spcAft>
                <a:buClr>
                  <a:srgbClr val="FFFFFF"/>
                </a:buClr>
                <a:buSzPct val="100000"/>
                <a:buFont typeface="Segoe UI" panose="020B0502040204020203" pitchFamily="34" charset="0"/>
                <a:buChar char="​"/>
                <a:tabLst/>
                <a:defRPr/>
              </a:pPr>
              <a:r>
                <a:rPr kumimoji="0" lang="en-US" sz="1000" b="1" i="0" u="none" strike="noStrike" kern="0" cap="none" spc="0" normalizeH="0" baseline="0" noProof="0">
                  <a:ln>
                    <a:noFill/>
                  </a:ln>
                  <a:solidFill>
                    <a:srgbClr val="FFFFFF"/>
                  </a:solidFill>
                  <a:effectLst/>
                  <a:uLnTx/>
                  <a:uFillTx/>
                  <a:cs typeface="+mn-cs"/>
                </a:rPr>
                <a:t> </a:t>
              </a:r>
              <a:r>
                <a:rPr kumimoji="0" lang="en-US" sz="800" b="1" i="0" u="none" strike="noStrike" kern="0" cap="none" spc="0" normalizeH="0" baseline="0" noProof="0">
                  <a:ln>
                    <a:noFill/>
                  </a:ln>
                  <a:solidFill>
                    <a:srgbClr val="FFFFFF"/>
                  </a:solidFill>
                  <a:effectLst/>
                  <a:uLnTx/>
                  <a:uFillTx/>
                  <a:cs typeface="+mn-cs"/>
                </a:rPr>
                <a:t>(Partnership with Psychiatric Residential Treatment Facility</a:t>
              </a:r>
              <a:r>
                <a:rPr lang="en-US" sz="800" b="1" kern="0">
                  <a:solidFill>
                    <a:srgbClr val="FFFFFF"/>
                  </a:solidFill>
                  <a:cs typeface="+mn-cs"/>
                </a:rPr>
                <a:t>)</a:t>
              </a:r>
              <a:endParaRPr kumimoji="0" lang="en-US" sz="800" b="1" i="0" u="none" strike="noStrike" kern="0" cap="none" spc="0" normalizeH="0" baseline="0" noProof="0">
                <a:ln>
                  <a:noFill/>
                </a:ln>
                <a:solidFill>
                  <a:srgbClr val="FFFFFF"/>
                </a:solidFill>
                <a:effectLst/>
                <a:uLnTx/>
                <a:uFillTx/>
                <a:cs typeface="+mn-cs"/>
              </a:endParaRPr>
            </a:p>
          </p:txBody>
        </p:sp>
        <p:sp>
          <p:nvSpPr>
            <p:cNvPr id="13" name="TextBox 12">
              <a:extLst>
                <a:ext uri="{FF2B5EF4-FFF2-40B4-BE49-F238E27FC236}">
                  <a16:creationId xmlns:a16="http://schemas.microsoft.com/office/drawing/2014/main" id="{8F1D6448-7FC2-8CB1-B490-CDF6DF14612D}"/>
                </a:ext>
              </a:extLst>
            </p:cNvPr>
            <p:cNvSpPr txBox="1">
              <a:spLocks/>
            </p:cNvSpPr>
            <p:nvPr/>
          </p:nvSpPr>
          <p:spPr>
            <a:xfrm>
              <a:off x="4084026" y="2309169"/>
              <a:ext cx="4065907" cy="685800"/>
            </a:xfrm>
            <a:prstGeom prst="rect">
              <a:avLst/>
            </a:prstGeom>
            <a:solidFill>
              <a:srgbClr val="92278F"/>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FFFFFF"/>
                  </a:solidFill>
                  <a:effectLst/>
                  <a:uLnTx/>
                  <a:uFillTx/>
                  <a:cs typeface="+mn-cs"/>
                </a:rPr>
                <a:t>Crisis </a:t>
              </a:r>
            </a:p>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800" b="1" i="0" u="none" strike="noStrike" kern="0" cap="none" spc="0" normalizeH="0" baseline="0" noProof="0">
                  <a:ln>
                    <a:noFill/>
                  </a:ln>
                  <a:solidFill>
                    <a:srgbClr val="FFFFFF"/>
                  </a:solidFill>
                  <a:effectLst/>
                  <a:uLnTx/>
                  <a:uFillTx/>
                  <a:cs typeface="+mn-cs"/>
                </a:rPr>
                <a:t>(Psychiatric Emergency Services, Mobile Response, </a:t>
              </a:r>
              <a:r>
                <a:rPr kumimoji="0" lang="en-US" sz="800" b="1" i="0" u="none" strike="noStrike" kern="0" cap="none" spc="0" normalizeH="0" baseline="0" noProof="0" err="1">
                  <a:ln>
                    <a:noFill/>
                  </a:ln>
                  <a:solidFill>
                    <a:srgbClr val="FFFFFF"/>
                  </a:solidFill>
                  <a:effectLst/>
                  <a:uLnTx/>
                  <a:uFillTx/>
                  <a:cs typeface="+mn-cs"/>
                </a:rPr>
                <a:t>TeleCrisis</a:t>
              </a:r>
              <a:r>
                <a:rPr kumimoji="0" lang="en-US" sz="800" b="1" i="0" u="none" strike="noStrike" kern="0" cap="none" spc="0" normalizeH="0" baseline="0" noProof="0">
                  <a:ln>
                    <a:noFill/>
                  </a:ln>
                  <a:solidFill>
                    <a:srgbClr val="FFFFFF"/>
                  </a:solidFill>
                  <a:effectLst/>
                  <a:uLnTx/>
                  <a:uFillTx/>
                  <a:cs typeface="+mn-cs"/>
                </a:rPr>
                <a:t>, ER </a:t>
              </a:r>
              <a:r>
                <a:rPr lang="en-US" sz="800" b="1" kern="0">
                  <a:solidFill>
                    <a:srgbClr val="FFFFFF"/>
                  </a:solidFill>
                  <a:cs typeface="+mn-cs"/>
                </a:rPr>
                <a:t>Consult</a:t>
              </a:r>
              <a:r>
                <a:rPr kumimoji="0" lang="en-US" sz="800" b="1" i="0" u="none" strike="noStrike" kern="0" cap="none" spc="0" normalizeH="0" baseline="0" noProof="0">
                  <a:ln>
                    <a:noFill/>
                  </a:ln>
                  <a:solidFill>
                    <a:srgbClr val="FFFFFF"/>
                  </a:solidFill>
                  <a:effectLst/>
                  <a:uLnTx/>
                  <a:uFillTx/>
                  <a:cs typeface="+mn-cs"/>
                </a:rPr>
                <a:t>)</a:t>
              </a:r>
              <a:endParaRPr lang="en-US" sz="800" b="1" i="0" u="none" strike="noStrike" kern="0" cap="none" spc="0" normalizeH="0" baseline="0" noProof="0">
                <a:ln>
                  <a:noFill/>
                </a:ln>
                <a:solidFill>
                  <a:srgbClr val="FFFFFF"/>
                </a:solidFill>
                <a:effectLst/>
                <a:uLnTx/>
                <a:uFillTx/>
                <a:cs typeface="Arial"/>
              </a:endParaRPr>
            </a:p>
          </p:txBody>
        </p:sp>
        <p:sp>
          <p:nvSpPr>
            <p:cNvPr id="14" name="TextBox 13">
              <a:extLst>
                <a:ext uri="{FF2B5EF4-FFF2-40B4-BE49-F238E27FC236}">
                  <a16:creationId xmlns:a16="http://schemas.microsoft.com/office/drawing/2014/main" id="{E0E43A30-F742-4F85-77BE-6FE1D175876B}"/>
                </a:ext>
              </a:extLst>
            </p:cNvPr>
            <p:cNvSpPr txBox="1">
              <a:spLocks/>
            </p:cNvSpPr>
            <p:nvPr/>
          </p:nvSpPr>
          <p:spPr>
            <a:xfrm>
              <a:off x="3640365" y="3015086"/>
              <a:ext cx="4953228" cy="685800"/>
            </a:xfrm>
            <a:prstGeom prst="rect">
              <a:avLst/>
            </a:prstGeom>
            <a:solidFill>
              <a:srgbClr val="002060"/>
            </a:solidFill>
            <a:ln w="9525">
              <a:solidFill>
                <a:schemeClr val="bg1"/>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
                  <a:srgbClr val="FFFFFF"/>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FFFFFF"/>
                  </a:solidFill>
                  <a:effectLst/>
                  <a:uLnTx/>
                  <a:uFillTx/>
                  <a:cs typeface="+mn-cs"/>
                </a:rPr>
                <a:t>Intermediate Levels</a:t>
              </a:r>
            </a:p>
            <a:p>
              <a:pPr marL="0" marR="0" lvl="0" indent="0" algn="ctr" defTabSz="914400" eaLnBrk="1" fontAlgn="auto" latinLnBrk="0" hangingPunct="1">
                <a:lnSpc>
                  <a:spcPct val="100000"/>
                </a:lnSpc>
                <a:spcBef>
                  <a:spcPts val="0"/>
                </a:spcBef>
                <a:spcAft>
                  <a:spcPts val="0"/>
                </a:spcAft>
                <a:buClr>
                  <a:srgbClr val="FFFFFF"/>
                </a:buClr>
                <a:buSzPct val="100000"/>
                <a:buFont typeface="Segoe UI" panose="020B0502040204020203" pitchFamily="34" charset="0"/>
                <a:buChar char="​"/>
                <a:tabLst/>
                <a:defRPr/>
              </a:pPr>
              <a:r>
                <a:rPr kumimoji="0" lang="en-US" sz="1600" b="1" i="0" u="none" strike="noStrike" kern="0" cap="none" spc="0" normalizeH="0" baseline="0" noProof="0">
                  <a:ln>
                    <a:noFill/>
                  </a:ln>
                  <a:solidFill>
                    <a:srgbClr val="FFFFFF"/>
                  </a:solidFill>
                  <a:effectLst/>
                  <a:uLnTx/>
                  <a:uFillTx/>
                  <a:cs typeface="+mn-cs"/>
                </a:rPr>
                <a:t> </a:t>
              </a:r>
              <a:r>
                <a:rPr kumimoji="0" lang="en-US" sz="800" b="1" i="0" u="none" strike="noStrike" kern="0" cap="none" spc="0" normalizeH="0" baseline="0" noProof="0">
                  <a:ln>
                    <a:noFill/>
                  </a:ln>
                  <a:solidFill>
                    <a:srgbClr val="FFFFFF"/>
                  </a:solidFill>
                  <a:effectLst/>
                  <a:uLnTx/>
                  <a:uFillTx/>
                  <a:cs typeface="+mn-cs"/>
                </a:rPr>
                <a:t>(Partial Hospital, </a:t>
              </a:r>
              <a:r>
                <a:rPr lang="en-US" sz="800" b="1" kern="0">
                  <a:solidFill>
                    <a:srgbClr val="FFFFFF"/>
                  </a:solidFill>
                  <a:cs typeface="+mn-cs"/>
                </a:rPr>
                <a:t>Intensive Outpatient</a:t>
              </a:r>
              <a:r>
                <a:rPr kumimoji="0" lang="en-US" sz="800" b="1" i="0" u="none" strike="noStrike" kern="0" cap="none" spc="0" normalizeH="0" baseline="0" noProof="0">
                  <a:ln>
                    <a:noFill/>
                  </a:ln>
                  <a:solidFill>
                    <a:srgbClr val="FFFFFF"/>
                  </a:solidFill>
                  <a:effectLst/>
                  <a:uLnTx/>
                  <a:uFillTx/>
                  <a:cs typeface="+mn-cs"/>
                </a:rPr>
                <a:t>, Intensive Home-Based Therapies)</a:t>
              </a:r>
            </a:p>
          </p:txBody>
        </p:sp>
        <p:sp>
          <p:nvSpPr>
            <p:cNvPr id="15" name="TextBox 14">
              <a:extLst>
                <a:ext uri="{FF2B5EF4-FFF2-40B4-BE49-F238E27FC236}">
                  <a16:creationId xmlns:a16="http://schemas.microsoft.com/office/drawing/2014/main" id="{EA32691C-6913-8667-CCE9-805072BA5D97}"/>
                </a:ext>
              </a:extLst>
            </p:cNvPr>
            <p:cNvSpPr txBox="1">
              <a:spLocks/>
            </p:cNvSpPr>
            <p:nvPr/>
          </p:nvSpPr>
          <p:spPr>
            <a:xfrm>
              <a:off x="3255859" y="3721003"/>
              <a:ext cx="5722240" cy="685800"/>
            </a:xfrm>
            <a:prstGeom prst="rect">
              <a:avLst/>
            </a:prstGeom>
            <a:solidFill>
              <a:srgbClr val="F0820C"/>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800" b="1" i="0" u="none" strike="noStrike" kern="0" cap="none" spc="0" normalizeH="0" baseline="0" noProof="0">
                  <a:ln>
                    <a:noFill/>
                  </a:ln>
                  <a:solidFill>
                    <a:schemeClr val="bg1"/>
                  </a:solidFill>
                  <a:effectLst/>
                  <a:uLnTx/>
                  <a:uFillTx/>
                  <a:cs typeface="+mn-cs"/>
                </a:rPr>
                <a:t>Outpatient Mental Health</a:t>
              </a:r>
              <a:endParaRPr lang="en-US" sz="1800" b="1" i="0" u="none" strike="noStrike" kern="0" cap="none" spc="0" normalizeH="0" baseline="0" noProof="0">
                <a:ln>
                  <a:noFill/>
                </a:ln>
                <a:solidFill>
                  <a:schemeClr val="bg1"/>
                </a:solidFill>
                <a:effectLst/>
                <a:uLnTx/>
                <a:uFillTx/>
                <a:cs typeface="Arial"/>
              </a:endParaRPr>
            </a:p>
            <a:p>
              <a:pPr algn="ctr">
                <a:buClr>
                  <a:srgbClr val="FFFFFF"/>
                </a:buClr>
                <a:defRPr/>
              </a:pPr>
              <a:r>
                <a:rPr kumimoji="0" lang="en-US" sz="800" b="1" i="0" u="none" strike="noStrike" kern="0" cap="none" spc="0" normalizeH="0" baseline="0" noProof="0">
                  <a:ln>
                    <a:noFill/>
                  </a:ln>
                  <a:solidFill>
                    <a:schemeClr val="bg1"/>
                  </a:solidFill>
                  <a:effectLst/>
                  <a:uLnTx/>
                  <a:uFillTx/>
                  <a:cs typeface="+mn-cs"/>
                </a:rPr>
                <a:t>(Office-based therapy, psychiatry</a:t>
              </a:r>
              <a:r>
                <a:rPr lang="en-US" sz="800" b="1" kern="0">
                  <a:solidFill>
                    <a:schemeClr val="bg1"/>
                  </a:solidFill>
                  <a:cs typeface="+mn-cs"/>
                </a:rPr>
                <a:t> &amp;</a:t>
              </a:r>
              <a:r>
                <a:rPr kumimoji="0" lang="en-US" sz="800" b="1" i="0" u="none" strike="noStrike" kern="0" cap="none" spc="0" normalizeH="0" baseline="0" noProof="0">
                  <a:ln>
                    <a:noFill/>
                  </a:ln>
                  <a:solidFill>
                    <a:schemeClr val="bg1"/>
                  </a:solidFill>
                  <a:effectLst/>
                  <a:uLnTx/>
                  <a:uFillTx/>
                  <a:cs typeface="+mn-cs"/>
                </a:rPr>
                <a:t> psychological assessment; Interdisciplinary Outpatient Mental Health</a:t>
              </a:r>
              <a:r>
                <a:rPr lang="en-US" sz="800" b="1" kern="0">
                  <a:solidFill>
                    <a:schemeClr val="bg1"/>
                  </a:solidFill>
                  <a:cs typeface="+mn-cs"/>
                </a:rPr>
                <a:t> Clinics)</a:t>
              </a:r>
              <a:endParaRPr lang="en-US" sz="800" b="1" i="0" u="none" strike="noStrike" kern="0" cap="none" spc="0" normalizeH="0" baseline="0" noProof="0">
                <a:ln>
                  <a:noFill/>
                </a:ln>
                <a:solidFill>
                  <a:schemeClr val="bg1"/>
                </a:solidFill>
                <a:effectLst/>
                <a:uLnTx/>
                <a:uFillTx/>
                <a:cs typeface="Arial"/>
              </a:endParaRPr>
            </a:p>
          </p:txBody>
        </p:sp>
        <p:sp>
          <p:nvSpPr>
            <p:cNvPr id="16" name="TextBox 15">
              <a:extLst>
                <a:ext uri="{FF2B5EF4-FFF2-40B4-BE49-F238E27FC236}">
                  <a16:creationId xmlns:a16="http://schemas.microsoft.com/office/drawing/2014/main" id="{0BEF50FF-926E-15F2-C078-98571569965A}"/>
                </a:ext>
              </a:extLst>
            </p:cNvPr>
            <p:cNvSpPr txBox="1">
              <a:spLocks/>
            </p:cNvSpPr>
            <p:nvPr/>
          </p:nvSpPr>
          <p:spPr>
            <a:xfrm>
              <a:off x="2861494" y="4426920"/>
              <a:ext cx="6510970" cy="685800"/>
            </a:xfrm>
            <a:prstGeom prst="rect">
              <a:avLst/>
            </a:prstGeom>
            <a:solidFill>
              <a:srgbClr val="3D9999"/>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300"/>
                </a:spcAft>
                <a:buClr>
                  <a:srgbClr val="FFFFFF"/>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FFFFFF"/>
                  </a:solidFill>
                  <a:effectLst/>
                  <a:uLnTx/>
                  <a:uFillTx/>
                  <a:cs typeface="+mn-cs"/>
                </a:rPr>
                <a:t>Consultation &amp; Embedded Behavioral Health </a:t>
              </a:r>
            </a:p>
            <a:p>
              <a:pPr marL="0" marR="0" lvl="0" indent="0" algn="ctr" defTabSz="914400" eaLnBrk="1" fontAlgn="auto" latinLnBrk="0" hangingPunct="1">
                <a:lnSpc>
                  <a:spcPct val="100000"/>
                </a:lnSpc>
                <a:spcBef>
                  <a:spcPts val="0"/>
                </a:spcBef>
                <a:spcAft>
                  <a:spcPts val="0"/>
                </a:spcAft>
                <a:buClr>
                  <a:srgbClr val="FFFFFF"/>
                </a:buClr>
                <a:buSzPct val="100000"/>
                <a:buFont typeface="Segoe UI" panose="020B0502040204020203" pitchFamily="34" charset="0"/>
                <a:buChar char="​"/>
                <a:tabLst/>
                <a:defRPr/>
              </a:pPr>
              <a:r>
                <a:rPr kumimoji="0" lang="en-US" sz="800" b="1" i="0" u="none" strike="noStrike" kern="0" cap="none" spc="0" normalizeH="0" baseline="0" noProof="0">
                  <a:ln>
                    <a:noFill/>
                  </a:ln>
                  <a:solidFill>
                    <a:srgbClr val="FFFFFF"/>
                  </a:solidFill>
                  <a:effectLst/>
                  <a:uLnTx/>
                  <a:uFillTx/>
                  <a:cs typeface="+mn-cs"/>
                </a:rPr>
                <a:t>(Primary Care, Pediatric Specialties, Schools, Juvenile Justice, Consultation-Liaison, Learning Collaboratives)</a:t>
              </a:r>
            </a:p>
          </p:txBody>
        </p:sp>
        <p:sp>
          <p:nvSpPr>
            <p:cNvPr id="17" name="TextBox 16">
              <a:extLst>
                <a:ext uri="{FF2B5EF4-FFF2-40B4-BE49-F238E27FC236}">
                  <a16:creationId xmlns:a16="http://schemas.microsoft.com/office/drawing/2014/main" id="{BC4FD316-1A62-F59F-76DD-A994E69B7824}"/>
                </a:ext>
              </a:extLst>
            </p:cNvPr>
            <p:cNvSpPr txBox="1">
              <a:spLocks/>
            </p:cNvSpPr>
            <p:nvPr/>
          </p:nvSpPr>
          <p:spPr>
            <a:xfrm>
              <a:off x="2398115" y="5132835"/>
              <a:ext cx="7437728" cy="685800"/>
            </a:xfrm>
            <a:prstGeom prst="rect">
              <a:avLst/>
            </a:prstGeom>
            <a:solidFill>
              <a:srgbClr val="098240"/>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FFFFFF"/>
                  </a:solidFill>
                  <a:effectLst/>
                  <a:uLnTx/>
                  <a:uFillTx/>
                  <a:cs typeface="+mn-cs"/>
                </a:rPr>
                <a:t>Prevention</a:t>
              </a:r>
            </a:p>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800" b="1" i="0" u="none" strike="noStrike" kern="0" cap="none" spc="0" normalizeH="0" baseline="0" noProof="0">
                  <a:ln>
                    <a:noFill/>
                  </a:ln>
                  <a:solidFill>
                    <a:srgbClr val="FFFFFF"/>
                  </a:solidFill>
                  <a:effectLst/>
                  <a:uLnTx/>
                  <a:uFillTx/>
                  <a:cs typeface="+mn-cs"/>
                </a:rPr>
                <a:t>(Universal, Selective, Indicated)</a:t>
              </a:r>
            </a:p>
          </p:txBody>
        </p:sp>
      </p:grpSp>
      <p:cxnSp>
        <p:nvCxnSpPr>
          <p:cNvPr id="20" name="Straight Connector 19">
            <a:extLst>
              <a:ext uri="{FF2B5EF4-FFF2-40B4-BE49-F238E27FC236}">
                <a16:creationId xmlns:a16="http://schemas.microsoft.com/office/drawing/2014/main" id="{712E32CE-88A4-26DF-9774-6DCF73B4C0AD}"/>
              </a:ext>
            </a:extLst>
          </p:cNvPr>
          <p:cNvCxnSpPr>
            <a:cxnSpLocks/>
          </p:cNvCxnSpPr>
          <p:nvPr/>
        </p:nvCxnSpPr>
        <p:spPr>
          <a:xfrm>
            <a:off x="7724459" y="1093155"/>
            <a:ext cx="2360161" cy="4235500"/>
          </a:xfrm>
          <a:prstGeom prst="line">
            <a:avLst/>
          </a:prstGeom>
          <a:noFill/>
          <a:ln w="6350" cap="flat" cmpd="sng" algn="ctr">
            <a:solidFill>
              <a:sysClr val="windowText" lastClr="000000"/>
            </a:solidFill>
            <a:prstDash val="solid"/>
            <a:miter lim="800000"/>
            <a:headEnd type="diamond"/>
            <a:tailEnd type="diamond"/>
          </a:ln>
          <a:effectLst/>
        </p:spPr>
      </p:cxnSp>
      <p:cxnSp>
        <p:nvCxnSpPr>
          <p:cNvPr id="21" name="Straight Connector 20">
            <a:extLst>
              <a:ext uri="{FF2B5EF4-FFF2-40B4-BE49-F238E27FC236}">
                <a16:creationId xmlns:a16="http://schemas.microsoft.com/office/drawing/2014/main" id="{86EBD4A4-50D1-CD86-99EE-ECB561C867B6}"/>
              </a:ext>
            </a:extLst>
          </p:cNvPr>
          <p:cNvCxnSpPr>
            <a:cxnSpLocks/>
          </p:cNvCxnSpPr>
          <p:nvPr/>
        </p:nvCxnSpPr>
        <p:spPr>
          <a:xfrm flipH="1">
            <a:off x="2149338" y="1093155"/>
            <a:ext cx="2360161" cy="4235500"/>
          </a:xfrm>
          <a:prstGeom prst="line">
            <a:avLst/>
          </a:prstGeom>
          <a:noFill/>
          <a:ln w="6350" cap="flat" cmpd="sng" algn="ctr">
            <a:solidFill>
              <a:sysClr val="windowText" lastClr="000000"/>
            </a:solidFill>
            <a:prstDash val="solid"/>
            <a:miter lim="800000"/>
            <a:headEnd type="diamond"/>
            <a:tailEnd type="diamond"/>
          </a:ln>
          <a:effectLst/>
        </p:spPr>
      </p:cxnSp>
      <p:sp>
        <p:nvSpPr>
          <p:cNvPr id="22" name="TextBox 21">
            <a:extLst>
              <a:ext uri="{FF2B5EF4-FFF2-40B4-BE49-F238E27FC236}">
                <a16:creationId xmlns:a16="http://schemas.microsoft.com/office/drawing/2014/main" id="{4777B7C4-B911-CB61-F840-98F6CA64B090}"/>
              </a:ext>
            </a:extLst>
          </p:cNvPr>
          <p:cNvSpPr txBox="1">
            <a:spLocks/>
          </p:cNvSpPr>
          <p:nvPr/>
        </p:nvSpPr>
        <p:spPr>
          <a:xfrm>
            <a:off x="8456944" y="1484326"/>
            <a:ext cx="1196274" cy="2769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1800" b="1" i="0" u="none" strike="noStrike" kern="0" cap="none" spc="0" normalizeH="0" baseline="0" noProof="0">
                <a:ln>
                  <a:noFill/>
                </a:ln>
                <a:solidFill>
                  <a:srgbClr val="000000"/>
                </a:solidFill>
                <a:effectLst/>
                <a:uLnTx/>
                <a:uFillTx/>
                <a:cs typeface="+mn-cs"/>
              </a:rPr>
              <a:t>Telehealth</a:t>
            </a:r>
          </a:p>
        </p:txBody>
      </p:sp>
      <p:sp>
        <p:nvSpPr>
          <p:cNvPr id="23" name="TextBox 22">
            <a:extLst>
              <a:ext uri="{FF2B5EF4-FFF2-40B4-BE49-F238E27FC236}">
                <a16:creationId xmlns:a16="http://schemas.microsoft.com/office/drawing/2014/main" id="{2BF9EBFF-EBE8-9927-9FD6-25C4F78B84C8}"/>
              </a:ext>
            </a:extLst>
          </p:cNvPr>
          <p:cNvSpPr txBox="1">
            <a:spLocks/>
          </p:cNvSpPr>
          <p:nvPr/>
        </p:nvSpPr>
        <p:spPr>
          <a:xfrm>
            <a:off x="8456944" y="1837177"/>
            <a:ext cx="1196274" cy="27699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Clr>
                <a:srgbClr val="000000"/>
              </a:buClr>
              <a:defRPr/>
            </a:pPr>
            <a:r>
              <a:rPr sz="1800" b="1">
                <a:solidFill>
                  <a:srgbClr val="000000"/>
                </a:solidFill>
                <a:cs typeface="+mn-cs"/>
              </a:rPr>
              <a:t>Research</a:t>
            </a:r>
          </a:p>
        </p:txBody>
      </p:sp>
      <p:grpSp>
        <p:nvGrpSpPr>
          <p:cNvPr id="8" name="Group 7">
            <a:extLst>
              <a:ext uri="{FF2B5EF4-FFF2-40B4-BE49-F238E27FC236}">
                <a16:creationId xmlns:a16="http://schemas.microsoft.com/office/drawing/2014/main" id="{85B93823-FCD1-7818-A360-C9974F832C68}"/>
              </a:ext>
            </a:extLst>
          </p:cNvPr>
          <p:cNvGrpSpPr/>
          <p:nvPr/>
        </p:nvGrpSpPr>
        <p:grpSpPr>
          <a:xfrm>
            <a:off x="12958355" y="1761325"/>
            <a:ext cx="1747408" cy="1156202"/>
            <a:chOff x="2398115" y="897335"/>
            <a:chExt cx="7437728" cy="4921300"/>
          </a:xfrm>
        </p:grpSpPr>
        <p:sp>
          <p:nvSpPr>
            <p:cNvPr id="9" name="TextBox 8">
              <a:extLst>
                <a:ext uri="{FF2B5EF4-FFF2-40B4-BE49-F238E27FC236}">
                  <a16:creationId xmlns:a16="http://schemas.microsoft.com/office/drawing/2014/main" id="{B4BCC0A2-84DA-3FED-9A1B-2B299E5F9052}"/>
                </a:ext>
              </a:extLst>
            </p:cNvPr>
            <p:cNvSpPr txBox="1">
              <a:spLocks/>
            </p:cNvSpPr>
            <p:nvPr/>
          </p:nvSpPr>
          <p:spPr>
            <a:xfrm>
              <a:off x="4910467" y="897335"/>
              <a:ext cx="2413025" cy="685800"/>
            </a:xfrm>
            <a:prstGeom prst="rect">
              <a:avLst/>
            </a:prstGeom>
            <a:solidFill>
              <a:srgbClr val="C00000"/>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300"/>
                </a:spcAft>
                <a:buClr>
                  <a:srgbClr val="FFFFFF"/>
                </a:buClr>
                <a:buSzPct val="100000"/>
                <a:buFont typeface="Segoe UI" panose="020B0502040204020203" pitchFamily="34" charset="0"/>
                <a:buChar char="​"/>
                <a:tabLst/>
                <a:defRPr/>
              </a:pPr>
              <a:endParaRPr kumimoji="0" lang="en-US" sz="800" b="1" i="0" u="none" strike="noStrike" kern="0" cap="none" spc="0" normalizeH="0" baseline="0" noProof="0">
                <a:ln>
                  <a:noFill/>
                </a:ln>
                <a:solidFill>
                  <a:srgbClr val="FFFFFF"/>
                </a:solidFill>
                <a:effectLst/>
                <a:uLnTx/>
                <a:uFillTx/>
                <a:cs typeface="+mn-cs"/>
              </a:endParaRPr>
            </a:p>
          </p:txBody>
        </p:sp>
        <p:sp>
          <p:nvSpPr>
            <p:cNvPr id="10" name="TextBox 9">
              <a:extLst>
                <a:ext uri="{FF2B5EF4-FFF2-40B4-BE49-F238E27FC236}">
                  <a16:creationId xmlns:a16="http://schemas.microsoft.com/office/drawing/2014/main" id="{3C529BE8-E664-1A70-8CBB-F0A83122FB90}"/>
                </a:ext>
              </a:extLst>
            </p:cNvPr>
            <p:cNvSpPr txBox="1">
              <a:spLocks/>
            </p:cNvSpPr>
            <p:nvPr/>
          </p:nvSpPr>
          <p:spPr>
            <a:xfrm>
              <a:off x="4498110" y="1603252"/>
              <a:ext cx="3237739" cy="685800"/>
            </a:xfrm>
            <a:prstGeom prst="rect">
              <a:avLst/>
            </a:prstGeom>
            <a:solidFill>
              <a:srgbClr val="E32B78"/>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300"/>
                </a:spcAft>
                <a:buClr>
                  <a:srgbClr val="FFFFFF"/>
                </a:buClr>
                <a:buSzPct val="100000"/>
                <a:buFont typeface="Segoe UI" panose="020B0502040204020203" pitchFamily="34" charset="0"/>
                <a:buChar char="​"/>
                <a:tabLst/>
                <a:defRPr/>
              </a:pPr>
              <a:endParaRPr kumimoji="0" lang="en-US" sz="800" b="1" i="0" u="none" strike="noStrike" kern="0" cap="none" spc="0" normalizeH="0" baseline="0" noProof="0">
                <a:ln>
                  <a:noFill/>
                </a:ln>
                <a:solidFill>
                  <a:srgbClr val="FFFFFF"/>
                </a:solidFill>
                <a:effectLst/>
                <a:uLnTx/>
                <a:uFillTx/>
                <a:cs typeface="+mn-cs"/>
              </a:endParaRPr>
            </a:p>
          </p:txBody>
        </p:sp>
        <p:sp>
          <p:nvSpPr>
            <p:cNvPr id="11" name="TextBox 10">
              <a:extLst>
                <a:ext uri="{FF2B5EF4-FFF2-40B4-BE49-F238E27FC236}">
                  <a16:creationId xmlns:a16="http://schemas.microsoft.com/office/drawing/2014/main" id="{2AC4F7DE-9438-51D1-A0CA-1AAA480F3525}"/>
                </a:ext>
              </a:extLst>
            </p:cNvPr>
            <p:cNvSpPr txBox="1">
              <a:spLocks/>
            </p:cNvSpPr>
            <p:nvPr/>
          </p:nvSpPr>
          <p:spPr>
            <a:xfrm>
              <a:off x="4084026" y="2309169"/>
              <a:ext cx="4065907" cy="685800"/>
            </a:xfrm>
            <a:prstGeom prst="rect">
              <a:avLst/>
            </a:prstGeom>
            <a:solidFill>
              <a:srgbClr val="92278F"/>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endParaRPr lang="en-US" sz="800" b="1" i="0" u="none" strike="noStrike" kern="0" cap="none" spc="0" normalizeH="0" baseline="0" noProof="0">
                <a:ln>
                  <a:noFill/>
                </a:ln>
                <a:solidFill>
                  <a:srgbClr val="FFFFFF"/>
                </a:solidFill>
                <a:effectLst/>
                <a:uLnTx/>
                <a:uFillTx/>
                <a:cs typeface="Arial"/>
              </a:endParaRPr>
            </a:p>
          </p:txBody>
        </p:sp>
        <p:sp>
          <p:nvSpPr>
            <p:cNvPr id="12" name="TextBox 11">
              <a:extLst>
                <a:ext uri="{FF2B5EF4-FFF2-40B4-BE49-F238E27FC236}">
                  <a16:creationId xmlns:a16="http://schemas.microsoft.com/office/drawing/2014/main" id="{7B0B70A5-9D06-063E-55E6-8C09F4394283}"/>
                </a:ext>
              </a:extLst>
            </p:cNvPr>
            <p:cNvSpPr txBox="1">
              <a:spLocks/>
            </p:cNvSpPr>
            <p:nvPr/>
          </p:nvSpPr>
          <p:spPr>
            <a:xfrm>
              <a:off x="3640365" y="3015086"/>
              <a:ext cx="4953228" cy="685800"/>
            </a:xfrm>
            <a:prstGeom prst="rect">
              <a:avLst/>
            </a:prstGeom>
            <a:solidFill>
              <a:srgbClr val="002060"/>
            </a:solidFill>
            <a:ln w="9525">
              <a:solidFill>
                <a:schemeClr val="bg1"/>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
                  <a:srgbClr val="FFFFFF"/>
                </a:buClr>
                <a:buSzPct val="100000"/>
                <a:buFont typeface="Segoe UI" panose="020B0502040204020203" pitchFamily="34" charset="0"/>
                <a:buChar char="​"/>
                <a:tabLst/>
                <a:defRPr/>
              </a:pPr>
              <a:endParaRPr kumimoji="0" lang="en-US" sz="800" b="1" i="0" u="none" strike="noStrike" kern="0" cap="none" spc="0" normalizeH="0" baseline="0" noProof="0">
                <a:ln>
                  <a:noFill/>
                </a:ln>
                <a:solidFill>
                  <a:srgbClr val="FFFFFF"/>
                </a:solidFill>
                <a:effectLst/>
                <a:uLnTx/>
                <a:uFillTx/>
                <a:cs typeface="+mn-cs"/>
              </a:endParaRPr>
            </a:p>
          </p:txBody>
        </p:sp>
        <p:sp>
          <p:nvSpPr>
            <p:cNvPr id="18" name="TextBox 17">
              <a:extLst>
                <a:ext uri="{FF2B5EF4-FFF2-40B4-BE49-F238E27FC236}">
                  <a16:creationId xmlns:a16="http://schemas.microsoft.com/office/drawing/2014/main" id="{23E99200-B116-7518-0BED-14688D7C240E}"/>
                </a:ext>
              </a:extLst>
            </p:cNvPr>
            <p:cNvSpPr txBox="1">
              <a:spLocks/>
            </p:cNvSpPr>
            <p:nvPr/>
          </p:nvSpPr>
          <p:spPr>
            <a:xfrm>
              <a:off x="3255859" y="3721003"/>
              <a:ext cx="5722240" cy="685800"/>
            </a:xfrm>
            <a:prstGeom prst="rect">
              <a:avLst/>
            </a:prstGeom>
            <a:solidFill>
              <a:srgbClr val="F0820C"/>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endParaRPr lang="en-US" sz="800" b="1" i="0" u="none" strike="noStrike" kern="0" cap="none" spc="0" normalizeH="0" baseline="0" noProof="0">
                <a:ln>
                  <a:noFill/>
                </a:ln>
                <a:solidFill>
                  <a:schemeClr val="bg1"/>
                </a:solidFill>
                <a:effectLst/>
                <a:uLnTx/>
                <a:uFillTx/>
                <a:cs typeface="Arial"/>
              </a:endParaRPr>
            </a:p>
          </p:txBody>
        </p:sp>
        <p:sp>
          <p:nvSpPr>
            <p:cNvPr id="19" name="TextBox 18">
              <a:extLst>
                <a:ext uri="{FF2B5EF4-FFF2-40B4-BE49-F238E27FC236}">
                  <a16:creationId xmlns:a16="http://schemas.microsoft.com/office/drawing/2014/main" id="{443645EB-2DF3-0098-4CF4-A73049AB4102}"/>
                </a:ext>
              </a:extLst>
            </p:cNvPr>
            <p:cNvSpPr txBox="1">
              <a:spLocks/>
            </p:cNvSpPr>
            <p:nvPr/>
          </p:nvSpPr>
          <p:spPr>
            <a:xfrm>
              <a:off x="2861494" y="4426920"/>
              <a:ext cx="6510970" cy="685800"/>
            </a:xfrm>
            <a:prstGeom prst="rect">
              <a:avLst/>
            </a:prstGeom>
            <a:solidFill>
              <a:srgbClr val="3D9999"/>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300"/>
                </a:spcAft>
                <a:buClr>
                  <a:srgbClr val="FFFFFF"/>
                </a:buClr>
                <a:buSzPct val="100000"/>
                <a:buFont typeface="Segoe UI" panose="020B0502040204020203" pitchFamily="34" charset="0"/>
                <a:buChar char="​"/>
                <a:tabLst/>
                <a:defRPr/>
              </a:pPr>
              <a:endParaRPr kumimoji="0" lang="en-US" sz="800" b="1" i="0" u="none" strike="noStrike" kern="0" cap="none" spc="0" normalizeH="0" baseline="0" noProof="0">
                <a:ln>
                  <a:noFill/>
                </a:ln>
                <a:solidFill>
                  <a:srgbClr val="FFFFFF"/>
                </a:solidFill>
                <a:effectLst/>
                <a:uLnTx/>
                <a:uFillTx/>
                <a:cs typeface="+mn-cs"/>
              </a:endParaRPr>
            </a:p>
          </p:txBody>
        </p:sp>
        <p:sp>
          <p:nvSpPr>
            <p:cNvPr id="24" name="TextBox 23">
              <a:extLst>
                <a:ext uri="{FF2B5EF4-FFF2-40B4-BE49-F238E27FC236}">
                  <a16:creationId xmlns:a16="http://schemas.microsoft.com/office/drawing/2014/main" id="{3802C8AD-F782-A123-9AF1-1B57D0CEC85B}"/>
                </a:ext>
              </a:extLst>
            </p:cNvPr>
            <p:cNvSpPr txBox="1">
              <a:spLocks/>
            </p:cNvSpPr>
            <p:nvPr/>
          </p:nvSpPr>
          <p:spPr>
            <a:xfrm>
              <a:off x="2398115" y="5132835"/>
              <a:ext cx="7437728" cy="685800"/>
            </a:xfrm>
            <a:prstGeom prst="rect">
              <a:avLst/>
            </a:prstGeom>
            <a:solidFill>
              <a:srgbClr val="098240"/>
            </a:solidFill>
            <a:ln w="9525">
              <a:solidFill>
                <a:sysClr val="window" lastClr="FFFFFF"/>
              </a:solidFill>
            </a:ln>
          </p:spPr>
          <p:txBody>
            <a:bodyPr vert="horz" wrap="square" lIns="72009" tIns="72009" rIns="72009" bIns="72009"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endParaRPr kumimoji="0" lang="en-US" sz="800" b="1" i="0" u="none" strike="noStrike" kern="0" cap="none" spc="0" normalizeH="0" baseline="0" noProof="0">
                <a:ln>
                  <a:noFill/>
                </a:ln>
                <a:solidFill>
                  <a:srgbClr val="FFFFFF"/>
                </a:solidFill>
                <a:effectLst/>
                <a:uLnTx/>
                <a:uFillTx/>
                <a:cs typeface="+mn-cs"/>
              </a:endParaRPr>
            </a:p>
          </p:txBody>
        </p:sp>
      </p:grpSp>
    </p:spTree>
    <p:extLst>
      <p:ext uri="{BB962C8B-B14F-4D97-AF65-F5344CB8AC3E}">
        <p14:creationId xmlns:p14="http://schemas.microsoft.com/office/powerpoint/2010/main" val="1337374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47E16B6-D643-4FE2-B107-8B781B6824B4}"/>
              </a:ext>
            </a:extLst>
          </p:cNvPr>
          <p:cNvPicPr>
            <a:picLocks noChangeAspect="1"/>
          </p:cNvPicPr>
          <p:nvPr/>
        </p:nvPicPr>
        <p:blipFill rotWithShape="1">
          <a:blip r:embed="rId3">
            <a:extLst>
              <a:ext uri="{28A0092B-C50C-407E-A947-70E740481C1C}">
                <a14:useLocalDpi xmlns:a14="http://schemas.microsoft.com/office/drawing/2010/main" val="0"/>
              </a:ext>
            </a:extLst>
          </a:blip>
          <a:srcRect t="10291" b="2122"/>
          <a:stretch/>
        </p:blipFill>
        <p:spPr>
          <a:xfrm>
            <a:off x="-1" y="0"/>
            <a:ext cx="12432891" cy="7046300"/>
          </a:xfrm>
          <a:prstGeom prst="rect">
            <a:avLst/>
          </a:prstGeom>
        </p:spPr>
      </p:pic>
      <p:sp>
        <p:nvSpPr>
          <p:cNvPr id="5" name="Content Placeholder 2"/>
          <p:cNvSpPr txBox="1">
            <a:spLocks/>
          </p:cNvSpPr>
          <p:nvPr/>
        </p:nvSpPr>
        <p:spPr>
          <a:xfrm>
            <a:off x="6400800" y="1600200"/>
            <a:ext cx="3886200" cy="4495800"/>
          </a:xfrm>
          <a:prstGeom prst="rect">
            <a:avLst/>
          </a:prstGeom>
        </p:spPr>
        <p:txBody>
          <a:bodyPr vert="horz" lIns="91440" tIns="45720" rIns="91440" bIns="45720" rtlCol="0">
            <a:noAutofit/>
          </a:bodyPr>
          <a:lstStyle>
            <a:lvl1pPr marL="231775" indent="-231775" algn="l" defTabSz="457200" rtl="0" eaLnBrk="1" latinLnBrk="0" hangingPunct="1">
              <a:spcBef>
                <a:spcPct val="20000"/>
              </a:spcBef>
              <a:buClr>
                <a:schemeClr val="accent6">
                  <a:lumMod val="75000"/>
                </a:schemeClr>
              </a:buClr>
              <a:buFont typeface="Wingdings" pitchFamily="2" charset="2"/>
              <a:buChar char="§"/>
              <a:defRPr sz="1400" b="0" i="0" kern="1200">
                <a:solidFill>
                  <a:schemeClr val="tx1"/>
                </a:solidFill>
                <a:latin typeface="+mj-lt"/>
                <a:ea typeface="+mn-ea"/>
                <a:cs typeface="Times New Roman"/>
              </a:defRPr>
            </a:lvl1pPr>
            <a:lvl2pPr marL="682625" indent="-225425" algn="l" defTabSz="457200" rtl="0" eaLnBrk="1" latinLnBrk="0" hangingPunct="1">
              <a:spcBef>
                <a:spcPct val="20000"/>
              </a:spcBef>
              <a:buClr>
                <a:schemeClr val="accent6">
                  <a:lumMod val="75000"/>
                </a:schemeClr>
              </a:buClr>
              <a:buFont typeface="Wingdings" pitchFamily="2" charset="2"/>
              <a:buChar char="§"/>
              <a:defRPr sz="1400" b="0" i="0" kern="1200">
                <a:solidFill>
                  <a:schemeClr val="tx1"/>
                </a:solidFill>
                <a:latin typeface="+mj-lt"/>
                <a:ea typeface="+mn-ea"/>
                <a:cs typeface="Times New Roman"/>
              </a:defRPr>
            </a:lvl2pPr>
            <a:lvl3pPr marL="1146175" indent="-231775" algn="l" defTabSz="457200" rtl="0" eaLnBrk="1" latinLnBrk="0" hangingPunct="1">
              <a:spcBef>
                <a:spcPct val="20000"/>
              </a:spcBef>
              <a:buClr>
                <a:schemeClr val="accent6">
                  <a:lumMod val="75000"/>
                </a:schemeClr>
              </a:buClr>
              <a:buFont typeface="Wingdings" pitchFamily="2" charset="2"/>
              <a:buChar char="§"/>
              <a:defRPr sz="1400" b="0" i="0" kern="1200">
                <a:solidFill>
                  <a:schemeClr val="tx1"/>
                </a:solidFill>
                <a:latin typeface="+mj-lt"/>
                <a:ea typeface="+mn-ea"/>
                <a:cs typeface="Times New Roman"/>
              </a:defRPr>
            </a:lvl3pPr>
            <a:lvl4pPr marL="1597025" indent="-225425" algn="l" defTabSz="457200" rtl="0" eaLnBrk="1" latinLnBrk="0" hangingPunct="1">
              <a:spcBef>
                <a:spcPct val="20000"/>
              </a:spcBef>
              <a:buClr>
                <a:schemeClr val="accent6">
                  <a:lumMod val="75000"/>
                </a:schemeClr>
              </a:buClr>
              <a:buFont typeface="Wingdings" pitchFamily="2" charset="2"/>
              <a:buChar char="§"/>
              <a:defRPr sz="1400" b="0" i="0" kern="1200">
                <a:solidFill>
                  <a:schemeClr val="tx1"/>
                </a:solidFill>
                <a:latin typeface="+mj-lt"/>
                <a:ea typeface="+mn-ea"/>
                <a:cs typeface="Times New Roman"/>
              </a:defRPr>
            </a:lvl4pPr>
            <a:lvl5pPr marL="2060575" indent="-231775" algn="l" defTabSz="457200" rtl="0" eaLnBrk="1" latinLnBrk="0" hangingPunct="1">
              <a:spcBef>
                <a:spcPct val="20000"/>
              </a:spcBef>
              <a:buClr>
                <a:schemeClr val="accent6">
                  <a:lumMod val="75000"/>
                </a:schemeClr>
              </a:buClr>
              <a:buFont typeface="Wingdings" pitchFamily="2" charset="2"/>
              <a:buChar char="§"/>
              <a:defRPr sz="1400" b="0" i="0" kern="1200">
                <a:solidFill>
                  <a:schemeClr val="tx1"/>
                </a:solidFill>
                <a:latin typeface="+mj-lt"/>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1775" marR="0" lvl="0" indent="-231775" algn="l" defTabSz="457200" rtl="0" eaLnBrk="1" fontAlgn="auto" latinLnBrk="0" hangingPunct="1">
              <a:lnSpc>
                <a:spcPct val="100000"/>
              </a:lnSpc>
              <a:spcBef>
                <a:spcPts val="1200"/>
              </a:spcBef>
              <a:spcAft>
                <a:spcPts val="0"/>
              </a:spcAft>
              <a:buClr>
                <a:srgbClr val="92278F">
                  <a:lumMod val="75000"/>
                </a:srgbClr>
              </a:buClr>
              <a:buSzTx/>
              <a:buFont typeface="Wingdings" pitchFamily="2" charset="2"/>
              <a:buChar char="§"/>
              <a:tabLst/>
              <a:defRPr/>
            </a:pPr>
            <a:endParaRPr kumimoji="0" lang="en-US" sz="2000" b="0" i="0" u="none" strike="noStrike" kern="1200" cap="none" spc="0" normalizeH="0" baseline="0" noProof="0">
              <a:ln>
                <a:noFill/>
              </a:ln>
              <a:solidFill>
                <a:prstClr val="black"/>
              </a:solidFill>
              <a:effectLst/>
              <a:uLnTx/>
              <a:uFillTx/>
              <a:latin typeface="Arial"/>
              <a:ea typeface="+mn-ea"/>
              <a:cs typeface="Times New Roman"/>
            </a:endParaRPr>
          </a:p>
        </p:txBody>
      </p:sp>
      <p:sp>
        <p:nvSpPr>
          <p:cNvPr id="11" name="Slide Number Placeholder 3"/>
          <p:cNvSpPr txBox="1">
            <a:spLocks/>
          </p:cNvSpPr>
          <p:nvPr/>
        </p:nvSpPr>
        <p:spPr>
          <a:xfrm>
            <a:off x="8077200" y="6356351"/>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48ECBAB-EDA2-4ECA-8290-652F017F243A}" type="slidenum">
              <a:rPr kumimoji="0" lang="en-US" sz="1200" b="0" i="0" u="none" strike="noStrike" kern="1200" cap="none" spc="0" normalizeH="0" baseline="0" noProof="0">
                <a:ln>
                  <a:noFill/>
                </a:ln>
                <a:solidFill>
                  <a:prstClr val="black">
                    <a:tint val="75000"/>
                  </a:prst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24" name="Title 23"/>
          <p:cNvSpPr>
            <a:spLocks noGrp="1"/>
          </p:cNvSpPr>
          <p:nvPr>
            <p:ph type="title"/>
          </p:nvPr>
        </p:nvSpPr>
        <p:spPr>
          <a:xfrm>
            <a:off x="4651526" y="419067"/>
            <a:ext cx="5486400" cy="461665"/>
          </a:xfrm>
          <a:prstGeom prst="rect">
            <a:avLst/>
          </a:prstGeom>
        </p:spPr>
        <p:txBody>
          <a:bodyPr wrap="square">
            <a:spAutoFit/>
          </a:bodyPr>
          <a:lstStyle/>
          <a:p>
            <a:r>
              <a:rPr lang="en-US" sz="2000" b="0">
                <a:solidFill>
                  <a:schemeClr val="bg1"/>
                </a:solidFill>
                <a:latin typeface="+mj-lt"/>
              </a:rPr>
              <a:t>Dedicated March 3, 2020 </a:t>
            </a:r>
            <a:r>
              <a:rPr lang="en-US" sz="2400" b="0">
                <a:solidFill>
                  <a:schemeClr val="bg1"/>
                </a:solidFill>
                <a:latin typeface="+mj-lt"/>
              </a:rPr>
              <a:t>– </a:t>
            </a:r>
            <a:r>
              <a:rPr lang="en-US" sz="2000" b="0">
                <a:solidFill>
                  <a:schemeClr val="bg1"/>
                </a:solidFill>
                <a:latin typeface="+mj-lt"/>
                <a:hlinkClick r:id="rId4">
                  <a:extLst>
                    <a:ext uri="{A12FA001-AC4F-418D-AE19-62706E023703}">
                      <ahyp:hlinkClr xmlns:ahyp="http://schemas.microsoft.com/office/drawing/2018/hyperlinkcolor" val="tx"/>
                    </a:ext>
                  </a:extLst>
                </a:hlinkClick>
              </a:rPr>
              <a:t>Watch a video tour.</a:t>
            </a:r>
            <a:endParaRPr lang="en-US" sz="2000" b="0">
              <a:solidFill>
                <a:schemeClr val="bg1"/>
              </a:solidFill>
              <a:latin typeface="+mj-lt"/>
            </a:endParaRPr>
          </a:p>
        </p:txBody>
      </p:sp>
      <p:sp>
        <p:nvSpPr>
          <p:cNvPr id="10" name="Title 23">
            <a:extLst>
              <a:ext uri="{FF2B5EF4-FFF2-40B4-BE49-F238E27FC236}">
                <a16:creationId xmlns:a16="http://schemas.microsoft.com/office/drawing/2014/main" id="{CBB093C1-F715-4FA3-961B-B9BBDD3A3079}"/>
              </a:ext>
            </a:extLst>
          </p:cNvPr>
          <p:cNvSpPr txBox="1">
            <a:spLocks/>
          </p:cNvSpPr>
          <p:nvPr/>
        </p:nvSpPr>
        <p:spPr>
          <a:xfrm>
            <a:off x="4651526" y="25822"/>
            <a:ext cx="10972800" cy="461665"/>
          </a:xfrm>
          <a:prstGeom prst="rect">
            <a:avLst/>
          </a:prstGeom>
        </p:spPr>
        <p:txBody>
          <a:bodyPr vert="horz" lIns="91440" tIns="45720" rIns="91440" bIns="45720" rtlCol="0" anchor="ctr">
            <a:spAutoFit/>
          </a:bodyPr>
          <a:lstStyle>
            <a:lvl1pPr algn="l" defTabSz="457200" rtl="0" eaLnBrk="1" latinLnBrk="0" hangingPunct="1">
              <a:lnSpc>
                <a:spcPct val="100000"/>
              </a:lnSpc>
              <a:spcBef>
                <a:spcPct val="0"/>
              </a:spcBef>
              <a:buNone/>
              <a:defRPr sz="3600" b="1" i="0" kern="1200" spc="-100">
                <a:solidFill>
                  <a:schemeClr val="tx1"/>
                </a:solidFill>
                <a:latin typeface="Calibri" panose="020F0502020204030204" pitchFamily="34" charset="0"/>
                <a:ea typeface="+mj-ea"/>
                <a:cs typeface="Calibri" panose="020F050202020403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100" normalizeH="0" baseline="0" noProof="0">
                <a:ln>
                  <a:noFill/>
                </a:ln>
                <a:solidFill>
                  <a:prstClr val="black"/>
                </a:solidFill>
                <a:effectLst/>
                <a:uLnTx/>
                <a:uFillTx/>
                <a:latin typeface="Calibri Light" panose="020F0302020204030204"/>
                <a:ea typeface="+mj-ea"/>
                <a:cs typeface="Calibri" panose="020F0502020204030204" pitchFamily="34" charset="0"/>
              </a:rPr>
              <a:t>Big Lots Behavioral Health Pavilion</a:t>
            </a:r>
          </a:p>
        </p:txBody>
      </p:sp>
    </p:spTree>
    <p:extLst>
      <p:ext uri="{BB962C8B-B14F-4D97-AF65-F5344CB8AC3E}">
        <p14:creationId xmlns:p14="http://schemas.microsoft.com/office/powerpoint/2010/main" val="4080472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10B5C-9215-F1BF-07BE-90DDBE093FC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49DC59-EE73-AA4B-4E43-970C09F4A6CA}"/>
              </a:ext>
            </a:extLst>
          </p:cNvPr>
          <p:cNvPicPr>
            <a:picLocks noChangeAspect="1"/>
          </p:cNvPicPr>
          <p:nvPr/>
        </p:nvPicPr>
        <p:blipFill>
          <a:blip r:embed="rId2"/>
          <a:srcRect t="2873" r="170" b="191"/>
          <a:stretch>
            <a:fillRect/>
          </a:stretch>
        </p:blipFill>
        <p:spPr>
          <a:xfrm>
            <a:off x="-2774" y="1116956"/>
            <a:ext cx="5387784" cy="4633918"/>
          </a:xfrm>
          <a:prstGeom prst="rect">
            <a:avLst/>
          </a:prstGeom>
        </p:spPr>
      </p:pic>
      <p:pic>
        <p:nvPicPr>
          <p:cNvPr id="3" name="Picture 2" descr="A logo for a child&amp;#39;s mental health foundation&#10;&#10;Description automatically generated">
            <a:extLst>
              <a:ext uri="{FF2B5EF4-FFF2-40B4-BE49-F238E27FC236}">
                <a16:creationId xmlns:a16="http://schemas.microsoft.com/office/drawing/2014/main" id="{16DBE8CF-A534-C9D1-B106-81BC7D2F0DB4}"/>
              </a:ext>
            </a:extLst>
          </p:cNvPr>
          <p:cNvPicPr>
            <a:picLocks noChangeAspect="1"/>
          </p:cNvPicPr>
          <p:nvPr/>
        </p:nvPicPr>
        <p:blipFill>
          <a:blip r:embed="rId3"/>
          <a:srcRect l="5351" r="9365" b="360"/>
          <a:stretch>
            <a:fillRect/>
          </a:stretch>
        </p:blipFill>
        <p:spPr>
          <a:xfrm>
            <a:off x="5391713" y="1715585"/>
            <a:ext cx="6596143" cy="3587499"/>
          </a:xfrm>
          <a:prstGeom prst="rect">
            <a:avLst/>
          </a:prstGeom>
        </p:spPr>
      </p:pic>
      <p:sp>
        <p:nvSpPr>
          <p:cNvPr id="4" name="TextBox 2">
            <a:extLst>
              <a:ext uri="{FF2B5EF4-FFF2-40B4-BE49-F238E27FC236}">
                <a16:creationId xmlns:a16="http://schemas.microsoft.com/office/drawing/2014/main" id="{B8F7368D-21B2-54EE-16B1-97B4982BFB42}"/>
              </a:ext>
            </a:extLst>
          </p:cNvPr>
          <p:cNvSpPr txBox="1"/>
          <p:nvPr/>
        </p:nvSpPr>
        <p:spPr>
          <a:xfrm>
            <a:off x="8486013" y="4853401"/>
            <a:ext cx="3505346" cy="44627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hlinkClick r:id="rId4"/>
              </a:rPr>
              <a:t>https://www.youtube.com/watch?v=7_mbywhmuWk</a:t>
            </a:r>
            <a:endParaRPr lang="en-US" sz="1200"/>
          </a:p>
          <a:p>
            <a:endParaRPr lang="en-US" sz="1100"/>
          </a:p>
        </p:txBody>
      </p:sp>
      <p:pic>
        <p:nvPicPr>
          <p:cNvPr id="5" name="Picture 4">
            <a:extLst>
              <a:ext uri="{FF2B5EF4-FFF2-40B4-BE49-F238E27FC236}">
                <a16:creationId xmlns:a16="http://schemas.microsoft.com/office/drawing/2014/main" id="{184078BF-5081-B694-DFC5-F87108113998}"/>
              </a:ext>
            </a:extLst>
          </p:cNvPr>
          <p:cNvPicPr>
            <a:picLocks noChangeAspect="1"/>
          </p:cNvPicPr>
          <p:nvPr/>
        </p:nvPicPr>
        <p:blipFill>
          <a:blip r:embed="rId5"/>
          <a:stretch>
            <a:fillRect/>
          </a:stretch>
        </p:blipFill>
        <p:spPr>
          <a:xfrm>
            <a:off x="9776053" y="5564950"/>
            <a:ext cx="2219325" cy="933450"/>
          </a:xfrm>
          <a:prstGeom prst="rect">
            <a:avLst/>
          </a:prstGeom>
        </p:spPr>
      </p:pic>
      <p:sp>
        <p:nvSpPr>
          <p:cNvPr id="6" name="TextBox 5">
            <a:extLst>
              <a:ext uri="{FF2B5EF4-FFF2-40B4-BE49-F238E27FC236}">
                <a16:creationId xmlns:a16="http://schemas.microsoft.com/office/drawing/2014/main" id="{2D4A9F11-AF5E-8FC7-ED59-8AC49BD71FC3}"/>
              </a:ext>
            </a:extLst>
          </p:cNvPr>
          <p:cNvSpPr txBox="1"/>
          <p:nvPr/>
        </p:nvSpPr>
        <p:spPr>
          <a:xfrm>
            <a:off x="5895372" y="370389"/>
            <a:ext cx="344925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Our story – 2019 to Now</a:t>
            </a:r>
          </a:p>
          <a:p>
            <a:r>
              <a:rPr lang="en-US" dirty="0">
                <a:ea typeface="Calibri"/>
                <a:cs typeface="Calibri"/>
              </a:rPr>
              <a:t>Evolving from a Campaign to Break Stigmas....</a:t>
            </a:r>
          </a:p>
        </p:txBody>
      </p:sp>
    </p:spTree>
    <p:extLst>
      <p:ext uri="{BB962C8B-B14F-4D97-AF65-F5344CB8AC3E}">
        <p14:creationId xmlns:p14="http://schemas.microsoft.com/office/powerpoint/2010/main" val="2440588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39F821D8-D7E8-8FB2-985B-7376C3521DCC}"/>
              </a:ext>
            </a:extLst>
          </p:cNvPr>
          <p:cNvSpPr txBox="1"/>
          <p:nvPr/>
        </p:nvSpPr>
        <p:spPr>
          <a:xfrm>
            <a:off x="407499" y="215995"/>
            <a:ext cx="11267326" cy="748368"/>
          </a:xfrm>
          <a:prstGeom prst="rect">
            <a:avLst/>
          </a:prstGeom>
        </p:spPr>
        <p:txBody>
          <a:bodyPr lIns="91440" tIns="45720" rIns="91440" bIns="45720" anchor="ctr"/>
          <a:lstStyle>
            <a:defPPr>
              <a:defRPr lang="en-US"/>
            </a:defPPr>
            <a:lvl1pPr marR="0" lvl="0" indent="0" fontAlgn="auto">
              <a:lnSpc>
                <a:spcPct val="90000"/>
              </a:lnSpc>
              <a:spcBef>
                <a:spcPct val="0"/>
              </a:spcBef>
              <a:spcAft>
                <a:spcPts val="0"/>
              </a:spcAft>
              <a:buClrTx/>
              <a:buSzTx/>
              <a:buFontTx/>
              <a:buNone/>
              <a:tabLst/>
              <a:defRPr kumimoji="0" sz="4000" b="1" i="0" u="none" strike="noStrike" cap="none" spc="0" normalizeH="0" baseline="0">
                <a:ln>
                  <a:noFill/>
                </a:ln>
                <a:solidFill>
                  <a:srgbClr val="231F20"/>
                </a:solidFill>
                <a:effectLst/>
                <a:uLnTx/>
                <a:uFillTx/>
                <a:latin typeface="Lato" panose="020F0502020204030203" pitchFamily="34"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400" b="1" i="0" u="none" strike="noStrike" kern="1200" cap="none" spc="0" normalizeH="0" baseline="0" noProof="0" dirty="0">
                <a:ln>
                  <a:noFill/>
                </a:ln>
                <a:solidFill>
                  <a:srgbClr val="002060"/>
                </a:solidFill>
                <a:effectLst/>
                <a:uLnTx/>
                <a:uFillTx/>
                <a:latin typeface="Lato Black"/>
                <a:ea typeface="Lato Black"/>
                <a:cs typeface="Lato Black"/>
                <a:sym typeface="Calibri"/>
              </a:rPr>
              <a:t>Wrapping t</a:t>
            </a:r>
            <a:r>
              <a:rPr lang="en-US" sz="4400" dirty="0">
                <a:solidFill>
                  <a:srgbClr val="002060"/>
                </a:solidFill>
                <a:latin typeface="Lato Black"/>
                <a:ea typeface="Lato Black"/>
                <a:cs typeface="Lato Black"/>
                <a:sym typeface="Calibri"/>
              </a:rPr>
              <a:t>he Child in Support</a:t>
            </a:r>
            <a:endParaRPr lang="en-US" sz="4400" b="1" i="0" u="none" strike="noStrike" kern="1200" cap="none" spc="0" normalizeH="0" baseline="0" noProof="0" dirty="0">
              <a:ln>
                <a:noFill/>
              </a:ln>
              <a:solidFill>
                <a:srgbClr val="002060"/>
              </a:solidFill>
              <a:effectLst/>
              <a:uLnTx/>
              <a:uFillTx/>
              <a:latin typeface="Lato Black"/>
              <a:ea typeface="Lato Black"/>
              <a:cs typeface="Lato Black"/>
            </a:endParaRPr>
          </a:p>
        </p:txBody>
      </p:sp>
      <p:grpSp>
        <p:nvGrpSpPr>
          <p:cNvPr id="48" name="Group 47">
            <a:extLst>
              <a:ext uri="{FF2B5EF4-FFF2-40B4-BE49-F238E27FC236}">
                <a16:creationId xmlns:a16="http://schemas.microsoft.com/office/drawing/2014/main" id="{3205871C-4E25-4385-555E-A7C24D544492}"/>
              </a:ext>
            </a:extLst>
          </p:cNvPr>
          <p:cNvGrpSpPr/>
          <p:nvPr/>
        </p:nvGrpSpPr>
        <p:grpSpPr>
          <a:xfrm>
            <a:off x="552891" y="3869611"/>
            <a:ext cx="10976543" cy="381613"/>
            <a:chOff x="596081" y="3352493"/>
            <a:chExt cx="10976543" cy="381613"/>
          </a:xfrm>
        </p:grpSpPr>
        <p:sp>
          <p:nvSpPr>
            <p:cNvPr id="35" name="Google Shape;498;p58">
              <a:extLst>
                <a:ext uri="{FF2B5EF4-FFF2-40B4-BE49-F238E27FC236}">
                  <a16:creationId xmlns:a16="http://schemas.microsoft.com/office/drawing/2014/main" id="{7E519687-C955-C392-6471-FCFA63AA1B5B}"/>
                </a:ext>
              </a:extLst>
            </p:cNvPr>
            <p:cNvSpPr txBox="1">
              <a:spLocks/>
            </p:cNvSpPr>
            <p:nvPr/>
          </p:nvSpPr>
          <p:spPr>
            <a:xfrm>
              <a:off x="4618500" y="3352493"/>
              <a:ext cx="2931704" cy="381613"/>
            </a:xfrm>
            <a:prstGeom prst="rect">
              <a:avLst/>
            </a:prstGeom>
            <a:noFill/>
          </p:spPr>
          <p:txBody>
            <a:bodyPr wrap="square" anchor="b">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Trade Gothic Next" panose="020B0503040303020004" pitchFamily="34" charset="0"/>
                  <a:ea typeface="+mn-ea"/>
                  <a:cs typeface="Arial"/>
                  <a:sym typeface="Arial"/>
                </a:rPr>
                <a:t>With the goal to:</a:t>
              </a:r>
            </a:p>
          </p:txBody>
        </p:sp>
        <p:sp>
          <p:nvSpPr>
            <p:cNvPr id="45" name="object 12">
              <a:extLst>
                <a:ext uri="{FF2B5EF4-FFF2-40B4-BE49-F238E27FC236}">
                  <a16:creationId xmlns:a16="http://schemas.microsoft.com/office/drawing/2014/main" id="{236DD7A0-84EE-B367-CCB4-8AD922D815D9}"/>
                </a:ext>
              </a:extLst>
            </p:cNvPr>
            <p:cNvSpPr/>
            <p:nvPr/>
          </p:nvSpPr>
          <p:spPr>
            <a:xfrm>
              <a:off x="596081" y="3543299"/>
              <a:ext cx="3840480" cy="0"/>
            </a:xfrm>
            <a:custGeom>
              <a:avLst/>
              <a:gdLst/>
              <a:ahLst/>
              <a:cxnLst/>
              <a:rect l="l" t="t" r="r" b="b"/>
              <a:pathLst>
                <a:path w="5394959">
                  <a:moveTo>
                    <a:pt x="0" y="0"/>
                  </a:moveTo>
                  <a:lnTo>
                    <a:pt x="5394960" y="0"/>
                  </a:lnTo>
                </a:path>
              </a:pathLst>
            </a:custGeom>
            <a:ln w="38100">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6" name="object 12">
              <a:extLst>
                <a:ext uri="{FF2B5EF4-FFF2-40B4-BE49-F238E27FC236}">
                  <a16:creationId xmlns:a16="http://schemas.microsoft.com/office/drawing/2014/main" id="{5F2254F5-D9BE-C28B-65AF-0B5F588233B2}"/>
                </a:ext>
              </a:extLst>
            </p:cNvPr>
            <p:cNvSpPr/>
            <p:nvPr/>
          </p:nvSpPr>
          <p:spPr>
            <a:xfrm>
              <a:off x="7732144" y="3543299"/>
              <a:ext cx="3840480" cy="0"/>
            </a:xfrm>
            <a:custGeom>
              <a:avLst/>
              <a:gdLst/>
              <a:ahLst/>
              <a:cxnLst/>
              <a:rect l="l" t="t" r="r" b="b"/>
              <a:pathLst>
                <a:path w="5394959">
                  <a:moveTo>
                    <a:pt x="0" y="0"/>
                  </a:moveTo>
                  <a:lnTo>
                    <a:pt x="5394960" y="0"/>
                  </a:lnTo>
                </a:path>
              </a:pathLst>
            </a:custGeom>
            <a:ln w="38100">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2F4887CB-5B8C-CE0D-65D8-F06AE61810C6}"/>
              </a:ext>
            </a:extLst>
          </p:cNvPr>
          <p:cNvGrpSpPr/>
          <p:nvPr/>
        </p:nvGrpSpPr>
        <p:grpSpPr>
          <a:xfrm>
            <a:off x="541245" y="4544927"/>
            <a:ext cx="10999836" cy="1956008"/>
            <a:chOff x="411612" y="3717004"/>
            <a:chExt cx="10999836" cy="1956008"/>
          </a:xfrm>
        </p:grpSpPr>
        <p:sp>
          <p:nvSpPr>
            <p:cNvPr id="38" name="object 66">
              <a:extLst>
                <a:ext uri="{FF2B5EF4-FFF2-40B4-BE49-F238E27FC236}">
                  <a16:creationId xmlns:a16="http://schemas.microsoft.com/office/drawing/2014/main" id="{03DEDE7B-B0EF-9D6F-21E1-F71EA28AFD69}"/>
                </a:ext>
              </a:extLst>
            </p:cNvPr>
            <p:cNvSpPr/>
            <p:nvPr/>
          </p:nvSpPr>
          <p:spPr>
            <a:xfrm>
              <a:off x="411612" y="3717004"/>
              <a:ext cx="10999836" cy="1956008"/>
            </a:xfrm>
            <a:custGeom>
              <a:avLst/>
              <a:gdLst>
                <a:gd name="csX0" fmla="*/ 191857 w 10999836"/>
                <a:gd name="csY0" fmla="*/ 0 h 1956008"/>
                <a:gd name="csX1" fmla="*/ 117172 w 10999836"/>
                <a:gd name="csY1" fmla="*/ 11412 h 1956008"/>
                <a:gd name="csX2" fmla="*/ 56189 w 10999836"/>
                <a:gd name="csY2" fmla="*/ 42538 h 1956008"/>
                <a:gd name="csX3" fmla="*/ 15075 w 10999836"/>
                <a:gd name="csY3" fmla="*/ 88706 h 1956008"/>
                <a:gd name="csX4" fmla="*/ 0 w 10999836"/>
                <a:gd name="csY4" fmla="*/ 145248 h 1956008"/>
                <a:gd name="csX5" fmla="*/ 0 w 10999836"/>
                <a:gd name="csY5" fmla="*/ 733729 h 1956008"/>
                <a:gd name="csX6" fmla="*/ 0 w 10999836"/>
                <a:gd name="csY6" fmla="*/ 1272244 h 1956008"/>
                <a:gd name="csX7" fmla="*/ 0 w 10999836"/>
                <a:gd name="csY7" fmla="*/ 1810759 h 1956008"/>
                <a:gd name="csX8" fmla="*/ 15075 w 10999836"/>
                <a:gd name="csY8" fmla="*/ 1867299 h 1956008"/>
                <a:gd name="csX9" fmla="*/ 56189 w 10999836"/>
                <a:gd name="csY9" fmla="*/ 1913467 h 1956008"/>
                <a:gd name="csX10" fmla="*/ 117172 w 10999836"/>
                <a:gd name="csY10" fmla="*/ 1944594 h 1956008"/>
                <a:gd name="csX11" fmla="*/ 191857 w 10999836"/>
                <a:gd name="csY11" fmla="*/ 1956008 h 1956008"/>
                <a:gd name="csX12" fmla="*/ 463136 w 10999836"/>
                <a:gd name="csY12" fmla="*/ 1956008 h 1956008"/>
                <a:gd name="csX13" fmla="*/ 734415 w 10999836"/>
                <a:gd name="csY13" fmla="*/ 1956008 h 1956008"/>
                <a:gd name="csX14" fmla="*/ 1111847 w 10999836"/>
                <a:gd name="csY14" fmla="*/ 1956008 h 1956008"/>
                <a:gd name="csX15" fmla="*/ 1701584 w 10999836"/>
                <a:gd name="csY15" fmla="*/ 1956008 h 1956008"/>
                <a:gd name="csX16" fmla="*/ 2397474 w 10999836"/>
                <a:gd name="csY16" fmla="*/ 1956008 h 1956008"/>
                <a:gd name="csX17" fmla="*/ 2881058 w 10999836"/>
                <a:gd name="csY17" fmla="*/ 1956008 h 1956008"/>
                <a:gd name="csX18" fmla="*/ 3258490 w 10999836"/>
                <a:gd name="csY18" fmla="*/ 1956008 h 1956008"/>
                <a:gd name="csX19" fmla="*/ 3635922 w 10999836"/>
                <a:gd name="csY19" fmla="*/ 1956008 h 1956008"/>
                <a:gd name="csX20" fmla="*/ 4331812 w 10999836"/>
                <a:gd name="csY20" fmla="*/ 1956008 h 1956008"/>
                <a:gd name="csX21" fmla="*/ 4603091 w 10999836"/>
                <a:gd name="csY21" fmla="*/ 1956008 h 1956008"/>
                <a:gd name="csX22" fmla="*/ 5086675 w 10999836"/>
                <a:gd name="csY22" fmla="*/ 1956008 h 1956008"/>
                <a:gd name="csX23" fmla="*/ 5676412 w 10999836"/>
                <a:gd name="csY23" fmla="*/ 1956008 h 1956008"/>
                <a:gd name="csX24" fmla="*/ 6053844 w 10999836"/>
                <a:gd name="csY24" fmla="*/ 1956008 h 1956008"/>
                <a:gd name="csX25" fmla="*/ 6855886 w 10999836"/>
                <a:gd name="csY25" fmla="*/ 1956008 h 1956008"/>
                <a:gd name="csX26" fmla="*/ 7127165 w 10999836"/>
                <a:gd name="csY26" fmla="*/ 1956008 h 1956008"/>
                <a:gd name="csX27" fmla="*/ 7398444 w 10999836"/>
                <a:gd name="csY27" fmla="*/ 1956008 h 1956008"/>
                <a:gd name="csX28" fmla="*/ 7882029 w 10999836"/>
                <a:gd name="csY28" fmla="*/ 1956008 h 1956008"/>
                <a:gd name="csX29" fmla="*/ 8471766 w 10999836"/>
                <a:gd name="csY29" fmla="*/ 1956008 h 1956008"/>
                <a:gd name="csX30" fmla="*/ 9167656 w 10999836"/>
                <a:gd name="csY30" fmla="*/ 1956008 h 1956008"/>
                <a:gd name="csX31" fmla="*/ 9863546 w 10999836"/>
                <a:gd name="csY31" fmla="*/ 1956008 h 1956008"/>
                <a:gd name="csX32" fmla="*/ 10807125 w 10999836"/>
                <a:gd name="csY32" fmla="*/ 1956008 h 1956008"/>
                <a:gd name="csX33" fmla="*/ 10881809 w 10999836"/>
                <a:gd name="csY33" fmla="*/ 1944594 h 1956008"/>
                <a:gd name="csX34" fmla="*/ 10942792 w 10999836"/>
                <a:gd name="csY34" fmla="*/ 1913467 h 1956008"/>
                <a:gd name="csX35" fmla="*/ 10983906 w 10999836"/>
                <a:gd name="csY35" fmla="*/ 1867299 h 1956008"/>
                <a:gd name="csX36" fmla="*/ 10998983 w 10999836"/>
                <a:gd name="csY36" fmla="*/ 1810759 h 1956008"/>
                <a:gd name="csX37" fmla="*/ 10998983 w 10999836"/>
                <a:gd name="csY37" fmla="*/ 1222278 h 1956008"/>
                <a:gd name="csX38" fmla="*/ 10998983 w 10999836"/>
                <a:gd name="csY38" fmla="*/ 717073 h 1956008"/>
                <a:gd name="csX39" fmla="*/ 10998983 w 10999836"/>
                <a:gd name="csY39" fmla="*/ 145248 h 1956008"/>
                <a:gd name="csX40" fmla="*/ 10983906 w 10999836"/>
                <a:gd name="csY40" fmla="*/ 88706 h 1956008"/>
                <a:gd name="csX41" fmla="*/ 10942792 w 10999836"/>
                <a:gd name="csY41" fmla="*/ 42538 h 1956008"/>
                <a:gd name="csX42" fmla="*/ 10881809 w 10999836"/>
                <a:gd name="csY42" fmla="*/ 11412 h 1956008"/>
                <a:gd name="csX43" fmla="*/ 10807125 w 10999836"/>
                <a:gd name="csY43" fmla="*/ 0 h 1956008"/>
                <a:gd name="csX44" fmla="*/ 10005083 w 10999836"/>
                <a:gd name="csY44" fmla="*/ 0 h 1956008"/>
                <a:gd name="csX45" fmla="*/ 9627651 w 10999836"/>
                <a:gd name="csY45" fmla="*/ 0 h 1956008"/>
                <a:gd name="csX46" fmla="*/ 8825608 w 10999836"/>
                <a:gd name="csY46" fmla="*/ 0 h 1956008"/>
                <a:gd name="csX47" fmla="*/ 8448177 w 10999836"/>
                <a:gd name="csY47" fmla="*/ 0 h 1956008"/>
                <a:gd name="csX48" fmla="*/ 8070745 w 10999836"/>
                <a:gd name="csY48" fmla="*/ 0 h 1956008"/>
                <a:gd name="csX49" fmla="*/ 7481008 w 10999836"/>
                <a:gd name="csY49" fmla="*/ 0 h 1956008"/>
                <a:gd name="csX50" fmla="*/ 6785118 w 10999836"/>
                <a:gd name="csY50" fmla="*/ 0 h 1956008"/>
                <a:gd name="csX51" fmla="*/ 5983075 w 10999836"/>
                <a:gd name="csY51" fmla="*/ 0 h 1956008"/>
                <a:gd name="csX52" fmla="*/ 5605644 w 10999836"/>
                <a:gd name="csY52" fmla="*/ 0 h 1956008"/>
                <a:gd name="csX53" fmla="*/ 5334365 w 10999836"/>
                <a:gd name="csY53" fmla="*/ 0 h 1956008"/>
                <a:gd name="csX54" fmla="*/ 4532322 w 10999836"/>
                <a:gd name="csY54" fmla="*/ 0 h 1956008"/>
                <a:gd name="csX55" fmla="*/ 4154890 w 10999836"/>
                <a:gd name="csY55" fmla="*/ 0 h 1956008"/>
                <a:gd name="csX56" fmla="*/ 3883611 w 10999836"/>
                <a:gd name="csY56" fmla="*/ 0 h 1956008"/>
                <a:gd name="csX57" fmla="*/ 3187722 w 10999836"/>
                <a:gd name="csY57" fmla="*/ 0 h 1956008"/>
                <a:gd name="csX58" fmla="*/ 2916442 w 10999836"/>
                <a:gd name="csY58" fmla="*/ 0 h 1956008"/>
                <a:gd name="csX59" fmla="*/ 2114400 w 10999836"/>
                <a:gd name="csY59" fmla="*/ 0 h 1956008"/>
                <a:gd name="csX60" fmla="*/ 1524663 w 10999836"/>
                <a:gd name="csY60" fmla="*/ 0 h 1956008"/>
                <a:gd name="csX61" fmla="*/ 1041078 w 10999836"/>
                <a:gd name="csY61" fmla="*/ 0 h 1956008"/>
                <a:gd name="csX62" fmla="*/ 769799 w 10999836"/>
                <a:gd name="csY62" fmla="*/ 0 h 1956008"/>
                <a:gd name="csX63" fmla="*/ 191857 w 10999836"/>
                <a:gd name="csY63" fmla="*/ 0 h 1956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10999836" h="1956008" fill="none" extrusionOk="0">
                  <a:moveTo>
                    <a:pt x="191857" y="0"/>
                  </a:moveTo>
                  <a:cubicBezTo>
                    <a:pt x="170534" y="6712"/>
                    <a:pt x="140592" y="7007"/>
                    <a:pt x="117172" y="11412"/>
                  </a:cubicBezTo>
                  <a:cubicBezTo>
                    <a:pt x="88866" y="27748"/>
                    <a:pt x="84392" y="26635"/>
                    <a:pt x="56189" y="42538"/>
                  </a:cubicBezTo>
                  <a:cubicBezTo>
                    <a:pt x="41581" y="60608"/>
                    <a:pt x="25785" y="67002"/>
                    <a:pt x="15075" y="88706"/>
                  </a:cubicBezTo>
                  <a:cubicBezTo>
                    <a:pt x="11781" y="113989"/>
                    <a:pt x="4210" y="121832"/>
                    <a:pt x="0" y="145248"/>
                  </a:cubicBezTo>
                  <a:cubicBezTo>
                    <a:pt x="7168" y="417836"/>
                    <a:pt x="-36391" y="484528"/>
                    <a:pt x="0" y="733729"/>
                  </a:cubicBezTo>
                  <a:cubicBezTo>
                    <a:pt x="36391" y="982930"/>
                    <a:pt x="-26520" y="1019685"/>
                    <a:pt x="0" y="1272244"/>
                  </a:cubicBezTo>
                  <a:cubicBezTo>
                    <a:pt x="26520" y="1524803"/>
                    <a:pt x="-24232" y="1690459"/>
                    <a:pt x="0" y="1810759"/>
                  </a:cubicBezTo>
                  <a:cubicBezTo>
                    <a:pt x="3481" y="1822243"/>
                    <a:pt x="8214" y="1854864"/>
                    <a:pt x="15075" y="1867299"/>
                  </a:cubicBezTo>
                  <a:cubicBezTo>
                    <a:pt x="29460" y="1874156"/>
                    <a:pt x="45804" y="1905207"/>
                    <a:pt x="56189" y="1913467"/>
                  </a:cubicBezTo>
                  <a:cubicBezTo>
                    <a:pt x="78328" y="1919382"/>
                    <a:pt x="100848" y="1941686"/>
                    <a:pt x="117172" y="1944594"/>
                  </a:cubicBezTo>
                  <a:cubicBezTo>
                    <a:pt x="135868" y="1946831"/>
                    <a:pt x="169111" y="1954652"/>
                    <a:pt x="191857" y="1956008"/>
                  </a:cubicBezTo>
                  <a:cubicBezTo>
                    <a:pt x="324594" y="1946976"/>
                    <a:pt x="388218" y="1974593"/>
                    <a:pt x="463136" y="1956008"/>
                  </a:cubicBezTo>
                  <a:cubicBezTo>
                    <a:pt x="538054" y="1937423"/>
                    <a:pt x="643545" y="1973926"/>
                    <a:pt x="734415" y="1956008"/>
                  </a:cubicBezTo>
                  <a:cubicBezTo>
                    <a:pt x="825285" y="1938090"/>
                    <a:pt x="1021221" y="1976843"/>
                    <a:pt x="1111847" y="1956008"/>
                  </a:cubicBezTo>
                  <a:cubicBezTo>
                    <a:pt x="1202473" y="1935173"/>
                    <a:pt x="1445081" y="2023457"/>
                    <a:pt x="1701584" y="1956008"/>
                  </a:cubicBezTo>
                  <a:cubicBezTo>
                    <a:pt x="1958087" y="1888559"/>
                    <a:pt x="2254061" y="2010379"/>
                    <a:pt x="2397474" y="1956008"/>
                  </a:cubicBezTo>
                  <a:cubicBezTo>
                    <a:pt x="2540887" y="1901637"/>
                    <a:pt x="2652983" y="2011455"/>
                    <a:pt x="2881058" y="1956008"/>
                  </a:cubicBezTo>
                  <a:cubicBezTo>
                    <a:pt x="3109133" y="1900561"/>
                    <a:pt x="3125440" y="1994906"/>
                    <a:pt x="3258490" y="1956008"/>
                  </a:cubicBezTo>
                  <a:cubicBezTo>
                    <a:pt x="3391540" y="1917110"/>
                    <a:pt x="3515983" y="1995208"/>
                    <a:pt x="3635922" y="1956008"/>
                  </a:cubicBezTo>
                  <a:cubicBezTo>
                    <a:pt x="3755861" y="1916808"/>
                    <a:pt x="3993250" y="1980222"/>
                    <a:pt x="4331812" y="1956008"/>
                  </a:cubicBezTo>
                  <a:cubicBezTo>
                    <a:pt x="4670374" y="1931794"/>
                    <a:pt x="4502182" y="1987158"/>
                    <a:pt x="4603091" y="1956008"/>
                  </a:cubicBezTo>
                  <a:cubicBezTo>
                    <a:pt x="4704000" y="1924858"/>
                    <a:pt x="4894911" y="1981713"/>
                    <a:pt x="5086675" y="1956008"/>
                  </a:cubicBezTo>
                  <a:cubicBezTo>
                    <a:pt x="5278439" y="1930303"/>
                    <a:pt x="5453215" y="1997774"/>
                    <a:pt x="5676412" y="1956008"/>
                  </a:cubicBezTo>
                  <a:cubicBezTo>
                    <a:pt x="5899609" y="1914242"/>
                    <a:pt x="5916891" y="1983361"/>
                    <a:pt x="6053844" y="1956008"/>
                  </a:cubicBezTo>
                  <a:cubicBezTo>
                    <a:pt x="6190797" y="1928655"/>
                    <a:pt x="6649654" y="1957770"/>
                    <a:pt x="6855886" y="1956008"/>
                  </a:cubicBezTo>
                  <a:cubicBezTo>
                    <a:pt x="7062118" y="1954246"/>
                    <a:pt x="7041766" y="1984826"/>
                    <a:pt x="7127165" y="1956008"/>
                  </a:cubicBezTo>
                  <a:cubicBezTo>
                    <a:pt x="7212564" y="1927190"/>
                    <a:pt x="7329143" y="1972870"/>
                    <a:pt x="7398444" y="1956008"/>
                  </a:cubicBezTo>
                  <a:cubicBezTo>
                    <a:pt x="7467745" y="1939146"/>
                    <a:pt x="7652315" y="1998963"/>
                    <a:pt x="7882029" y="1956008"/>
                  </a:cubicBezTo>
                  <a:cubicBezTo>
                    <a:pt x="8111743" y="1913053"/>
                    <a:pt x="8279021" y="2022296"/>
                    <a:pt x="8471766" y="1956008"/>
                  </a:cubicBezTo>
                  <a:cubicBezTo>
                    <a:pt x="8664511" y="1889720"/>
                    <a:pt x="8870652" y="2027828"/>
                    <a:pt x="9167656" y="1956008"/>
                  </a:cubicBezTo>
                  <a:cubicBezTo>
                    <a:pt x="9464660" y="1884188"/>
                    <a:pt x="9534567" y="2017936"/>
                    <a:pt x="9863546" y="1956008"/>
                  </a:cubicBezTo>
                  <a:cubicBezTo>
                    <a:pt x="10192525" y="1894080"/>
                    <a:pt x="10516048" y="1959502"/>
                    <a:pt x="10807125" y="1956008"/>
                  </a:cubicBezTo>
                  <a:cubicBezTo>
                    <a:pt x="10827264" y="1944871"/>
                    <a:pt x="10860781" y="1950545"/>
                    <a:pt x="10881809" y="1944594"/>
                  </a:cubicBezTo>
                  <a:cubicBezTo>
                    <a:pt x="10892292" y="1933181"/>
                    <a:pt x="10931543" y="1925073"/>
                    <a:pt x="10942792" y="1913467"/>
                  </a:cubicBezTo>
                  <a:cubicBezTo>
                    <a:pt x="10957204" y="1888193"/>
                    <a:pt x="10970756" y="1886048"/>
                    <a:pt x="10983906" y="1867299"/>
                  </a:cubicBezTo>
                  <a:cubicBezTo>
                    <a:pt x="10986984" y="1846598"/>
                    <a:pt x="11002359" y="1824896"/>
                    <a:pt x="10998983" y="1810759"/>
                  </a:cubicBezTo>
                  <a:cubicBezTo>
                    <a:pt x="10965771" y="1691163"/>
                    <a:pt x="11011270" y="1463935"/>
                    <a:pt x="10998983" y="1222278"/>
                  </a:cubicBezTo>
                  <a:cubicBezTo>
                    <a:pt x="10986696" y="980621"/>
                    <a:pt x="11055123" y="830555"/>
                    <a:pt x="10998983" y="717073"/>
                  </a:cubicBezTo>
                  <a:cubicBezTo>
                    <a:pt x="10942843" y="603592"/>
                    <a:pt x="11050566" y="318770"/>
                    <a:pt x="10998983" y="145248"/>
                  </a:cubicBezTo>
                  <a:cubicBezTo>
                    <a:pt x="10990659" y="121589"/>
                    <a:pt x="10990475" y="108078"/>
                    <a:pt x="10983906" y="88706"/>
                  </a:cubicBezTo>
                  <a:cubicBezTo>
                    <a:pt x="10968048" y="71108"/>
                    <a:pt x="10966268" y="62060"/>
                    <a:pt x="10942792" y="42538"/>
                  </a:cubicBezTo>
                  <a:cubicBezTo>
                    <a:pt x="10914684" y="28688"/>
                    <a:pt x="10906666" y="22862"/>
                    <a:pt x="10881809" y="11412"/>
                  </a:cubicBezTo>
                  <a:cubicBezTo>
                    <a:pt x="10862435" y="10317"/>
                    <a:pt x="10833972" y="2431"/>
                    <a:pt x="10807125" y="0"/>
                  </a:cubicBezTo>
                  <a:cubicBezTo>
                    <a:pt x="10541779" y="16801"/>
                    <a:pt x="10193942" y="-41674"/>
                    <a:pt x="10005083" y="0"/>
                  </a:cubicBezTo>
                  <a:cubicBezTo>
                    <a:pt x="9816224" y="41674"/>
                    <a:pt x="9728866" y="-31718"/>
                    <a:pt x="9627651" y="0"/>
                  </a:cubicBezTo>
                  <a:cubicBezTo>
                    <a:pt x="9526436" y="31718"/>
                    <a:pt x="9019556" y="-28185"/>
                    <a:pt x="8825608" y="0"/>
                  </a:cubicBezTo>
                  <a:cubicBezTo>
                    <a:pt x="8631660" y="28185"/>
                    <a:pt x="8618090" y="-8660"/>
                    <a:pt x="8448177" y="0"/>
                  </a:cubicBezTo>
                  <a:cubicBezTo>
                    <a:pt x="8278264" y="8660"/>
                    <a:pt x="8153675" y="-39440"/>
                    <a:pt x="8070745" y="0"/>
                  </a:cubicBezTo>
                  <a:cubicBezTo>
                    <a:pt x="7987815" y="39440"/>
                    <a:pt x="7634395" y="-40092"/>
                    <a:pt x="7481008" y="0"/>
                  </a:cubicBezTo>
                  <a:cubicBezTo>
                    <a:pt x="7327621" y="40092"/>
                    <a:pt x="6972749" y="-58332"/>
                    <a:pt x="6785118" y="0"/>
                  </a:cubicBezTo>
                  <a:cubicBezTo>
                    <a:pt x="6597487" y="58332"/>
                    <a:pt x="6341737" y="-34322"/>
                    <a:pt x="5983075" y="0"/>
                  </a:cubicBezTo>
                  <a:cubicBezTo>
                    <a:pt x="5624413" y="34322"/>
                    <a:pt x="5695603" y="-1254"/>
                    <a:pt x="5605644" y="0"/>
                  </a:cubicBezTo>
                  <a:cubicBezTo>
                    <a:pt x="5515685" y="1254"/>
                    <a:pt x="5444424" y="-11589"/>
                    <a:pt x="5334365" y="0"/>
                  </a:cubicBezTo>
                  <a:cubicBezTo>
                    <a:pt x="5224306" y="11589"/>
                    <a:pt x="4883508" y="-19479"/>
                    <a:pt x="4532322" y="0"/>
                  </a:cubicBezTo>
                  <a:cubicBezTo>
                    <a:pt x="4181136" y="19479"/>
                    <a:pt x="4273377" y="-35996"/>
                    <a:pt x="4154890" y="0"/>
                  </a:cubicBezTo>
                  <a:cubicBezTo>
                    <a:pt x="4036403" y="35996"/>
                    <a:pt x="3940228" y="-9085"/>
                    <a:pt x="3883611" y="0"/>
                  </a:cubicBezTo>
                  <a:cubicBezTo>
                    <a:pt x="3826994" y="9085"/>
                    <a:pt x="3509901" y="-14628"/>
                    <a:pt x="3187722" y="0"/>
                  </a:cubicBezTo>
                  <a:cubicBezTo>
                    <a:pt x="2865543" y="14628"/>
                    <a:pt x="3043308" y="-26721"/>
                    <a:pt x="2916442" y="0"/>
                  </a:cubicBezTo>
                  <a:cubicBezTo>
                    <a:pt x="2789576" y="26721"/>
                    <a:pt x="2445169" y="-77490"/>
                    <a:pt x="2114400" y="0"/>
                  </a:cubicBezTo>
                  <a:cubicBezTo>
                    <a:pt x="1783631" y="77490"/>
                    <a:pt x="1658536" y="-60988"/>
                    <a:pt x="1524663" y="0"/>
                  </a:cubicBezTo>
                  <a:cubicBezTo>
                    <a:pt x="1390790" y="60988"/>
                    <a:pt x="1276765" y="-18350"/>
                    <a:pt x="1041078" y="0"/>
                  </a:cubicBezTo>
                  <a:cubicBezTo>
                    <a:pt x="805391" y="18350"/>
                    <a:pt x="877477" y="-24180"/>
                    <a:pt x="769799" y="0"/>
                  </a:cubicBezTo>
                  <a:cubicBezTo>
                    <a:pt x="662121" y="24180"/>
                    <a:pt x="329605" y="-47232"/>
                    <a:pt x="191857" y="0"/>
                  </a:cubicBezTo>
                  <a:close/>
                </a:path>
                <a:path w="10999836" h="1956008" stroke="0" extrusionOk="0">
                  <a:moveTo>
                    <a:pt x="191857" y="0"/>
                  </a:moveTo>
                  <a:cubicBezTo>
                    <a:pt x="177501" y="6240"/>
                    <a:pt x="131731" y="1273"/>
                    <a:pt x="117172" y="11412"/>
                  </a:cubicBezTo>
                  <a:cubicBezTo>
                    <a:pt x="91354" y="30269"/>
                    <a:pt x="74515" y="26779"/>
                    <a:pt x="56189" y="42538"/>
                  </a:cubicBezTo>
                  <a:cubicBezTo>
                    <a:pt x="42604" y="61767"/>
                    <a:pt x="30401" y="69741"/>
                    <a:pt x="15075" y="88706"/>
                  </a:cubicBezTo>
                  <a:cubicBezTo>
                    <a:pt x="15263" y="114225"/>
                    <a:pt x="-983" y="131423"/>
                    <a:pt x="0" y="145248"/>
                  </a:cubicBezTo>
                  <a:cubicBezTo>
                    <a:pt x="4857" y="261572"/>
                    <a:pt x="-49537" y="430204"/>
                    <a:pt x="0" y="667108"/>
                  </a:cubicBezTo>
                  <a:cubicBezTo>
                    <a:pt x="49537" y="904012"/>
                    <a:pt x="-59127" y="1072444"/>
                    <a:pt x="0" y="1222278"/>
                  </a:cubicBezTo>
                  <a:cubicBezTo>
                    <a:pt x="59127" y="1372112"/>
                    <a:pt x="-21711" y="1656206"/>
                    <a:pt x="0" y="1810759"/>
                  </a:cubicBezTo>
                  <a:cubicBezTo>
                    <a:pt x="8736" y="1827089"/>
                    <a:pt x="6466" y="1844485"/>
                    <a:pt x="15075" y="1867299"/>
                  </a:cubicBezTo>
                  <a:cubicBezTo>
                    <a:pt x="34501" y="1878986"/>
                    <a:pt x="38963" y="1897218"/>
                    <a:pt x="56189" y="1913467"/>
                  </a:cubicBezTo>
                  <a:cubicBezTo>
                    <a:pt x="87310" y="1923735"/>
                    <a:pt x="84517" y="1933527"/>
                    <a:pt x="117172" y="1944594"/>
                  </a:cubicBezTo>
                  <a:cubicBezTo>
                    <a:pt x="148588" y="1949008"/>
                    <a:pt x="167576" y="1953865"/>
                    <a:pt x="191857" y="1956008"/>
                  </a:cubicBezTo>
                  <a:cubicBezTo>
                    <a:pt x="384268" y="1915873"/>
                    <a:pt x="522430" y="1994610"/>
                    <a:pt x="781594" y="1956008"/>
                  </a:cubicBezTo>
                  <a:cubicBezTo>
                    <a:pt x="1040758" y="1917406"/>
                    <a:pt x="1049756" y="1994217"/>
                    <a:pt x="1265179" y="1956008"/>
                  </a:cubicBezTo>
                  <a:cubicBezTo>
                    <a:pt x="1480602" y="1917799"/>
                    <a:pt x="1413305" y="1977981"/>
                    <a:pt x="1536458" y="1956008"/>
                  </a:cubicBezTo>
                  <a:cubicBezTo>
                    <a:pt x="1659611" y="1934035"/>
                    <a:pt x="1762391" y="1967609"/>
                    <a:pt x="1913889" y="1956008"/>
                  </a:cubicBezTo>
                  <a:cubicBezTo>
                    <a:pt x="2065387" y="1944407"/>
                    <a:pt x="2150784" y="1997903"/>
                    <a:pt x="2291321" y="1956008"/>
                  </a:cubicBezTo>
                  <a:cubicBezTo>
                    <a:pt x="2431858" y="1914113"/>
                    <a:pt x="2581808" y="1990298"/>
                    <a:pt x="2774906" y="1956008"/>
                  </a:cubicBezTo>
                  <a:cubicBezTo>
                    <a:pt x="2968004" y="1921718"/>
                    <a:pt x="3223844" y="1957128"/>
                    <a:pt x="3576948" y="1956008"/>
                  </a:cubicBezTo>
                  <a:cubicBezTo>
                    <a:pt x="3930052" y="1954888"/>
                    <a:pt x="3910294" y="1976556"/>
                    <a:pt x="4166685" y="1956008"/>
                  </a:cubicBezTo>
                  <a:cubicBezTo>
                    <a:pt x="4423076" y="1935460"/>
                    <a:pt x="4496152" y="1968707"/>
                    <a:pt x="4650270" y="1956008"/>
                  </a:cubicBezTo>
                  <a:cubicBezTo>
                    <a:pt x="4804388" y="1943309"/>
                    <a:pt x="4846234" y="1985041"/>
                    <a:pt x="4921549" y="1956008"/>
                  </a:cubicBezTo>
                  <a:cubicBezTo>
                    <a:pt x="4996864" y="1926975"/>
                    <a:pt x="5099383" y="1971732"/>
                    <a:pt x="5192828" y="1956008"/>
                  </a:cubicBezTo>
                  <a:cubicBezTo>
                    <a:pt x="5286273" y="1940284"/>
                    <a:pt x="5741189" y="2011837"/>
                    <a:pt x="5888717" y="1956008"/>
                  </a:cubicBezTo>
                  <a:cubicBezTo>
                    <a:pt x="6036245" y="1900179"/>
                    <a:pt x="6146650" y="1980608"/>
                    <a:pt x="6266149" y="1956008"/>
                  </a:cubicBezTo>
                  <a:cubicBezTo>
                    <a:pt x="6385648" y="1931408"/>
                    <a:pt x="6694844" y="2018772"/>
                    <a:pt x="7068192" y="1956008"/>
                  </a:cubicBezTo>
                  <a:cubicBezTo>
                    <a:pt x="7441540" y="1893244"/>
                    <a:pt x="7453446" y="1979941"/>
                    <a:pt x="7551776" y="1956008"/>
                  </a:cubicBezTo>
                  <a:cubicBezTo>
                    <a:pt x="7650106" y="1932075"/>
                    <a:pt x="7758979" y="1977386"/>
                    <a:pt x="7823055" y="1956008"/>
                  </a:cubicBezTo>
                  <a:cubicBezTo>
                    <a:pt x="7887131" y="1934630"/>
                    <a:pt x="8239092" y="2004552"/>
                    <a:pt x="8518945" y="1956008"/>
                  </a:cubicBezTo>
                  <a:cubicBezTo>
                    <a:pt x="8798798" y="1907464"/>
                    <a:pt x="8738275" y="1997365"/>
                    <a:pt x="8896377" y="1956008"/>
                  </a:cubicBezTo>
                  <a:cubicBezTo>
                    <a:pt x="9054479" y="1914651"/>
                    <a:pt x="9387074" y="1981567"/>
                    <a:pt x="9592267" y="1956008"/>
                  </a:cubicBezTo>
                  <a:cubicBezTo>
                    <a:pt x="9797460" y="1930449"/>
                    <a:pt x="10384817" y="2034454"/>
                    <a:pt x="10807125" y="1956008"/>
                  </a:cubicBezTo>
                  <a:cubicBezTo>
                    <a:pt x="10824310" y="1952129"/>
                    <a:pt x="10850365" y="1955083"/>
                    <a:pt x="10881809" y="1944594"/>
                  </a:cubicBezTo>
                  <a:cubicBezTo>
                    <a:pt x="10907950" y="1926162"/>
                    <a:pt x="10918889" y="1932243"/>
                    <a:pt x="10942792" y="1913467"/>
                  </a:cubicBezTo>
                  <a:cubicBezTo>
                    <a:pt x="10951412" y="1892940"/>
                    <a:pt x="10971395" y="1882090"/>
                    <a:pt x="10983906" y="1867299"/>
                  </a:cubicBezTo>
                  <a:cubicBezTo>
                    <a:pt x="10985111" y="1846263"/>
                    <a:pt x="10996991" y="1838174"/>
                    <a:pt x="10998983" y="1810759"/>
                  </a:cubicBezTo>
                  <a:cubicBezTo>
                    <a:pt x="10957200" y="1561163"/>
                    <a:pt x="11006423" y="1428918"/>
                    <a:pt x="10998983" y="1305554"/>
                  </a:cubicBezTo>
                  <a:cubicBezTo>
                    <a:pt x="10991543" y="1182191"/>
                    <a:pt x="11003996" y="922244"/>
                    <a:pt x="10998983" y="750384"/>
                  </a:cubicBezTo>
                  <a:cubicBezTo>
                    <a:pt x="10993970" y="578524"/>
                    <a:pt x="11026639" y="366423"/>
                    <a:pt x="10998983" y="145248"/>
                  </a:cubicBezTo>
                  <a:cubicBezTo>
                    <a:pt x="10988257" y="126853"/>
                    <a:pt x="10993272" y="108563"/>
                    <a:pt x="10983906" y="88706"/>
                  </a:cubicBezTo>
                  <a:cubicBezTo>
                    <a:pt x="10969546" y="79521"/>
                    <a:pt x="10956882" y="56168"/>
                    <a:pt x="10942792" y="42538"/>
                  </a:cubicBezTo>
                  <a:cubicBezTo>
                    <a:pt x="10918876" y="30585"/>
                    <a:pt x="10908565" y="17194"/>
                    <a:pt x="10881809" y="11412"/>
                  </a:cubicBezTo>
                  <a:cubicBezTo>
                    <a:pt x="10855811" y="11443"/>
                    <a:pt x="10825793" y="-452"/>
                    <a:pt x="10807125" y="0"/>
                  </a:cubicBezTo>
                  <a:cubicBezTo>
                    <a:pt x="10410164" y="4956"/>
                    <a:pt x="10197920" y="-24768"/>
                    <a:pt x="10005083" y="0"/>
                  </a:cubicBezTo>
                  <a:cubicBezTo>
                    <a:pt x="9812246" y="24768"/>
                    <a:pt x="9422837" y="-61329"/>
                    <a:pt x="9203040" y="0"/>
                  </a:cubicBezTo>
                  <a:cubicBezTo>
                    <a:pt x="8983243" y="61329"/>
                    <a:pt x="8750675" y="-58101"/>
                    <a:pt x="8613303" y="0"/>
                  </a:cubicBezTo>
                  <a:cubicBezTo>
                    <a:pt x="8475931" y="58101"/>
                    <a:pt x="8219653" y="-36499"/>
                    <a:pt x="7917413" y="0"/>
                  </a:cubicBezTo>
                  <a:cubicBezTo>
                    <a:pt x="7615173" y="36499"/>
                    <a:pt x="7511728" y="-27051"/>
                    <a:pt x="7327676" y="0"/>
                  </a:cubicBezTo>
                  <a:cubicBezTo>
                    <a:pt x="7143624" y="27051"/>
                    <a:pt x="6919777" y="-31299"/>
                    <a:pt x="6737939" y="0"/>
                  </a:cubicBezTo>
                  <a:cubicBezTo>
                    <a:pt x="6556101" y="31299"/>
                    <a:pt x="6356672" y="-2513"/>
                    <a:pt x="6148202" y="0"/>
                  </a:cubicBezTo>
                  <a:cubicBezTo>
                    <a:pt x="5939732" y="2513"/>
                    <a:pt x="5946985" y="-1594"/>
                    <a:pt x="5876923" y="0"/>
                  </a:cubicBezTo>
                  <a:cubicBezTo>
                    <a:pt x="5806861" y="1594"/>
                    <a:pt x="5381826" y="-74639"/>
                    <a:pt x="5181033" y="0"/>
                  </a:cubicBezTo>
                  <a:cubicBezTo>
                    <a:pt x="4980240" y="74639"/>
                    <a:pt x="5013272" y="-4359"/>
                    <a:pt x="4909754" y="0"/>
                  </a:cubicBezTo>
                  <a:cubicBezTo>
                    <a:pt x="4806236" y="4359"/>
                    <a:pt x="4537291" y="-10245"/>
                    <a:pt x="4320017" y="0"/>
                  </a:cubicBezTo>
                  <a:cubicBezTo>
                    <a:pt x="4102743" y="10245"/>
                    <a:pt x="3899395" y="-19619"/>
                    <a:pt x="3517974" y="0"/>
                  </a:cubicBezTo>
                  <a:cubicBezTo>
                    <a:pt x="3136553" y="19619"/>
                    <a:pt x="2918408" y="-30956"/>
                    <a:pt x="2715932" y="0"/>
                  </a:cubicBezTo>
                  <a:cubicBezTo>
                    <a:pt x="2513456" y="30956"/>
                    <a:pt x="2345938" y="-24502"/>
                    <a:pt x="2020042" y="0"/>
                  </a:cubicBezTo>
                  <a:cubicBezTo>
                    <a:pt x="1694146" y="24502"/>
                    <a:pt x="1711266" y="-43799"/>
                    <a:pt x="1536458" y="0"/>
                  </a:cubicBezTo>
                  <a:cubicBezTo>
                    <a:pt x="1361650" y="43799"/>
                    <a:pt x="1320050" y="-18537"/>
                    <a:pt x="1265179" y="0"/>
                  </a:cubicBezTo>
                  <a:cubicBezTo>
                    <a:pt x="1210308" y="18537"/>
                    <a:pt x="901017" y="-49260"/>
                    <a:pt x="781594" y="0"/>
                  </a:cubicBezTo>
                  <a:cubicBezTo>
                    <a:pt x="662171" y="49260"/>
                    <a:pt x="419994" y="-59939"/>
                    <a:pt x="191857" y="0"/>
                  </a:cubicBezTo>
                  <a:close/>
                </a:path>
              </a:pathLst>
            </a:custGeom>
            <a:solidFill>
              <a:srgbClr val="81628F"/>
            </a:solidFill>
            <a:ln w="34925">
              <a:noFill/>
              <a:extLst>
                <a:ext uri="{C807C97D-BFC1-408E-A445-0C87EB9F89A2}">
                  <ask:lineSketchStyleProps xmlns:ask="http://schemas.microsoft.com/office/drawing/2018/sketchyshapes" sd="1219033472">
                    <a:custGeom>
                      <a:avLst/>
                      <a:gdLst/>
                      <a:ahLst/>
                      <a:cxnLst/>
                      <a:rect l="l" t="t" r="r" b="b"/>
                      <a:pathLst>
                        <a:path w="6553200" h="1539240">
                          <a:moveTo>
                            <a:pt x="114300" y="0"/>
                          </a:moveTo>
                          <a:lnTo>
                            <a:pt x="69806" y="8981"/>
                          </a:lnTo>
                          <a:lnTo>
                            <a:pt x="33475" y="33475"/>
                          </a:lnTo>
                          <a:lnTo>
                            <a:pt x="8981" y="69806"/>
                          </a:lnTo>
                          <a:lnTo>
                            <a:pt x="0" y="114300"/>
                          </a:lnTo>
                          <a:lnTo>
                            <a:pt x="0" y="1424940"/>
                          </a:lnTo>
                          <a:lnTo>
                            <a:pt x="8981" y="1469433"/>
                          </a:lnTo>
                          <a:lnTo>
                            <a:pt x="33475" y="1505764"/>
                          </a:lnTo>
                          <a:lnTo>
                            <a:pt x="69806" y="1530258"/>
                          </a:lnTo>
                          <a:lnTo>
                            <a:pt x="114300" y="1539240"/>
                          </a:lnTo>
                          <a:lnTo>
                            <a:pt x="6438392" y="1539240"/>
                          </a:lnTo>
                          <a:lnTo>
                            <a:pt x="6482885" y="1530258"/>
                          </a:lnTo>
                          <a:lnTo>
                            <a:pt x="6519216" y="1505764"/>
                          </a:lnTo>
                          <a:lnTo>
                            <a:pt x="6543710" y="1469433"/>
                          </a:lnTo>
                          <a:lnTo>
                            <a:pt x="6552692" y="1424940"/>
                          </a:lnTo>
                          <a:lnTo>
                            <a:pt x="6552692" y="114300"/>
                          </a:lnTo>
                          <a:lnTo>
                            <a:pt x="6543710" y="69806"/>
                          </a:lnTo>
                          <a:lnTo>
                            <a:pt x="6519216" y="33475"/>
                          </a:lnTo>
                          <a:lnTo>
                            <a:pt x="6482885" y="8981"/>
                          </a:lnTo>
                          <a:lnTo>
                            <a:pt x="6438392" y="0"/>
                          </a:lnTo>
                          <a:lnTo>
                            <a:pt x="114300" y="0"/>
                          </a:lnTo>
                          <a:close/>
                        </a:path>
                      </a:pathLst>
                    </a:custGeom>
                    <ask:type>
                      <ask:lineSketchScribble/>
                    </ask:type>
                  </ask:lineSketchStyleProps>
                </a:ext>
              </a:extLs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31F20"/>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26369BBF-FF8D-954D-1CCD-4C76275F371C}"/>
                </a:ext>
              </a:extLst>
            </p:cNvPr>
            <p:cNvGrpSpPr/>
            <p:nvPr/>
          </p:nvGrpSpPr>
          <p:grpSpPr>
            <a:xfrm>
              <a:off x="796832" y="3814712"/>
              <a:ext cx="2591967" cy="1424896"/>
              <a:chOff x="796832" y="3814712"/>
              <a:chExt cx="2591967" cy="1424896"/>
            </a:xfrm>
          </p:grpSpPr>
          <p:sp>
            <p:nvSpPr>
              <p:cNvPr id="26" name="Google Shape;489;p58">
                <a:extLst>
                  <a:ext uri="{FF2B5EF4-FFF2-40B4-BE49-F238E27FC236}">
                    <a16:creationId xmlns:a16="http://schemas.microsoft.com/office/drawing/2014/main" id="{A8487A88-C97D-AE76-A812-563475F6B04A}"/>
                  </a:ext>
                </a:extLst>
              </p:cNvPr>
              <p:cNvSpPr txBox="1">
                <a:spLocks/>
              </p:cNvSpPr>
              <p:nvPr/>
            </p:nvSpPr>
            <p:spPr>
              <a:xfrm>
                <a:off x="796832" y="3921519"/>
                <a:ext cx="1280160" cy="548640"/>
              </a:xfrm>
              <a:prstGeom prst="rect">
                <a:avLst/>
              </a:prstGeom>
              <a:noFill/>
              <a:ln>
                <a:noFill/>
              </a:ln>
            </p:spPr>
            <p:txBody>
              <a:bodyPr spcFirstLastPara="1" wrap="square" lIns="91440" tIns="91440" rIns="9144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Prata"/>
                  <a:buNone/>
                  <a:defRPr sz="4800" b="0" i="1" u="none" strike="noStrike" cap="none">
                    <a:solidFill>
                      <a:schemeClr val="dk1"/>
                    </a:solidFill>
                    <a:latin typeface="Prata"/>
                    <a:ea typeface="Prata"/>
                    <a:cs typeface="Prata"/>
                    <a:sym typeface="Prata"/>
                  </a:defRPr>
                </a:lvl1pPr>
                <a:lvl2pPr marR="0" lvl="1"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2pPr>
                <a:lvl3pPr marR="0" lvl="2"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3pPr>
                <a:lvl4pPr marR="0" lvl="3"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4pPr>
                <a:lvl5pPr marR="0" lvl="4"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5pPr>
                <a:lvl6pPr marR="0" lvl="5"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6pPr>
                <a:lvl7pPr marR="0" lvl="6"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7pPr>
                <a:lvl8pPr marR="0" lvl="7"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8pPr>
                <a:lvl9pPr marR="0" lvl="8"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9pPr>
              </a:lstStyle>
              <a:p>
                <a:pPr marL="0" marR="0" lvl="0" indent="0" algn="l" defTabSz="914400" rtl="0" eaLnBrk="1" fontAlgn="auto" latinLnBrk="0" hangingPunct="1">
                  <a:lnSpc>
                    <a:spcPct val="100000"/>
                  </a:lnSpc>
                  <a:spcBef>
                    <a:spcPts val="0"/>
                  </a:spcBef>
                  <a:spcAft>
                    <a:spcPts val="0"/>
                  </a:spcAft>
                  <a:buClr>
                    <a:srgbClr val="464038"/>
                  </a:buClr>
                  <a:buSzPts val="3600"/>
                  <a:buFont typeface="Prata"/>
                  <a:buNone/>
                  <a:tabLst/>
                  <a:defRPr/>
                </a:pPr>
                <a:r>
                  <a:rPr kumimoji="0" lang="en-US" sz="2000" b="0" i="0" u="none" strike="noStrike" kern="0" cap="none" spc="0" normalizeH="0" baseline="0" noProof="0">
                    <a:ln>
                      <a:noFill/>
                    </a:ln>
                    <a:solidFill>
                      <a:schemeClr val="bg1"/>
                    </a:solidFill>
                    <a:effectLst/>
                    <a:uLnTx/>
                    <a:uFillTx/>
                    <a:latin typeface="Lato Black" panose="020F0A02020204030203" pitchFamily="34" charset="0"/>
                    <a:sym typeface="Prata"/>
                  </a:rPr>
                  <a:t>Break Stigmas</a:t>
                </a:r>
              </a:p>
            </p:txBody>
          </p:sp>
          <p:sp>
            <p:nvSpPr>
              <p:cNvPr id="29" name="Google Shape;492;p58">
                <a:extLst>
                  <a:ext uri="{FF2B5EF4-FFF2-40B4-BE49-F238E27FC236}">
                    <a16:creationId xmlns:a16="http://schemas.microsoft.com/office/drawing/2014/main" id="{43EAA2C1-D550-646D-EA7F-FF79C65117D2}"/>
                  </a:ext>
                </a:extLst>
              </p:cNvPr>
              <p:cNvSpPr txBox="1">
                <a:spLocks/>
              </p:cNvSpPr>
              <p:nvPr/>
            </p:nvSpPr>
            <p:spPr>
              <a:xfrm>
                <a:off x="845290" y="4599530"/>
                <a:ext cx="2543509" cy="64007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1pPr>
                <a:lvl2pPr marL="914400" marR="0" lvl="1"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2pPr>
                <a:lvl3pPr marL="1371600" marR="0" lvl="2"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3pPr>
                <a:lvl4pPr marL="1828800" marR="0" lvl="3"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4pPr>
                <a:lvl5pPr marL="2286000" marR="0" lvl="4"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5pPr>
                <a:lvl6pPr marL="2743200" marR="0" lvl="5"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6pPr>
                <a:lvl7pPr marL="3200400" marR="0" lvl="6"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7pPr>
                <a:lvl8pPr marL="3657600" marR="0" lvl="7"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8pPr>
                <a:lvl9pPr marL="4114800" marR="0" lvl="8"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9p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00" cap="none" spc="0" normalizeH="0" baseline="0" noProof="0">
                    <a:ln>
                      <a:noFill/>
                    </a:ln>
                    <a:solidFill>
                      <a:schemeClr val="bg1"/>
                    </a:solidFill>
                    <a:effectLst/>
                    <a:uLnTx/>
                    <a:uFillTx/>
                    <a:latin typeface="Lato" panose="020F0502020204030203" pitchFamily="34" charset="0"/>
                    <a:sym typeface="Charis SIL"/>
                  </a:rPr>
                  <a:t>Breaking the stigma  is crucial to building a supportive and empowering environment for kids and families.</a:t>
                </a:r>
              </a:p>
            </p:txBody>
          </p:sp>
          <p:pic>
            <p:nvPicPr>
              <p:cNvPr id="49" name="Graphic 48">
                <a:extLst>
                  <a:ext uri="{FF2B5EF4-FFF2-40B4-BE49-F238E27FC236}">
                    <a16:creationId xmlns:a16="http://schemas.microsoft.com/office/drawing/2014/main" id="{37B1B829-6E33-4529-1C7B-7E5DF83FE6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79369" y="3814712"/>
                <a:ext cx="927207" cy="708142"/>
              </a:xfrm>
              <a:prstGeom prst="rect">
                <a:avLst/>
              </a:prstGeom>
            </p:spPr>
          </p:pic>
        </p:grpSp>
        <p:grpSp>
          <p:nvGrpSpPr>
            <p:cNvPr id="2" name="Group 1">
              <a:extLst>
                <a:ext uri="{FF2B5EF4-FFF2-40B4-BE49-F238E27FC236}">
                  <a16:creationId xmlns:a16="http://schemas.microsoft.com/office/drawing/2014/main" id="{3CB05C1A-B499-A554-936A-6423295E9ADE}"/>
                </a:ext>
              </a:extLst>
            </p:cNvPr>
            <p:cNvGrpSpPr/>
            <p:nvPr/>
          </p:nvGrpSpPr>
          <p:grpSpPr>
            <a:xfrm>
              <a:off x="3937105" y="3825700"/>
              <a:ext cx="3158767" cy="1531170"/>
              <a:chOff x="4044050" y="3845850"/>
              <a:chExt cx="3158767" cy="1531170"/>
            </a:xfrm>
          </p:grpSpPr>
          <p:sp>
            <p:nvSpPr>
              <p:cNvPr id="27" name="Google Shape;490;p58">
                <a:extLst>
                  <a:ext uri="{FF2B5EF4-FFF2-40B4-BE49-F238E27FC236}">
                    <a16:creationId xmlns:a16="http://schemas.microsoft.com/office/drawing/2014/main" id="{BD58B8DC-C635-BB12-60E8-CB9C68F9F56E}"/>
                  </a:ext>
                </a:extLst>
              </p:cNvPr>
              <p:cNvSpPr txBox="1">
                <a:spLocks/>
              </p:cNvSpPr>
              <p:nvPr/>
            </p:nvSpPr>
            <p:spPr>
              <a:xfrm>
                <a:off x="4044050" y="3921519"/>
                <a:ext cx="1280160" cy="548640"/>
              </a:xfrm>
              <a:prstGeom prst="rect">
                <a:avLst/>
              </a:prstGeom>
              <a:noFill/>
              <a:ln>
                <a:noFill/>
              </a:ln>
            </p:spPr>
            <p:txBody>
              <a:bodyPr spcFirstLastPara="1" wrap="square" lIns="91440" tIns="91440" rIns="91440" bIns="9144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Prata"/>
                  <a:buNone/>
                  <a:defRPr sz="4800" b="0" i="1" u="none" strike="noStrike" cap="none">
                    <a:solidFill>
                      <a:schemeClr val="dk1"/>
                    </a:solidFill>
                    <a:latin typeface="Prata"/>
                    <a:ea typeface="Prata"/>
                    <a:cs typeface="Prata"/>
                    <a:sym typeface="Prata"/>
                  </a:defRPr>
                </a:lvl1pPr>
                <a:lvl2pPr marR="0" lvl="1"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2pPr>
                <a:lvl3pPr marR="0" lvl="2"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3pPr>
                <a:lvl4pPr marR="0" lvl="3"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4pPr>
                <a:lvl5pPr marR="0" lvl="4"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5pPr>
                <a:lvl6pPr marR="0" lvl="5"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6pPr>
                <a:lvl7pPr marR="0" lvl="6"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7pPr>
                <a:lvl8pPr marR="0" lvl="7"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8pPr>
                <a:lvl9pPr marR="0" lvl="8"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9pPr>
              </a:lstStyle>
              <a:p>
                <a:pPr marL="0" marR="0" lvl="0" indent="0" algn="l" defTabSz="914400" rtl="0" eaLnBrk="1" fontAlgn="auto" latinLnBrk="0" hangingPunct="1">
                  <a:lnSpc>
                    <a:spcPct val="100000"/>
                  </a:lnSpc>
                  <a:spcBef>
                    <a:spcPts val="0"/>
                  </a:spcBef>
                  <a:spcAft>
                    <a:spcPts val="0"/>
                  </a:spcAft>
                  <a:buClr>
                    <a:srgbClr val="464038"/>
                  </a:buClr>
                  <a:buSzPts val="3600"/>
                  <a:buFont typeface="Prata"/>
                  <a:buNone/>
                  <a:tabLst/>
                  <a:defRPr/>
                </a:pPr>
                <a:r>
                  <a:rPr kumimoji="0" lang="en-US" sz="2000" b="0" i="0" u="none" strike="noStrike" kern="0" cap="none" spc="0" normalizeH="0" baseline="0" noProof="0">
                    <a:ln>
                      <a:noFill/>
                    </a:ln>
                    <a:solidFill>
                      <a:schemeClr val="bg1"/>
                    </a:solidFill>
                    <a:effectLst/>
                    <a:uLnTx/>
                    <a:uFillTx/>
                    <a:latin typeface="Lato Black" panose="020F0A02020204030203" pitchFamily="34" charset="0"/>
                    <a:sym typeface="Prata"/>
                  </a:rPr>
                  <a:t>Increase Literacy</a:t>
                </a:r>
              </a:p>
            </p:txBody>
          </p:sp>
          <p:sp>
            <p:nvSpPr>
              <p:cNvPr id="30" name="Google Shape;494;p58">
                <a:extLst>
                  <a:ext uri="{FF2B5EF4-FFF2-40B4-BE49-F238E27FC236}">
                    <a16:creationId xmlns:a16="http://schemas.microsoft.com/office/drawing/2014/main" id="{EF015161-2B30-A28E-1D32-1861CF54D98B}"/>
                  </a:ext>
                </a:extLst>
              </p:cNvPr>
              <p:cNvSpPr txBox="1">
                <a:spLocks/>
              </p:cNvSpPr>
              <p:nvPr/>
            </p:nvSpPr>
            <p:spPr>
              <a:xfrm>
                <a:off x="4126117" y="4599530"/>
                <a:ext cx="3076700" cy="77749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1pPr>
                <a:lvl2pPr marL="914400" marR="0" lvl="1"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2pPr>
                <a:lvl3pPr marL="1371600" marR="0" lvl="2"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3pPr>
                <a:lvl4pPr marL="1828800" marR="0" lvl="3"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4pPr>
                <a:lvl5pPr marL="2286000" marR="0" lvl="4"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5pPr>
                <a:lvl6pPr marL="2743200" marR="0" lvl="5"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6pPr>
                <a:lvl7pPr marL="3200400" marR="0" lvl="6"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7pPr>
                <a:lvl8pPr marL="3657600" marR="0" lvl="7"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8pPr>
                <a:lvl9pPr marL="4114800" marR="0" lvl="8"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9p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00" cap="none" spc="0" normalizeH="0" baseline="0" noProof="0">
                    <a:ln>
                      <a:noFill/>
                    </a:ln>
                    <a:solidFill>
                      <a:schemeClr val="bg1"/>
                    </a:solidFill>
                    <a:effectLst/>
                    <a:uLnTx/>
                    <a:uFillTx/>
                    <a:latin typeface="Lato" panose="020F0502020204030203" pitchFamily="34" charset="0"/>
                    <a:sym typeface="Charis SIL"/>
                  </a:rPr>
                  <a:t>Build an understanding of mental health and how to talk about it, know how to express feelings, recognize signs of concerns, and how to seek help when necessary.</a:t>
                </a:r>
              </a:p>
            </p:txBody>
          </p:sp>
          <p:pic>
            <p:nvPicPr>
              <p:cNvPr id="50" name="Graphic 49">
                <a:extLst>
                  <a:ext uri="{FF2B5EF4-FFF2-40B4-BE49-F238E27FC236}">
                    <a16:creationId xmlns:a16="http://schemas.microsoft.com/office/drawing/2014/main" id="{24256C8C-DC4A-F28F-08E2-B810FE9AB5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4132" y="3845850"/>
                <a:ext cx="730660" cy="703013"/>
              </a:xfrm>
              <a:prstGeom prst="rect">
                <a:avLst/>
              </a:prstGeom>
            </p:spPr>
          </p:pic>
        </p:grpSp>
        <p:grpSp>
          <p:nvGrpSpPr>
            <p:cNvPr id="4" name="Group 3">
              <a:extLst>
                <a:ext uri="{FF2B5EF4-FFF2-40B4-BE49-F238E27FC236}">
                  <a16:creationId xmlns:a16="http://schemas.microsoft.com/office/drawing/2014/main" id="{5B7C5ED1-CF39-188D-9373-4528D85BA27B}"/>
                </a:ext>
              </a:extLst>
            </p:cNvPr>
            <p:cNvGrpSpPr/>
            <p:nvPr/>
          </p:nvGrpSpPr>
          <p:grpSpPr>
            <a:xfrm>
              <a:off x="7675150" y="3810287"/>
              <a:ext cx="3435689" cy="1746939"/>
              <a:chOff x="7634839" y="3827699"/>
              <a:chExt cx="3435689" cy="1746939"/>
            </a:xfrm>
          </p:grpSpPr>
          <p:sp>
            <p:nvSpPr>
              <p:cNvPr id="28" name="Google Shape;491;p58">
                <a:extLst>
                  <a:ext uri="{FF2B5EF4-FFF2-40B4-BE49-F238E27FC236}">
                    <a16:creationId xmlns:a16="http://schemas.microsoft.com/office/drawing/2014/main" id="{1C3E1300-7B46-3CBD-1A4D-1B5CD7FC08C2}"/>
                  </a:ext>
                </a:extLst>
              </p:cNvPr>
              <p:cNvSpPr txBox="1">
                <a:spLocks/>
              </p:cNvSpPr>
              <p:nvPr/>
            </p:nvSpPr>
            <p:spPr>
              <a:xfrm>
                <a:off x="7634839" y="3912069"/>
                <a:ext cx="1280160" cy="548640"/>
              </a:xfrm>
              <a:prstGeom prst="rect">
                <a:avLst/>
              </a:prstGeom>
              <a:noFill/>
              <a:ln>
                <a:noFill/>
              </a:ln>
            </p:spPr>
            <p:txBody>
              <a:bodyPr spcFirstLastPara="1" wrap="square" lIns="91440" tIns="91440" rIns="91440" bIns="9144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Prata"/>
                  <a:buNone/>
                  <a:defRPr sz="4800" b="0" i="1" u="none" strike="noStrike" cap="none">
                    <a:solidFill>
                      <a:schemeClr val="dk1"/>
                    </a:solidFill>
                    <a:latin typeface="Prata"/>
                    <a:ea typeface="Prata"/>
                    <a:cs typeface="Prata"/>
                    <a:sym typeface="Prata"/>
                  </a:defRPr>
                </a:lvl1pPr>
                <a:lvl2pPr marR="0" lvl="1"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2pPr>
                <a:lvl3pPr marR="0" lvl="2"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3pPr>
                <a:lvl4pPr marR="0" lvl="3"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4pPr>
                <a:lvl5pPr marR="0" lvl="4"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5pPr>
                <a:lvl6pPr marR="0" lvl="5"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6pPr>
                <a:lvl7pPr marR="0" lvl="6"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7pPr>
                <a:lvl8pPr marR="0" lvl="7"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8pPr>
                <a:lvl9pPr marR="0" lvl="8" algn="ctr" rtl="0">
                  <a:lnSpc>
                    <a:spcPct val="100000"/>
                  </a:lnSpc>
                  <a:spcBef>
                    <a:spcPts val="0"/>
                  </a:spcBef>
                  <a:spcAft>
                    <a:spcPts val="0"/>
                  </a:spcAft>
                  <a:buClr>
                    <a:schemeClr val="dk1"/>
                  </a:buClr>
                  <a:buSzPts val="3600"/>
                  <a:buFont typeface="Prata"/>
                  <a:buNone/>
                  <a:defRPr sz="4800" b="0" i="0" u="none" strike="noStrike" cap="none">
                    <a:solidFill>
                      <a:schemeClr val="dk1"/>
                    </a:solidFill>
                    <a:latin typeface="Prata"/>
                    <a:ea typeface="Prata"/>
                    <a:cs typeface="Prata"/>
                    <a:sym typeface="Prata"/>
                  </a:defRPr>
                </a:lvl9pPr>
              </a:lstStyle>
              <a:p>
                <a:pPr marL="0" marR="0" lvl="0" indent="0" algn="l" defTabSz="914400" rtl="0" eaLnBrk="1" fontAlgn="auto" latinLnBrk="0" hangingPunct="1">
                  <a:lnSpc>
                    <a:spcPct val="100000"/>
                  </a:lnSpc>
                  <a:spcBef>
                    <a:spcPts val="0"/>
                  </a:spcBef>
                  <a:spcAft>
                    <a:spcPts val="0"/>
                  </a:spcAft>
                  <a:buClr>
                    <a:srgbClr val="464038"/>
                  </a:buClr>
                  <a:buSzPts val="3600"/>
                  <a:buFont typeface="Prata"/>
                  <a:buNone/>
                  <a:tabLst/>
                  <a:defRPr/>
                </a:pPr>
                <a:r>
                  <a:rPr kumimoji="0" lang="en" sz="2000" b="0" i="0" u="none" strike="noStrike" kern="0" cap="none" spc="0" normalizeH="0" baseline="0" noProof="0">
                    <a:ln>
                      <a:noFill/>
                    </a:ln>
                    <a:solidFill>
                      <a:schemeClr val="bg1"/>
                    </a:solidFill>
                    <a:effectLst/>
                    <a:uLnTx/>
                    <a:uFillTx/>
                    <a:latin typeface="Lato Black" panose="020F0A02020204030203" pitchFamily="34" charset="0"/>
                    <a:sym typeface="Prata"/>
                  </a:rPr>
                  <a:t>Teach</a:t>
                </a:r>
                <a:r>
                  <a:rPr kumimoji="0" lang="en-US" sz="2000" b="0" i="0" u="none" strike="noStrike" kern="0" cap="none" spc="0" normalizeH="0" baseline="0" noProof="0">
                    <a:ln>
                      <a:noFill/>
                    </a:ln>
                    <a:solidFill>
                      <a:schemeClr val="bg1"/>
                    </a:solidFill>
                    <a:effectLst/>
                    <a:uLnTx/>
                    <a:uFillTx/>
                    <a:latin typeface="Lato Black" panose="020F0A02020204030203" pitchFamily="34" charset="0"/>
                    <a:sym typeface="Prata"/>
                  </a:rPr>
                  <a:t> Skills</a:t>
                </a:r>
              </a:p>
            </p:txBody>
          </p:sp>
          <p:sp>
            <p:nvSpPr>
              <p:cNvPr id="31" name="Google Shape;496;p58">
                <a:extLst>
                  <a:ext uri="{FF2B5EF4-FFF2-40B4-BE49-F238E27FC236}">
                    <a16:creationId xmlns:a16="http://schemas.microsoft.com/office/drawing/2014/main" id="{4A9327C2-B63A-9DE7-6391-B3B8A6CA1BCD}"/>
                  </a:ext>
                </a:extLst>
              </p:cNvPr>
              <p:cNvSpPr txBox="1">
                <a:spLocks/>
              </p:cNvSpPr>
              <p:nvPr/>
            </p:nvSpPr>
            <p:spPr>
              <a:xfrm>
                <a:off x="7701826" y="4599530"/>
                <a:ext cx="3368702" cy="97510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1pPr>
                <a:lvl2pPr marL="914400" marR="0" lvl="1"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2pPr>
                <a:lvl3pPr marL="1371600" marR="0" lvl="2"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3pPr>
                <a:lvl4pPr marL="1828800" marR="0" lvl="3"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4pPr>
                <a:lvl5pPr marL="2286000" marR="0" lvl="4"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5pPr>
                <a:lvl6pPr marL="2743200" marR="0" lvl="5"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6pPr>
                <a:lvl7pPr marL="3200400" marR="0" lvl="6"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7pPr>
                <a:lvl8pPr marL="3657600" marR="0" lvl="7"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8pPr>
                <a:lvl9pPr marL="4114800" marR="0" lvl="8" indent="-317500" algn="ctr" rtl="0">
                  <a:lnSpc>
                    <a:spcPct val="100000"/>
                  </a:lnSpc>
                  <a:spcBef>
                    <a:spcPts val="0"/>
                  </a:spcBef>
                  <a:spcAft>
                    <a:spcPts val="0"/>
                  </a:spcAft>
                  <a:buClr>
                    <a:schemeClr val="dk1"/>
                  </a:buClr>
                  <a:buSzPts val="1400"/>
                  <a:buFont typeface="Charis SIL"/>
                  <a:buNone/>
                  <a:defRPr sz="1867" b="0" i="0" u="none" strike="noStrike" cap="none">
                    <a:solidFill>
                      <a:schemeClr val="dk1"/>
                    </a:solidFill>
                    <a:latin typeface="Charis SIL"/>
                    <a:ea typeface="Charis SIL"/>
                    <a:cs typeface="Charis SIL"/>
                    <a:sym typeface="Charis SIL"/>
                  </a:defRPr>
                </a:lvl9p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00" cap="none" spc="0" normalizeH="0" baseline="0" noProof="0">
                    <a:ln>
                      <a:noFill/>
                    </a:ln>
                    <a:solidFill>
                      <a:schemeClr val="bg1"/>
                    </a:solidFill>
                    <a:effectLst/>
                    <a:uLnTx/>
                    <a:uFillTx/>
                    <a:latin typeface="Lato" panose="020F0502020204030203" pitchFamily="34" charset="0"/>
                    <a:sym typeface="Charis SIL"/>
                  </a:rPr>
                  <a:t>Just like we know a child should eat their veggies and move their body to be physically healthy, we teach what they need for their mental health. KMHF tools show adults how to model the habits and skills we want children to emulate. </a:t>
                </a:r>
              </a:p>
            </p:txBody>
          </p:sp>
          <p:grpSp>
            <p:nvGrpSpPr>
              <p:cNvPr id="53" name="Group 52">
                <a:extLst>
                  <a:ext uri="{FF2B5EF4-FFF2-40B4-BE49-F238E27FC236}">
                    <a16:creationId xmlns:a16="http://schemas.microsoft.com/office/drawing/2014/main" id="{7C7DC6BA-7D9E-AEE9-56C4-3F7FA7375141}"/>
                  </a:ext>
                </a:extLst>
              </p:cNvPr>
              <p:cNvGrpSpPr/>
              <p:nvPr/>
            </p:nvGrpSpPr>
            <p:grpSpPr>
              <a:xfrm>
                <a:off x="8973873" y="3827699"/>
                <a:ext cx="921935" cy="707145"/>
                <a:chOff x="9136914" y="3941974"/>
                <a:chExt cx="921935" cy="707145"/>
              </a:xfrm>
            </p:grpSpPr>
            <p:pic>
              <p:nvPicPr>
                <p:cNvPr id="51" name="Graphic 50">
                  <a:extLst>
                    <a:ext uri="{FF2B5EF4-FFF2-40B4-BE49-F238E27FC236}">
                      <a16:creationId xmlns:a16="http://schemas.microsoft.com/office/drawing/2014/main" id="{DFBFDC9E-CE22-4FB7-8D6B-7446941A43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48684" y="3941974"/>
                  <a:ext cx="610165" cy="707145"/>
                </a:xfrm>
                <a:prstGeom prst="rect">
                  <a:avLst/>
                </a:prstGeom>
              </p:spPr>
            </p:pic>
            <p:pic>
              <p:nvPicPr>
                <p:cNvPr id="52" name="Graphic 51">
                  <a:extLst>
                    <a:ext uri="{FF2B5EF4-FFF2-40B4-BE49-F238E27FC236}">
                      <a16:creationId xmlns:a16="http://schemas.microsoft.com/office/drawing/2014/main" id="{D1B000EC-007C-470D-FC8D-ED8AC1E74E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36914" y="4032967"/>
                  <a:ext cx="538763" cy="519053"/>
                </a:xfrm>
                <a:prstGeom prst="rect">
                  <a:avLst/>
                </a:prstGeom>
              </p:spPr>
            </p:pic>
          </p:grpSp>
        </p:grpSp>
      </p:grpSp>
      <p:grpSp>
        <p:nvGrpSpPr>
          <p:cNvPr id="9" name="Group 8">
            <a:extLst>
              <a:ext uri="{FF2B5EF4-FFF2-40B4-BE49-F238E27FC236}">
                <a16:creationId xmlns:a16="http://schemas.microsoft.com/office/drawing/2014/main" id="{6982D2CF-2851-5D35-47B3-987BEFCDEC20}"/>
              </a:ext>
            </a:extLst>
          </p:cNvPr>
          <p:cNvGrpSpPr/>
          <p:nvPr/>
        </p:nvGrpSpPr>
        <p:grpSpPr>
          <a:xfrm>
            <a:off x="2572605" y="1280505"/>
            <a:ext cx="6835224" cy="2168411"/>
            <a:chOff x="619373" y="1141581"/>
            <a:chExt cx="6835224" cy="2168411"/>
          </a:xfrm>
        </p:grpSpPr>
        <p:pic>
          <p:nvPicPr>
            <p:cNvPr id="7" name="Picture 6">
              <a:extLst>
                <a:ext uri="{FF2B5EF4-FFF2-40B4-BE49-F238E27FC236}">
                  <a16:creationId xmlns:a16="http://schemas.microsoft.com/office/drawing/2014/main" id="{F6BFF21A-20F2-7308-29F0-9CBBB29ACE63}"/>
                </a:ext>
              </a:extLst>
            </p:cNvPr>
            <p:cNvPicPr>
              <a:picLocks noChangeAspect="1"/>
            </p:cNvPicPr>
            <p:nvPr/>
          </p:nvPicPr>
          <p:blipFill>
            <a:blip r:embed="rId7"/>
            <a:stretch>
              <a:fillRect/>
            </a:stretch>
          </p:blipFill>
          <p:spPr>
            <a:xfrm>
              <a:off x="4729021" y="1148920"/>
              <a:ext cx="1044298" cy="1414279"/>
            </a:xfrm>
            <a:prstGeom prst="rect">
              <a:avLst/>
            </a:prstGeom>
            <a:ln>
              <a:noFill/>
            </a:ln>
            <a:effectLst/>
          </p:spPr>
        </p:pic>
        <p:pic>
          <p:nvPicPr>
            <p:cNvPr id="8" name="Picture 7">
              <a:extLst>
                <a:ext uri="{FF2B5EF4-FFF2-40B4-BE49-F238E27FC236}">
                  <a16:creationId xmlns:a16="http://schemas.microsoft.com/office/drawing/2014/main" id="{FF56FF42-6850-6697-C098-27F7B7D9A85D}"/>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3018" t="1789" r="29263" b="7425"/>
            <a:stretch/>
          </p:blipFill>
          <p:spPr>
            <a:xfrm>
              <a:off x="2577984" y="1144113"/>
              <a:ext cx="1353349" cy="1419086"/>
            </a:xfrm>
            <a:prstGeom prst="rect">
              <a:avLst/>
            </a:prstGeom>
          </p:spPr>
        </p:pic>
        <p:sp>
          <p:nvSpPr>
            <p:cNvPr id="15" name="TextBox 14">
              <a:extLst>
                <a:ext uri="{FF2B5EF4-FFF2-40B4-BE49-F238E27FC236}">
                  <a16:creationId xmlns:a16="http://schemas.microsoft.com/office/drawing/2014/main" id="{C6D88780-FAAF-A6A6-715B-6101065DD84D}"/>
                </a:ext>
              </a:extLst>
            </p:cNvPr>
            <p:cNvSpPr txBox="1"/>
            <p:nvPr/>
          </p:nvSpPr>
          <p:spPr>
            <a:xfrm>
              <a:off x="619373" y="2715632"/>
              <a:ext cx="1376685" cy="594360"/>
            </a:xfrm>
            <a:prstGeom prst="rect">
              <a:avLst/>
            </a:prstGeom>
            <a:noFill/>
          </p:spPr>
          <p:txBody>
            <a:bodyPr wrap="square" lIns="0" tIns="0" rIns="0" bIns="0"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100" b="1" i="0" u="none" strike="noStrike" cap="none" spc="0" normalizeH="0" baseline="0">
                  <a:ln>
                    <a:noFill/>
                  </a:ln>
                  <a:solidFill>
                    <a:srgbClr val="000000"/>
                  </a:solidFill>
                  <a:effectLst/>
                  <a:uLnTx/>
                  <a:uFillTx/>
                  <a:latin typeface="Trade Gothic Next Light" panose="020B0403040303020004" pitchFamily="34" charset="0"/>
                  <a:ea typeface="Lato Black" panose="020F0502020204030203" pitchFamily="34" charset="0"/>
                  <a:cs typeface="Lato Black" panose="020F050202020403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Trade Gothic Next Light" panose="020B0403040303020004" pitchFamily="34" charset="0"/>
                </a:rPr>
                <a:t>Parents, Caregivers &amp; Mentors</a:t>
              </a:r>
            </a:p>
          </p:txBody>
        </p:sp>
        <p:sp>
          <p:nvSpPr>
            <p:cNvPr id="16" name="TextBox 15">
              <a:extLst>
                <a:ext uri="{FF2B5EF4-FFF2-40B4-BE49-F238E27FC236}">
                  <a16:creationId xmlns:a16="http://schemas.microsoft.com/office/drawing/2014/main" id="{0C8E5051-7444-4DB1-2362-23194A802A98}"/>
                </a:ext>
              </a:extLst>
            </p:cNvPr>
            <p:cNvSpPr txBox="1"/>
            <p:nvPr/>
          </p:nvSpPr>
          <p:spPr>
            <a:xfrm>
              <a:off x="6174437" y="2715632"/>
              <a:ext cx="1280160" cy="594360"/>
            </a:xfrm>
            <a:prstGeom prst="rect">
              <a:avLst/>
            </a:prstGeom>
            <a:noFill/>
          </p:spPr>
          <p:txBody>
            <a:bodyPr wrap="square" lIns="0" tIns="0" rIns="0" bIns="0"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LnTx/>
                  <a:uFillTx/>
                  <a:latin typeface="Trade Gothic Next Light" panose="020B0403040303020004" pitchFamily="34" charset="0"/>
                  <a:ea typeface="Lato Black" panose="020F0502020204030203" pitchFamily="34" charset="0"/>
                  <a:cs typeface="Lato Black" panose="020F0502020204030203" pitchFamily="34" charset="0"/>
                </a:defRPr>
              </a:lvl1pPr>
            </a:lstStyle>
            <a:p>
              <a:pPr>
                <a:defRPr/>
              </a:pPr>
              <a:r>
                <a:rPr kumimoji="0" lang="en-US" sz="1400" b="1" i="0" u="none" strike="noStrike" kern="0" cap="none" spc="0" normalizeH="0" baseline="0" noProof="0" dirty="0">
                  <a:ln>
                    <a:noFill/>
                  </a:ln>
                  <a:solidFill>
                    <a:srgbClr val="000000"/>
                  </a:solidFill>
                  <a:effectLst/>
                  <a:uLnTx/>
                  <a:uFillTx/>
                  <a:latin typeface="Trade Gothic Next Light"/>
                  <a:ea typeface="Lato Black"/>
                  <a:cs typeface="Lato Black"/>
                </a:rPr>
                <a:t>Primary Care Providers </a:t>
              </a:r>
              <a:r>
                <a:rPr lang="en-US" sz="1400" kern="0" dirty="0">
                  <a:latin typeface="Trade Gothic Next Light"/>
                  <a:ea typeface="Lato Black"/>
                  <a:cs typeface="Lato Black"/>
                </a:rPr>
                <a:t> - NEW</a:t>
              </a:r>
              <a:endParaRPr kumimoji="0" lang="en-US" sz="1400" b="1" i="0" u="none" strike="noStrike" kern="0" cap="none" spc="0" normalizeH="0" baseline="0" noProof="0" dirty="0">
                <a:ln>
                  <a:noFill/>
                </a:ln>
                <a:solidFill>
                  <a:srgbClr val="000000"/>
                </a:solidFill>
                <a:effectLst/>
                <a:uLnTx/>
                <a:uFillTx/>
                <a:latin typeface="Trade Gothic Next Light" panose="020B0403040303020004" pitchFamily="34" charset="0"/>
              </a:endParaRPr>
            </a:p>
          </p:txBody>
        </p:sp>
        <p:sp>
          <p:nvSpPr>
            <p:cNvPr id="19" name="TextBox 18">
              <a:extLst>
                <a:ext uri="{FF2B5EF4-FFF2-40B4-BE49-F238E27FC236}">
                  <a16:creationId xmlns:a16="http://schemas.microsoft.com/office/drawing/2014/main" id="{16994F86-DD8B-6DBD-FEE2-84DA9E0430CC}"/>
                </a:ext>
              </a:extLst>
            </p:cNvPr>
            <p:cNvSpPr txBox="1"/>
            <p:nvPr/>
          </p:nvSpPr>
          <p:spPr>
            <a:xfrm>
              <a:off x="2614579" y="2715632"/>
              <a:ext cx="1280160" cy="594360"/>
            </a:xfrm>
            <a:prstGeom prst="rect">
              <a:avLst/>
            </a:prstGeom>
            <a:noFill/>
          </p:spPr>
          <p:txBody>
            <a:bodyPr wrap="square" lIns="0" tIns="0" rIns="0" bIns="0"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LnTx/>
                  <a:uFillTx/>
                  <a:latin typeface="Trade Gothic Next Light" panose="020B0403040303020004" pitchFamily="34" charset="0"/>
                  <a:ea typeface="Lato Black" panose="020F0502020204030203" pitchFamily="34" charset="0"/>
                  <a:cs typeface="Lato Black" panose="020F050202020403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Trade Gothic Next Light" panose="020B0403040303020004" pitchFamily="34" charset="0"/>
                </a:rPr>
                <a:t>Teachers </a:t>
              </a:r>
              <a:r>
                <a:rPr lang="en-US" sz="1400" kern="0"/>
                <a:t>&amp;</a:t>
              </a:r>
              <a:r>
                <a:rPr kumimoji="0" lang="en-US" sz="1400" b="1" i="0" u="none" strike="noStrike" kern="0" cap="none" spc="0" normalizeH="0" baseline="0" noProof="0">
                  <a:ln>
                    <a:noFill/>
                  </a:ln>
                  <a:solidFill>
                    <a:srgbClr val="000000"/>
                  </a:solidFill>
                  <a:effectLst/>
                  <a:uLnTx/>
                  <a:uFillTx/>
                  <a:latin typeface="Trade Gothic Next Light" panose="020B0403040303020004" pitchFamily="34" charset="0"/>
                </a:rPr>
                <a:t> Schools</a:t>
              </a:r>
            </a:p>
          </p:txBody>
        </p:sp>
        <p:sp>
          <p:nvSpPr>
            <p:cNvPr id="20" name="TextBox 19">
              <a:extLst>
                <a:ext uri="{FF2B5EF4-FFF2-40B4-BE49-F238E27FC236}">
                  <a16:creationId xmlns:a16="http://schemas.microsoft.com/office/drawing/2014/main" id="{3B80731D-45BF-2AB2-619F-E2A255FB35BE}"/>
                </a:ext>
              </a:extLst>
            </p:cNvPr>
            <p:cNvSpPr txBox="1"/>
            <p:nvPr/>
          </p:nvSpPr>
          <p:spPr>
            <a:xfrm>
              <a:off x="4513260" y="2715632"/>
              <a:ext cx="1363324" cy="594360"/>
            </a:xfrm>
            <a:prstGeom prst="rect">
              <a:avLst/>
            </a:prstGeom>
            <a:noFill/>
          </p:spPr>
          <p:txBody>
            <a:bodyPr wrap="square" lIns="0" tIns="0" rIns="0" bIns="0"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LnTx/>
                  <a:uFillTx/>
                  <a:latin typeface="Trade Gothic Next Light" panose="020B0403040303020004" pitchFamily="34" charset="0"/>
                  <a:ea typeface="Lato Black" panose="020F0502020204030203" pitchFamily="34" charset="0"/>
                  <a:cs typeface="Lato Black" panose="020F050202020403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Trade Gothic Next Light" panose="020B0403040303020004" pitchFamily="34" charset="0"/>
                </a:rPr>
                <a:t>Youth-Serving Organizations &amp; Coaches </a:t>
              </a:r>
            </a:p>
          </p:txBody>
        </p:sp>
        <p:pic>
          <p:nvPicPr>
            <p:cNvPr id="23" name="Picture 22">
              <a:extLst>
                <a:ext uri="{FF2B5EF4-FFF2-40B4-BE49-F238E27FC236}">
                  <a16:creationId xmlns:a16="http://schemas.microsoft.com/office/drawing/2014/main" id="{26A309A9-92C4-C08A-70EC-9A5B1DCCC15A}"/>
                </a:ext>
              </a:extLst>
            </p:cNvPr>
            <p:cNvPicPr>
              <a:picLocks noChangeAspect="1"/>
            </p:cNvPicPr>
            <p:nvPr/>
          </p:nvPicPr>
          <p:blipFill rotWithShape="1">
            <a:blip r:embed="rId9"/>
            <a:srcRect l="43868" t="8680" r="43891" b="9056"/>
            <a:stretch/>
          </p:blipFill>
          <p:spPr>
            <a:xfrm>
              <a:off x="794361" y="1141581"/>
              <a:ext cx="1128166" cy="1421618"/>
            </a:xfrm>
            <a:prstGeom prst="rect">
              <a:avLst/>
            </a:prstGeom>
            <a:ln w="3175">
              <a:solidFill>
                <a:srgbClr val="231F20"/>
              </a:solidFill>
            </a:ln>
          </p:spPr>
        </p:pic>
        <p:pic>
          <p:nvPicPr>
            <p:cNvPr id="3" name="Picture 2" descr="A brochure with a child&#10;&#10;AI-generated content may be incorrect.">
              <a:extLst>
                <a:ext uri="{FF2B5EF4-FFF2-40B4-BE49-F238E27FC236}">
                  <a16:creationId xmlns:a16="http://schemas.microsoft.com/office/drawing/2014/main" id="{A88DC321-E2CC-67C2-586B-40752550EBEB}"/>
                </a:ext>
              </a:extLst>
            </p:cNvPr>
            <p:cNvPicPr>
              <a:picLocks noChangeAspect="1"/>
            </p:cNvPicPr>
            <p:nvPr/>
          </p:nvPicPr>
          <p:blipFill>
            <a:blip r:embed="rId10"/>
            <a:srcRect l="67031" t="915" r="-182" b="-179"/>
            <a:stretch/>
          </p:blipFill>
          <p:spPr>
            <a:xfrm>
              <a:off x="6495105" y="1148920"/>
              <a:ext cx="624093" cy="1414279"/>
            </a:xfrm>
            <a:prstGeom prst="rect">
              <a:avLst/>
            </a:prstGeom>
            <a:ln w="3175">
              <a:solidFill>
                <a:schemeClr val="tx1"/>
              </a:solidFill>
            </a:ln>
          </p:spPr>
        </p:pic>
      </p:grpSp>
    </p:spTree>
    <p:extLst>
      <p:ext uri="{BB962C8B-B14F-4D97-AF65-F5344CB8AC3E}">
        <p14:creationId xmlns:p14="http://schemas.microsoft.com/office/powerpoint/2010/main" val="56030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5403A-DA70-B77A-8291-6D04AEF98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D29EBF-B77F-9EBC-18FB-46AE4393022F}"/>
              </a:ext>
            </a:extLst>
          </p:cNvPr>
          <p:cNvSpPr>
            <a:spLocks noGrp="1"/>
          </p:cNvSpPr>
          <p:nvPr/>
        </p:nvSpPr>
        <p:spPr>
          <a:xfrm>
            <a:off x="0" y="26988"/>
            <a:ext cx="10515600" cy="1325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stStyle>
          <a:p>
            <a:r>
              <a:rPr lang="en-US">
                <a:latin typeface="Lato Black" panose="020F0502020204030203" pitchFamily="34" charset="0"/>
                <a:ea typeface="Lato Black" panose="020F0502020204030203" pitchFamily="34" charset="0"/>
                <a:cs typeface="Lato Black" panose="020F0502020204030203" pitchFamily="34" charset="0"/>
              </a:rPr>
              <a:t>Primary Care Clinicians – Expanding Knowledge to Those on the Frontlines</a:t>
            </a:r>
          </a:p>
        </p:txBody>
      </p:sp>
      <p:pic>
        <p:nvPicPr>
          <p:cNvPr id="4" name="Picture 3" descr="A group of children posing for a photo&#10;&#10;AI-generated content may be incorrect.">
            <a:extLst>
              <a:ext uri="{FF2B5EF4-FFF2-40B4-BE49-F238E27FC236}">
                <a16:creationId xmlns:a16="http://schemas.microsoft.com/office/drawing/2014/main" id="{9B391C4F-240E-37AA-4B63-7337BC5544B9}"/>
              </a:ext>
            </a:extLst>
          </p:cNvPr>
          <p:cNvPicPr>
            <a:picLocks noChangeAspect="1"/>
          </p:cNvPicPr>
          <p:nvPr/>
        </p:nvPicPr>
        <p:blipFill>
          <a:blip r:embed="rId2"/>
          <a:srcRect t="4495" r="1282" b="160"/>
          <a:stretch>
            <a:fillRect/>
          </a:stretch>
        </p:blipFill>
        <p:spPr>
          <a:xfrm>
            <a:off x="137843" y="1476395"/>
            <a:ext cx="2210296" cy="4747153"/>
          </a:xfrm>
          <a:prstGeom prst="rect">
            <a:avLst/>
          </a:prstGeom>
          <a:ln>
            <a:solidFill>
              <a:schemeClr val="bg1"/>
            </a:solidFill>
          </a:ln>
          <a:effectLst>
            <a:outerShdw blurRad="50800" dist="38100" dir="9960000">
              <a:srgbClr val="000000">
                <a:alpha val="40000"/>
              </a:srgbClr>
            </a:outerShdw>
          </a:effectLst>
        </p:spPr>
      </p:pic>
      <p:pic>
        <p:nvPicPr>
          <p:cNvPr id="6" name="Picture 5" descr="A group of children posing for a picture&#10;&#10;AI-generated content may be incorrect.">
            <a:extLst>
              <a:ext uri="{FF2B5EF4-FFF2-40B4-BE49-F238E27FC236}">
                <a16:creationId xmlns:a16="http://schemas.microsoft.com/office/drawing/2014/main" id="{6D703864-B58D-8DE4-3F23-4228658E039E}"/>
              </a:ext>
            </a:extLst>
          </p:cNvPr>
          <p:cNvPicPr>
            <a:picLocks noChangeAspect="1"/>
          </p:cNvPicPr>
          <p:nvPr/>
        </p:nvPicPr>
        <p:blipFill>
          <a:blip r:embed="rId3"/>
          <a:stretch>
            <a:fillRect/>
          </a:stretch>
        </p:blipFill>
        <p:spPr>
          <a:xfrm>
            <a:off x="2392971" y="1481482"/>
            <a:ext cx="2213025" cy="4758908"/>
          </a:xfrm>
          <a:prstGeom prst="rect">
            <a:avLst/>
          </a:prstGeom>
          <a:ln>
            <a:solidFill>
              <a:schemeClr val="bg1"/>
            </a:solidFill>
          </a:ln>
          <a:effectLst>
            <a:outerShdw blurRad="50800" dist="38100" dir="9960000">
              <a:srgbClr val="000000">
                <a:alpha val="40000"/>
              </a:srgbClr>
            </a:outerShdw>
          </a:effectLst>
        </p:spPr>
      </p:pic>
      <p:pic>
        <p:nvPicPr>
          <p:cNvPr id="9" name="Picture 8" descr="A group of children posing for a photo&#10;&#10;AI-generated content may be incorrect.">
            <a:extLst>
              <a:ext uri="{FF2B5EF4-FFF2-40B4-BE49-F238E27FC236}">
                <a16:creationId xmlns:a16="http://schemas.microsoft.com/office/drawing/2014/main" id="{713EDE81-3D2E-7415-4E74-EB9CC5760C48}"/>
              </a:ext>
            </a:extLst>
          </p:cNvPr>
          <p:cNvPicPr>
            <a:picLocks noChangeAspect="1"/>
          </p:cNvPicPr>
          <p:nvPr/>
        </p:nvPicPr>
        <p:blipFill>
          <a:blip r:embed="rId4"/>
          <a:srcRect t="3959" r="610" b="269"/>
          <a:stretch>
            <a:fillRect/>
          </a:stretch>
        </p:blipFill>
        <p:spPr>
          <a:xfrm>
            <a:off x="4650828" y="1459553"/>
            <a:ext cx="2204549" cy="4763995"/>
          </a:xfrm>
          <a:prstGeom prst="rect">
            <a:avLst/>
          </a:prstGeom>
          <a:ln>
            <a:solidFill>
              <a:schemeClr val="bg1"/>
            </a:solidFill>
          </a:ln>
          <a:effectLst>
            <a:outerShdw blurRad="50800" dist="38100" dir="9960000">
              <a:srgbClr val="000000">
                <a:alpha val="40000"/>
              </a:srgbClr>
            </a:outerShdw>
          </a:effectLst>
        </p:spPr>
      </p:pic>
      <p:sp>
        <p:nvSpPr>
          <p:cNvPr id="10" name="TextBox 6">
            <a:extLst>
              <a:ext uri="{FF2B5EF4-FFF2-40B4-BE49-F238E27FC236}">
                <a16:creationId xmlns:a16="http://schemas.microsoft.com/office/drawing/2014/main" id="{B5AFE807-780D-CA7F-78D3-FA41ABCD4A52}"/>
              </a:ext>
            </a:extLst>
          </p:cNvPr>
          <p:cNvSpPr txBox="1"/>
          <p:nvPr/>
        </p:nvSpPr>
        <p:spPr>
          <a:xfrm>
            <a:off x="6900209" y="1597371"/>
            <a:ext cx="5033644" cy="421653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gn="l" rtl="0" fontAlgn="base">
              <a:buFont typeface="Arial" panose="020B0604020202020204" pitchFamily="34" charset="0"/>
              <a:buChar char="•"/>
            </a:pPr>
            <a:r>
              <a:rPr lang="en-US" sz="2000" b="0" i="0">
                <a:solidFill>
                  <a:srgbClr val="000000"/>
                </a:solidFill>
                <a:effectLst/>
                <a:latin typeface="Lato"/>
                <a:ea typeface="Lato"/>
                <a:cs typeface="Lato"/>
              </a:rPr>
              <a:t>Parents turn to primary care first when they have questions about their child’s behavioral health.</a:t>
            </a:r>
          </a:p>
          <a:p>
            <a:pPr algn="l" rtl="0" fontAlgn="base"/>
            <a:endParaRPr lang="en-US" sz="2000" b="0" i="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marL="571500" indent="-571500">
              <a:buFont typeface="Arial" panose="020B0604020202020204" pitchFamily="34" charset="0"/>
              <a:buChar char="•"/>
            </a:pPr>
            <a:r>
              <a:rPr lang="en-US" sz="2000">
                <a:solidFill>
                  <a:srgbClr val="000000"/>
                </a:solidFill>
                <a:latin typeface="Lato"/>
                <a:ea typeface="Lato"/>
                <a:cs typeface="Lato"/>
              </a:rPr>
              <a:t>One out of four p</a:t>
            </a:r>
            <a:r>
              <a:rPr lang="en-US" sz="2000" b="0" i="0">
                <a:solidFill>
                  <a:srgbClr val="000000"/>
                </a:solidFill>
                <a:effectLst/>
                <a:latin typeface="Lato"/>
                <a:ea typeface="Lato"/>
                <a:cs typeface="Lato"/>
              </a:rPr>
              <a:t>rimary care clinicians (PCCs) feel they have sufficient training to manage behavioral health needs and thus many </a:t>
            </a:r>
            <a:r>
              <a:rPr lang="en-US" sz="2000">
                <a:solidFill>
                  <a:srgbClr val="000000"/>
                </a:solidFill>
                <a:latin typeface="Lato"/>
                <a:ea typeface="Lato"/>
                <a:cs typeface="Lato"/>
              </a:rPr>
              <a:t>rely on </a:t>
            </a:r>
            <a:r>
              <a:rPr lang="en-US" sz="2000" b="0" i="0">
                <a:solidFill>
                  <a:srgbClr val="000000"/>
                </a:solidFill>
                <a:effectLst/>
                <a:latin typeface="Lato"/>
                <a:ea typeface="Lato"/>
                <a:cs typeface="Lato"/>
              </a:rPr>
              <a:t>referring to specialists. </a:t>
            </a:r>
            <a:r>
              <a:rPr lang="en-US" sz="2000">
                <a:solidFill>
                  <a:srgbClr val="000000"/>
                </a:solidFill>
                <a:latin typeface="Lato"/>
                <a:ea typeface="Lato"/>
                <a:cs typeface="Lato"/>
              </a:rPr>
              <a:t> </a:t>
            </a:r>
          </a:p>
          <a:p>
            <a:endParaRPr lang="en-US" sz="2000">
              <a:solidFill>
                <a:srgbClr val="000000"/>
              </a:solidFill>
              <a:latin typeface="Lato" panose="020F0502020204030203" pitchFamily="34" charset="0"/>
              <a:ea typeface="Lato" panose="020F0502020204030203" pitchFamily="34" charset="0"/>
              <a:cs typeface="Lato" panose="020F0502020204030203" pitchFamily="34" charset="0"/>
            </a:endParaRPr>
          </a:p>
          <a:p>
            <a:pPr marL="571500" indent="-571500" algn="l" rtl="0" fontAlgn="base">
              <a:buFont typeface="Arial" panose="020B0604020202020204" pitchFamily="34" charset="0"/>
              <a:buChar char="•"/>
            </a:pPr>
            <a:r>
              <a:rPr lang="en-US" sz="2000" b="1">
                <a:solidFill>
                  <a:srgbClr val="000000"/>
                </a:solidFill>
                <a:latin typeface="Lato"/>
                <a:ea typeface="Lato"/>
                <a:cs typeface="Lato"/>
              </a:rPr>
              <a:t>O</a:t>
            </a:r>
            <a:r>
              <a:rPr lang="en-US" sz="2000" b="1" i="0">
                <a:effectLst/>
                <a:latin typeface="Lato"/>
                <a:ea typeface="Lato"/>
                <a:cs typeface="Lato"/>
              </a:rPr>
              <a:t>nly 18% </a:t>
            </a:r>
            <a:r>
              <a:rPr lang="en-US" sz="2000" b="0" i="0">
                <a:solidFill>
                  <a:srgbClr val="000000"/>
                </a:solidFill>
                <a:effectLst/>
                <a:latin typeface="Lato"/>
                <a:ea typeface="Lato"/>
                <a:cs typeface="Lato"/>
              </a:rPr>
              <a:t>of families attend a behavioral health appointment after being referred by their PCCs.</a:t>
            </a:r>
            <a:endParaRPr lang="en-US" sz="2000" b="1" i="0">
              <a:solidFill>
                <a:srgbClr val="000000"/>
              </a:solidFill>
              <a:effectLst/>
              <a:latin typeface="Lato"/>
              <a:ea typeface="Lato"/>
              <a:cs typeface="Lato"/>
            </a:endParaRPr>
          </a:p>
          <a:p>
            <a:pPr marL="0" marR="0"/>
            <a:endParaRPr lang="en-US" sz="800" b="1" i="0">
              <a:solidFill>
                <a:srgbClr val="EF5091"/>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360299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1FE9E-CC2A-A226-17AE-0271476E995A}"/>
            </a:ext>
          </a:extLst>
        </p:cNvPr>
        <p:cNvGrpSpPr/>
        <p:nvPr/>
      </p:nvGrpSpPr>
      <p:grpSpPr>
        <a:xfrm>
          <a:off x="0" y="0"/>
          <a:ext cx="0" cy="0"/>
          <a:chOff x="0" y="0"/>
          <a:chExt cx="0" cy="0"/>
        </a:xfrm>
      </p:grpSpPr>
      <p:grpSp>
        <p:nvGrpSpPr>
          <p:cNvPr id="6" name="object 2">
            <a:extLst>
              <a:ext uri="{FF2B5EF4-FFF2-40B4-BE49-F238E27FC236}">
                <a16:creationId xmlns:a16="http://schemas.microsoft.com/office/drawing/2014/main" id="{4129275C-3AD2-4855-A56E-DB7157E8531D}"/>
              </a:ext>
            </a:extLst>
          </p:cNvPr>
          <p:cNvGrpSpPr>
            <a:grpSpLocks noChangeAspect="1"/>
          </p:cNvGrpSpPr>
          <p:nvPr/>
        </p:nvGrpSpPr>
        <p:grpSpPr>
          <a:xfrm>
            <a:off x="0" y="-83714"/>
            <a:ext cx="12192001" cy="2026814"/>
            <a:chOff x="0" y="-83714"/>
            <a:chExt cx="5014382" cy="833597"/>
          </a:xfrm>
        </p:grpSpPr>
        <p:sp>
          <p:nvSpPr>
            <p:cNvPr id="16" name="object 3">
              <a:extLst>
                <a:ext uri="{FF2B5EF4-FFF2-40B4-BE49-F238E27FC236}">
                  <a16:creationId xmlns:a16="http://schemas.microsoft.com/office/drawing/2014/main" id="{2B3A0564-78E1-D214-488B-44BCF1F49225}"/>
                </a:ext>
              </a:extLst>
            </p:cNvPr>
            <p:cNvSpPr>
              <a:spLocks noChangeAspect="1"/>
            </p:cNvSpPr>
            <p:nvPr/>
          </p:nvSpPr>
          <p:spPr>
            <a:xfrm>
              <a:off x="0" y="-48778"/>
              <a:ext cx="4450715" cy="798661"/>
            </a:xfrm>
            <a:custGeom>
              <a:avLst/>
              <a:gdLst/>
              <a:ahLst/>
              <a:cxnLst/>
              <a:rect l="l" t="t" r="r" b="b"/>
              <a:pathLst>
                <a:path w="4450715" h="1355090">
                  <a:moveTo>
                    <a:pt x="4450624" y="0"/>
                  </a:moveTo>
                  <a:lnTo>
                    <a:pt x="0" y="0"/>
                  </a:lnTo>
                  <a:lnTo>
                    <a:pt x="0" y="801348"/>
                  </a:lnTo>
                  <a:lnTo>
                    <a:pt x="40093" y="821527"/>
                  </a:lnTo>
                  <a:lnTo>
                    <a:pt x="136228" y="868644"/>
                  </a:lnTo>
                  <a:lnTo>
                    <a:pt x="231470" y="913619"/>
                  </a:lnTo>
                  <a:lnTo>
                    <a:pt x="325809" y="956449"/>
                  </a:lnTo>
                  <a:lnTo>
                    <a:pt x="419237" y="997131"/>
                  </a:lnTo>
                  <a:lnTo>
                    <a:pt x="511744" y="1035659"/>
                  </a:lnTo>
                  <a:lnTo>
                    <a:pt x="603323" y="1072032"/>
                  </a:lnTo>
                  <a:lnTo>
                    <a:pt x="693965" y="1106244"/>
                  </a:lnTo>
                  <a:lnTo>
                    <a:pt x="738932" y="1122539"/>
                  </a:lnTo>
                  <a:lnTo>
                    <a:pt x="783662" y="1138293"/>
                  </a:lnTo>
                  <a:lnTo>
                    <a:pt x="828152" y="1153504"/>
                  </a:lnTo>
                  <a:lnTo>
                    <a:pt x="872403" y="1168174"/>
                  </a:lnTo>
                  <a:lnTo>
                    <a:pt x="916414" y="1182301"/>
                  </a:lnTo>
                  <a:lnTo>
                    <a:pt x="960182" y="1195884"/>
                  </a:lnTo>
                  <a:lnTo>
                    <a:pt x="1003707" y="1208924"/>
                  </a:lnTo>
                  <a:lnTo>
                    <a:pt x="1046989" y="1221420"/>
                  </a:lnTo>
                  <a:lnTo>
                    <a:pt x="1090025" y="1233371"/>
                  </a:lnTo>
                  <a:lnTo>
                    <a:pt x="1132815" y="1244777"/>
                  </a:lnTo>
                  <a:lnTo>
                    <a:pt x="1175358" y="1255637"/>
                  </a:lnTo>
                  <a:lnTo>
                    <a:pt x="1217653" y="1265952"/>
                  </a:lnTo>
                  <a:lnTo>
                    <a:pt x="1259698" y="1275720"/>
                  </a:lnTo>
                  <a:lnTo>
                    <a:pt x="1301492" y="1284941"/>
                  </a:lnTo>
                  <a:lnTo>
                    <a:pt x="1343035" y="1293614"/>
                  </a:lnTo>
                  <a:lnTo>
                    <a:pt x="1384326" y="1301740"/>
                  </a:lnTo>
                  <a:lnTo>
                    <a:pt x="1425363" y="1309318"/>
                  </a:lnTo>
                  <a:lnTo>
                    <a:pt x="1466144" y="1316347"/>
                  </a:lnTo>
                  <a:lnTo>
                    <a:pt x="1506670" y="1322826"/>
                  </a:lnTo>
                  <a:lnTo>
                    <a:pt x="1555836" y="1329904"/>
                  </a:lnTo>
                  <a:lnTo>
                    <a:pt x="1605280" y="1336078"/>
                  </a:lnTo>
                  <a:lnTo>
                    <a:pt x="1654984" y="1341355"/>
                  </a:lnTo>
                  <a:lnTo>
                    <a:pt x="1704928" y="1345741"/>
                  </a:lnTo>
                  <a:lnTo>
                    <a:pt x="1755090" y="1349242"/>
                  </a:lnTo>
                  <a:lnTo>
                    <a:pt x="1805452" y="1351866"/>
                  </a:lnTo>
                  <a:lnTo>
                    <a:pt x="1855992" y="1353618"/>
                  </a:lnTo>
                  <a:lnTo>
                    <a:pt x="1906690" y="1354505"/>
                  </a:lnTo>
                  <a:lnTo>
                    <a:pt x="1957528" y="1354533"/>
                  </a:lnTo>
                  <a:lnTo>
                    <a:pt x="2008483" y="1353709"/>
                  </a:lnTo>
                  <a:lnTo>
                    <a:pt x="2059537" y="1352039"/>
                  </a:lnTo>
                  <a:lnTo>
                    <a:pt x="2110668" y="1349531"/>
                  </a:lnTo>
                  <a:lnTo>
                    <a:pt x="2161857" y="1346189"/>
                  </a:lnTo>
                  <a:lnTo>
                    <a:pt x="2213084" y="1342021"/>
                  </a:lnTo>
                  <a:lnTo>
                    <a:pt x="2264328" y="1337032"/>
                  </a:lnTo>
                  <a:lnTo>
                    <a:pt x="2315570" y="1331231"/>
                  </a:lnTo>
                  <a:lnTo>
                    <a:pt x="2366788" y="1324622"/>
                  </a:lnTo>
                  <a:lnTo>
                    <a:pt x="2417964" y="1317212"/>
                  </a:lnTo>
                  <a:lnTo>
                    <a:pt x="2469076" y="1309009"/>
                  </a:lnTo>
                  <a:lnTo>
                    <a:pt x="2516768" y="1300641"/>
                  </a:lnTo>
                  <a:lnTo>
                    <a:pt x="2564373" y="1291605"/>
                  </a:lnTo>
                  <a:lnTo>
                    <a:pt x="2611873" y="1281899"/>
                  </a:lnTo>
                  <a:lnTo>
                    <a:pt x="2659251" y="1271522"/>
                  </a:lnTo>
                  <a:lnTo>
                    <a:pt x="2706491" y="1260472"/>
                  </a:lnTo>
                  <a:lnTo>
                    <a:pt x="2753574" y="1248748"/>
                  </a:lnTo>
                  <a:lnTo>
                    <a:pt x="2800485" y="1236348"/>
                  </a:lnTo>
                  <a:lnTo>
                    <a:pt x="2847206" y="1223271"/>
                  </a:lnTo>
                  <a:lnTo>
                    <a:pt x="2896264" y="1208760"/>
                  </a:lnTo>
                  <a:lnTo>
                    <a:pt x="2945074" y="1193529"/>
                  </a:lnTo>
                  <a:lnTo>
                    <a:pt x="2993617" y="1177583"/>
                  </a:lnTo>
                  <a:lnTo>
                    <a:pt x="3041874" y="1160925"/>
                  </a:lnTo>
                  <a:lnTo>
                    <a:pt x="3089824" y="1143560"/>
                  </a:lnTo>
                  <a:lnTo>
                    <a:pt x="3137448" y="1125493"/>
                  </a:lnTo>
                  <a:lnTo>
                    <a:pt x="3184725" y="1106727"/>
                  </a:lnTo>
                  <a:lnTo>
                    <a:pt x="3231638" y="1087268"/>
                  </a:lnTo>
                  <a:lnTo>
                    <a:pt x="3278164" y="1067119"/>
                  </a:lnTo>
                  <a:lnTo>
                    <a:pt x="3324285" y="1046285"/>
                  </a:lnTo>
                  <a:lnTo>
                    <a:pt x="3369981" y="1024771"/>
                  </a:lnTo>
                  <a:lnTo>
                    <a:pt x="3415233" y="1002580"/>
                  </a:lnTo>
                  <a:lnTo>
                    <a:pt x="3460019" y="979717"/>
                  </a:lnTo>
                  <a:lnTo>
                    <a:pt x="3504322" y="956187"/>
                  </a:lnTo>
                  <a:lnTo>
                    <a:pt x="3548120" y="931994"/>
                  </a:lnTo>
                  <a:lnTo>
                    <a:pt x="3591394" y="907142"/>
                  </a:lnTo>
                  <a:lnTo>
                    <a:pt x="3634125" y="881635"/>
                  </a:lnTo>
                  <a:lnTo>
                    <a:pt x="3676292" y="855479"/>
                  </a:lnTo>
                  <a:lnTo>
                    <a:pt x="3717876" y="828677"/>
                  </a:lnTo>
                  <a:lnTo>
                    <a:pt x="3758857" y="801233"/>
                  </a:lnTo>
                  <a:lnTo>
                    <a:pt x="3799215" y="773153"/>
                  </a:lnTo>
                  <a:lnTo>
                    <a:pt x="3838931" y="744440"/>
                  </a:lnTo>
                  <a:lnTo>
                    <a:pt x="3877984" y="715099"/>
                  </a:lnTo>
                  <a:lnTo>
                    <a:pt x="3916356" y="685134"/>
                  </a:lnTo>
                  <a:lnTo>
                    <a:pt x="3962088" y="647784"/>
                  </a:lnTo>
                  <a:lnTo>
                    <a:pt x="4006128" y="609909"/>
                  </a:lnTo>
                  <a:lnTo>
                    <a:pt x="4048459" y="571541"/>
                  </a:lnTo>
                  <a:lnTo>
                    <a:pt x="4089060" y="532708"/>
                  </a:lnTo>
                  <a:lnTo>
                    <a:pt x="4127912" y="493442"/>
                  </a:lnTo>
                  <a:lnTo>
                    <a:pt x="4164997" y="453772"/>
                  </a:lnTo>
                  <a:lnTo>
                    <a:pt x="4200296" y="413729"/>
                  </a:lnTo>
                  <a:lnTo>
                    <a:pt x="4233790" y="373343"/>
                  </a:lnTo>
                  <a:lnTo>
                    <a:pt x="4265458" y="332645"/>
                  </a:lnTo>
                  <a:lnTo>
                    <a:pt x="4295284" y="291663"/>
                  </a:lnTo>
                  <a:lnTo>
                    <a:pt x="4323247" y="250430"/>
                  </a:lnTo>
                  <a:lnTo>
                    <a:pt x="4349328" y="208974"/>
                  </a:lnTo>
                  <a:lnTo>
                    <a:pt x="4373510" y="167327"/>
                  </a:lnTo>
                  <a:lnTo>
                    <a:pt x="4395771" y="125517"/>
                  </a:lnTo>
                  <a:lnTo>
                    <a:pt x="4416094" y="83577"/>
                  </a:lnTo>
                  <a:lnTo>
                    <a:pt x="4434460" y="41535"/>
                  </a:lnTo>
                  <a:lnTo>
                    <a:pt x="4450624" y="0"/>
                  </a:lnTo>
                  <a:close/>
                </a:path>
              </a:pathLst>
            </a:custGeom>
            <a:solidFill>
              <a:srgbClr val="29BDD3"/>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7" name="object 4">
              <a:extLst>
                <a:ext uri="{FF2B5EF4-FFF2-40B4-BE49-F238E27FC236}">
                  <a16:creationId xmlns:a16="http://schemas.microsoft.com/office/drawing/2014/main" id="{30BF2F9B-2551-973B-AEEC-202127E491F3}"/>
                </a:ext>
              </a:extLst>
            </p:cNvPr>
            <p:cNvSpPr>
              <a:spLocks noChangeAspect="1"/>
            </p:cNvSpPr>
            <p:nvPr/>
          </p:nvSpPr>
          <p:spPr>
            <a:xfrm>
              <a:off x="3250078" y="-48778"/>
              <a:ext cx="1200785" cy="438252"/>
            </a:xfrm>
            <a:custGeom>
              <a:avLst/>
              <a:gdLst/>
              <a:ahLst/>
              <a:cxnLst/>
              <a:rect l="l" t="t" r="r" b="b"/>
              <a:pathLst>
                <a:path w="1200785" h="735965">
                  <a:moveTo>
                    <a:pt x="1200543" y="0"/>
                  </a:moveTo>
                  <a:lnTo>
                    <a:pt x="0" y="0"/>
                  </a:lnTo>
                  <a:lnTo>
                    <a:pt x="7805" y="41650"/>
                  </a:lnTo>
                  <a:lnTo>
                    <a:pt x="19426" y="90683"/>
                  </a:lnTo>
                  <a:lnTo>
                    <a:pt x="33221" y="138358"/>
                  </a:lnTo>
                  <a:lnTo>
                    <a:pt x="49186" y="184669"/>
                  </a:lnTo>
                  <a:lnTo>
                    <a:pt x="67315" y="229607"/>
                  </a:lnTo>
                  <a:lnTo>
                    <a:pt x="87604" y="273164"/>
                  </a:lnTo>
                  <a:lnTo>
                    <a:pt x="110048" y="315333"/>
                  </a:lnTo>
                  <a:lnTo>
                    <a:pt x="134642" y="356107"/>
                  </a:lnTo>
                  <a:lnTo>
                    <a:pt x="161381" y="395476"/>
                  </a:lnTo>
                  <a:lnTo>
                    <a:pt x="190261" y="433433"/>
                  </a:lnTo>
                  <a:lnTo>
                    <a:pt x="221276" y="469972"/>
                  </a:lnTo>
                  <a:lnTo>
                    <a:pt x="254422" y="505083"/>
                  </a:lnTo>
                  <a:lnTo>
                    <a:pt x="289694" y="538759"/>
                  </a:lnTo>
                  <a:lnTo>
                    <a:pt x="327087" y="570992"/>
                  </a:lnTo>
                  <a:lnTo>
                    <a:pt x="366596" y="601775"/>
                  </a:lnTo>
                  <a:lnTo>
                    <a:pt x="408217" y="631100"/>
                  </a:lnTo>
                  <a:lnTo>
                    <a:pt x="451944" y="658958"/>
                  </a:lnTo>
                  <a:lnTo>
                    <a:pt x="488137" y="680018"/>
                  </a:lnTo>
                  <a:lnTo>
                    <a:pt x="525007" y="699784"/>
                  </a:lnTo>
                  <a:lnTo>
                    <a:pt x="562486" y="718314"/>
                  </a:lnTo>
                  <a:lnTo>
                    <a:pt x="600508" y="735666"/>
                  </a:lnTo>
                  <a:lnTo>
                    <a:pt x="633643" y="710623"/>
                  </a:lnTo>
                  <a:lnTo>
                    <a:pt x="666282" y="685133"/>
                  </a:lnTo>
                  <a:lnTo>
                    <a:pt x="712012" y="647783"/>
                  </a:lnTo>
                  <a:lnTo>
                    <a:pt x="756051" y="609908"/>
                  </a:lnTo>
                  <a:lnTo>
                    <a:pt x="798380" y="571539"/>
                  </a:lnTo>
                  <a:lnTo>
                    <a:pt x="838980" y="532707"/>
                  </a:lnTo>
                  <a:lnTo>
                    <a:pt x="877832" y="493441"/>
                  </a:lnTo>
                  <a:lnTo>
                    <a:pt x="914916" y="453771"/>
                  </a:lnTo>
                  <a:lnTo>
                    <a:pt x="950214" y="413728"/>
                  </a:lnTo>
                  <a:lnTo>
                    <a:pt x="983707" y="373342"/>
                  </a:lnTo>
                  <a:lnTo>
                    <a:pt x="1015375" y="332643"/>
                  </a:lnTo>
                  <a:lnTo>
                    <a:pt x="1045200" y="291662"/>
                  </a:lnTo>
                  <a:lnTo>
                    <a:pt x="1073163" y="250429"/>
                  </a:lnTo>
                  <a:lnTo>
                    <a:pt x="1099245" y="208973"/>
                  </a:lnTo>
                  <a:lnTo>
                    <a:pt x="1123426" y="167325"/>
                  </a:lnTo>
                  <a:lnTo>
                    <a:pt x="1145688" y="125516"/>
                  </a:lnTo>
                  <a:lnTo>
                    <a:pt x="1166012" y="83575"/>
                  </a:lnTo>
                  <a:lnTo>
                    <a:pt x="1184378" y="41534"/>
                  </a:lnTo>
                  <a:lnTo>
                    <a:pt x="1200543" y="0"/>
                  </a:lnTo>
                  <a:close/>
                </a:path>
              </a:pathLst>
            </a:custGeom>
            <a:solidFill>
              <a:srgbClr val="000000"/>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8" name="object 5">
              <a:extLst>
                <a:ext uri="{FF2B5EF4-FFF2-40B4-BE49-F238E27FC236}">
                  <a16:creationId xmlns:a16="http://schemas.microsoft.com/office/drawing/2014/main" id="{68DF40F2-2BDB-CCBD-4B65-62DD80208CC7}"/>
                </a:ext>
              </a:extLst>
            </p:cNvPr>
            <p:cNvSpPr>
              <a:spLocks noChangeAspect="1"/>
            </p:cNvSpPr>
            <p:nvPr/>
          </p:nvSpPr>
          <p:spPr>
            <a:xfrm>
              <a:off x="3235112" y="-83714"/>
              <a:ext cx="1779270" cy="536190"/>
            </a:xfrm>
            <a:custGeom>
              <a:avLst/>
              <a:gdLst/>
              <a:ahLst/>
              <a:cxnLst/>
              <a:rect l="l" t="t" r="r" b="b"/>
              <a:pathLst>
                <a:path w="1779270" h="873760">
                  <a:moveTo>
                    <a:pt x="451943" y="658957"/>
                  </a:moveTo>
                  <a:lnTo>
                    <a:pt x="408216" y="631099"/>
                  </a:lnTo>
                  <a:lnTo>
                    <a:pt x="366596" y="601774"/>
                  </a:lnTo>
                  <a:lnTo>
                    <a:pt x="327087" y="570992"/>
                  </a:lnTo>
                  <a:lnTo>
                    <a:pt x="289695" y="538759"/>
                  </a:lnTo>
                  <a:lnTo>
                    <a:pt x="254424" y="505084"/>
                  </a:lnTo>
                  <a:lnTo>
                    <a:pt x="221279" y="469974"/>
                  </a:lnTo>
                  <a:lnTo>
                    <a:pt x="190264" y="433436"/>
                  </a:lnTo>
                  <a:lnTo>
                    <a:pt x="161385" y="395479"/>
                  </a:lnTo>
                  <a:lnTo>
                    <a:pt x="134647" y="356110"/>
                  </a:lnTo>
                  <a:lnTo>
                    <a:pt x="110053" y="315338"/>
                  </a:lnTo>
                  <a:lnTo>
                    <a:pt x="87609" y="273169"/>
                  </a:lnTo>
                  <a:lnTo>
                    <a:pt x="67320" y="229611"/>
                  </a:lnTo>
                  <a:lnTo>
                    <a:pt x="49191" y="184673"/>
                  </a:lnTo>
                  <a:lnTo>
                    <a:pt x="33225" y="138362"/>
                  </a:lnTo>
                  <a:lnTo>
                    <a:pt x="19429" y="90685"/>
                  </a:lnTo>
                  <a:lnTo>
                    <a:pt x="7806" y="41651"/>
                  </a:lnTo>
                  <a:lnTo>
                    <a:pt x="0" y="0"/>
                  </a:lnTo>
                </a:path>
                <a:path w="1779270" h="873760">
                  <a:moveTo>
                    <a:pt x="1779126" y="825214"/>
                  </a:moveTo>
                  <a:lnTo>
                    <a:pt x="1716899" y="838192"/>
                  </a:lnTo>
                  <a:lnTo>
                    <a:pt x="1675003" y="845556"/>
                  </a:lnTo>
                  <a:lnTo>
                    <a:pt x="1631454" y="852208"/>
                  </a:lnTo>
                  <a:lnTo>
                    <a:pt x="1586372" y="858084"/>
                  </a:lnTo>
                  <a:lnTo>
                    <a:pt x="1539879" y="863118"/>
                  </a:lnTo>
                  <a:lnTo>
                    <a:pt x="1492096" y="867244"/>
                  </a:lnTo>
                  <a:lnTo>
                    <a:pt x="1443144" y="870399"/>
                  </a:lnTo>
                  <a:lnTo>
                    <a:pt x="1393143" y="872516"/>
                  </a:lnTo>
                  <a:lnTo>
                    <a:pt x="1342216" y="873530"/>
                  </a:lnTo>
                  <a:lnTo>
                    <a:pt x="1290483" y="873377"/>
                  </a:lnTo>
                  <a:lnTo>
                    <a:pt x="1238065" y="871991"/>
                  </a:lnTo>
                  <a:lnTo>
                    <a:pt x="1185084" y="869307"/>
                  </a:lnTo>
                  <a:lnTo>
                    <a:pt x="1131659" y="865260"/>
                  </a:lnTo>
                  <a:lnTo>
                    <a:pt x="1077913" y="859785"/>
                  </a:lnTo>
                  <a:lnTo>
                    <a:pt x="1023967" y="852816"/>
                  </a:lnTo>
                  <a:lnTo>
                    <a:pt x="969941" y="844289"/>
                  </a:lnTo>
                  <a:lnTo>
                    <a:pt x="915957" y="834138"/>
                  </a:lnTo>
                  <a:lnTo>
                    <a:pt x="862135" y="822298"/>
                  </a:lnTo>
                  <a:lnTo>
                    <a:pt x="808597" y="808703"/>
                  </a:lnTo>
                  <a:lnTo>
                    <a:pt x="755463" y="793290"/>
                  </a:lnTo>
                  <a:lnTo>
                    <a:pt x="702856" y="775992"/>
                  </a:lnTo>
                  <a:lnTo>
                    <a:pt x="650895" y="756745"/>
                  </a:lnTo>
                  <a:lnTo>
                    <a:pt x="599703" y="735483"/>
                  </a:lnTo>
                  <a:lnTo>
                    <a:pt x="549399" y="712141"/>
                  </a:lnTo>
                  <a:lnTo>
                    <a:pt x="500106" y="686654"/>
                  </a:lnTo>
                  <a:lnTo>
                    <a:pt x="451943" y="658957"/>
                  </a:lnTo>
                </a:path>
              </a:pathLst>
            </a:custGeom>
            <a:ln w="81572">
              <a:solidFill>
                <a:srgbClr val="143353"/>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7" name="TextBox 5">
            <a:extLst>
              <a:ext uri="{FF2B5EF4-FFF2-40B4-BE49-F238E27FC236}">
                <a16:creationId xmlns:a16="http://schemas.microsoft.com/office/drawing/2014/main" id="{F1E4BFEE-0D82-2582-9C14-834D608FA1BA}"/>
              </a:ext>
            </a:extLst>
          </p:cNvPr>
          <p:cNvSpPr txBox="1"/>
          <p:nvPr/>
        </p:nvSpPr>
        <p:spPr>
          <a:xfrm>
            <a:off x="684893" y="301581"/>
            <a:ext cx="7124397" cy="803252"/>
          </a:xfrm>
          <a:prstGeom prst="rect">
            <a:avLst/>
          </a:prstGeom>
        </p:spPr>
        <p:txBody>
          <a:bodyPr lIns="91440" tIns="45720" rIns="91440" bIns="45720" anchor="ctr"/>
          <a:lstStyle>
            <a:defPPr>
              <a:defRPr lang="en-US"/>
            </a:defPPr>
            <a:lvl1pPr marL="0" marR="0" lvl="0" indent="0" algn="l" defTabSz="914400" rtl="0" eaLnBrk="1" fontAlgn="auto" latinLnBrk="0" hangingPunct="1">
              <a:lnSpc>
                <a:spcPct val="90000"/>
              </a:lnSpc>
              <a:spcBef>
                <a:spcPct val="0"/>
              </a:spcBef>
              <a:spcAft>
                <a:spcPts val="0"/>
              </a:spcAft>
              <a:buClrTx/>
              <a:buSzTx/>
              <a:buFontTx/>
              <a:buNone/>
              <a:tabLst/>
              <a:defRPr kumimoji="0" sz="4000" b="1" i="0" u="none" strike="noStrike" kern="1200" cap="none" spc="0" normalizeH="0" baseline="0">
                <a:ln>
                  <a:noFill/>
                </a:ln>
                <a:solidFill>
                  <a:srgbClr val="231F20"/>
                </a:solidFill>
                <a:effectLst/>
                <a:uLnTx/>
                <a:uFillTx/>
                <a:latin typeface="Lato" panose="020F0502020204030203" pitchFamily="34" charset="77"/>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FFFFFF"/>
                </a:solidFill>
                <a:latin typeface="Lato Black"/>
                <a:ea typeface="Lato Black"/>
                <a:cs typeface="Lato Black"/>
                <a:sym typeface="Calibri"/>
              </a:rPr>
              <a:t>IMPACT</a:t>
            </a:r>
            <a:endParaRPr lang="en-US">
              <a:solidFill>
                <a:srgbClr val="FFFFFF"/>
              </a:solidFill>
              <a:latin typeface="Lato Black"/>
              <a:ea typeface="Lato Black"/>
              <a:cs typeface="Lato Black"/>
            </a:endParaRPr>
          </a:p>
        </p:txBody>
      </p:sp>
      <p:grpSp>
        <p:nvGrpSpPr>
          <p:cNvPr id="8" name="Group 7">
            <a:extLst>
              <a:ext uri="{FF2B5EF4-FFF2-40B4-BE49-F238E27FC236}">
                <a16:creationId xmlns:a16="http://schemas.microsoft.com/office/drawing/2014/main" id="{58E15A66-FBA9-4F44-2745-2383A0E91891}"/>
              </a:ext>
            </a:extLst>
          </p:cNvPr>
          <p:cNvGrpSpPr/>
          <p:nvPr/>
        </p:nvGrpSpPr>
        <p:grpSpPr>
          <a:xfrm>
            <a:off x="682979" y="2234417"/>
            <a:ext cx="10392974" cy="3536391"/>
            <a:chOff x="682979" y="2234417"/>
            <a:chExt cx="6580622" cy="2883387"/>
          </a:xfrm>
        </p:grpSpPr>
        <p:sp>
          <p:nvSpPr>
            <p:cNvPr id="9" name="object 7">
              <a:extLst>
                <a:ext uri="{FF2B5EF4-FFF2-40B4-BE49-F238E27FC236}">
                  <a16:creationId xmlns:a16="http://schemas.microsoft.com/office/drawing/2014/main" id="{77CBF265-CAEE-B56B-B2A1-0AD3E29E5234}"/>
                </a:ext>
              </a:extLst>
            </p:cNvPr>
            <p:cNvSpPr txBox="1"/>
            <p:nvPr/>
          </p:nvSpPr>
          <p:spPr>
            <a:xfrm>
              <a:off x="4586657" y="2238198"/>
              <a:ext cx="2676944" cy="2823905"/>
            </a:xfrm>
            <a:prstGeom prst="rect">
              <a:avLst/>
            </a:prstGeom>
            <a:solidFill>
              <a:srgbClr val="81628F"/>
            </a:solidFill>
          </p:spPr>
          <p:txBody>
            <a:bodyPr vert="horz" wrap="square" lIns="0" tIns="5715"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5"/>
                </a:spcBef>
                <a:spcAft>
                  <a:spcPts val="0"/>
                </a:spcAft>
                <a:buClrTx/>
                <a:buSzTx/>
                <a:buFontTx/>
                <a:buNone/>
                <a:tabLst/>
                <a:defRPr/>
              </a:pPr>
              <a:endParaRPr kumimoji="0" sz="1000" b="0" i="0" u="none" strike="noStrike" kern="1200" cap="none" spc="0" normalizeH="0" baseline="0" noProof="0">
                <a:ln>
                  <a:noFill/>
                </a:ln>
                <a:solidFill>
                  <a:srgbClr val="231F20"/>
                </a:solidFill>
                <a:effectLst/>
                <a:uLnTx/>
                <a:uFillTx/>
                <a:latin typeface="Times New Roman"/>
                <a:ea typeface="+mn-ea"/>
                <a:cs typeface="Times New Roman"/>
              </a:endParaRPr>
            </a:p>
            <a:p>
              <a:pPr marL="0" marR="0" lvl="0" indent="0" algn="ctr" defTabSz="914400" rtl="0" eaLnBrk="1" fontAlgn="auto" latinLnBrk="0" hangingPunct="1">
                <a:lnSpc>
                  <a:spcPct val="100000"/>
                </a:lnSpc>
                <a:spcBef>
                  <a:spcPts val="45"/>
                </a:spcBef>
                <a:spcAft>
                  <a:spcPts val="0"/>
                </a:spcAft>
                <a:buClrTx/>
                <a:buSzTx/>
                <a:buFontTx/>
                <a:buNone/>
                <a:tabLst/>
                <a:defRPr/>
              </a:pPr>
              <a:r>
                <a:rPr lang="en-US" sz="4800" b="1" spc="-25">
                  <a:solidFill>
                    <a:srgbClr val="FFFFFF"/>
                  </a:solidFill>
                  <a:latin typeface="Lato"/>
                  <a:ea typeface="Lato"/>
                  <a:cs typeface="Lato"/>
                </a:rPr>
                <a:t>100</a:t>
              </a:r>
              <a:r>
                <a:rPr kumimoji="0" sz="4800" b="1" i="0" u="none" strike="noStrike" kern="1200" cap="none" spc="-37" normalizeH="0" baseline="6313" noProof="0">
                  <a:ln>
                    <a:noFill/>
                  </a:ln>
                  <a:solidFill>
                    <a:srgbClr val="FFFFFF"/>
                  </a:solidFill>
                  <a:effectLst/>
                  <a:uLnTx/>
                  <a:uFillTx/>
                  <a:latin typeface="Lato"/>
                  <a:ea typeface="Lato"/>
                  <a:cs typeface="Lato"/>
                </a:rPr>
                <a:t>%</a:t>
              </a:r>
              <a:endParaRPr kumimoji="0" sz="4800" b="1" i="0" u="none" strike="noStrike" kern="1200" cap="none" spc="0" normalizeH="0" baseline="6313" noProof="0">
                <a:ln>
                  <a:noFill/>
                </a:ln>
                <a:solidFill>
                  <a:srgbClr val="231F20"/>
                </a:solidFill>
                <a:effectLst/>
                <a:uLnTx/>
                <a:uFillTx/>
                <a:latin typeface="Lato"/>
                <a:ea typeface="Lato"/>
                <a:cs typeface="Lato"/>
              </a:endParaRPr>
            </a:p>
            <a:p>
              <a:pPr marR="25400" algn="ctr">
                <a:spcBef>
                  <a:spcPts val="114"/>
                </a:spcBef>
                <a:defRPr/>
              </a:pPr>
              <a:r>
                <a:rPr kumimoji="0" lang="en-US" sz="1600" b="0" i="0" u="none" strike="noStrike" kern="1200" cap="none" spc="0" normalizeH="0" baseline="0" noProof="0">
                  <a:ln>
                    <a:noFill/>
                  </a:ln>
                  <a:solidFill>
                    <a:srgbClr val="FFFFFF"/>
                  </a:solidFill>
                  <a:effectLst/>
                  <a:uLnTx/>
                  <a:uFillTx/>
                  <a:latin typeface="Lato"/>
                  <a:ea typeface="+mn-ea"/>
                  <a:cs typeface="Lato"/>
                </a:rPr>
                <a:t>of </a:t>
              </a:r>
              <a:r>
                <a:rPr lang="en-US" sz="1600">
                  <a:solidFill>
                    <a:srgbClr val="FFFFFF"/>
                  </a:solidFill>
                  <a:latin typeface="Lato"/>
                  <a:cs typeface="Lato"/>
                </a:rPr>
                <a:t>participating educators find the </a:t>
              </a:r>
              <a:r>
                <a:rPr lang="en-US" sz="1600" err="1">
                  <a:solidFill>
                    <a:srgbClr val="FFFFFF"/>
                  </a:solidFill>
                  <a:latin typeface="Lato"/>
                  <a:cs typeface="Lato"/>
                </a:rPr>
                <a:t>cont</a:t>
              </a:r>
              <a:r>
                <a:rPr lang="en-US" sz="1600">
                  <a:solidFill>
                    <a:srgbClr val="FFFFFF"/>
                  </a:solidFill>
                  <a:latin typeface="Lato"/>
                  <a:cs typeface="Lato"/>
                </a:rPr>
                <a:t>ent relevant or very relevant to their audience.</a:t>
              </a:r>
              <a:endParaRPr lang="en-US" sz="1600" b="0" i="0" u="none" strike="noStrike" kern="1200" cap="none" spc="0" normalizeH="0" baseline="0" noProof="0">
                <a:ln>
                  <a:noFill/>
                </a:ln>
                <a:solidFill>
                  <a:srgbClr val="FFFFFF"/>
                </a:solidFill>
                <a:effectLst/>
                <a:uLnTx/>
                <a:uFillTx/>
                <a:latin typeface="Lato"/>
                <a:ea typeface="Lato"/>
                <a:cs typeface="Lato"/>
              </a:endParaRPr>
            </a:p>
            <a:p>
              <a:pPr marR="25400" algn="ctr">
                <a:spcBef>
                  <a:spcPts val="113"/>
                </a:spcBef>
                <a:defRPr/>
              </a:pPr>
              <a:endParaRPr lang="en-US" sz="1600">
                <a:solidFill>
                  <a:srgbClr val="FFFFFF"/>
                </a:solidFill>
                <a:latin typeface="Lato"/>
                <a:cs typeface="Lato"/>
              </a:endParaRPr>
            </a:p>
            <a:p>
              <a:pPr marL="0" marR="25400" lvl="0" indent="0" algn="ctr" defTabSz="914400" rtl="0" eaLnBrk="1" fontAlgn="auto" latinLnBrk="0" hangingPunct="1">
                <a:lnSpc>
                  <a:spcPct val="100000"/>
                </a:lnSpc>
                <a:spcBef>
                  <a:spcPts val="114"/>
                </a:spcBef>
                <a:spcAft>
                  <a:spcPts val="0"/>
                </a:spcAft>
                <a:buClrTx/>
                <a:buSzTx/>
                <a:buFontTx/>
                <a:buNone/>
                <a:tabLst/>
                <a:defRPr/>
              </a:pPr>
              <a:r>
                <a:rPr lang="en-US" sz="4800" b="1">
                  <a:solidFill>
                    <a:srgbClr val="FFFFFF"/>
                  </a:solidFill>
                  <a:latin typeface="Lato"/>
                  <a:cs typeface="Lato"/>
                </a:rPr>
                <a:t>93.8%</a:t>
              </a:r>
              <a:endParaRPr kumimoji="0" lang="en-US" sz="4800" b="1" i="0" u="none" strike="noStrike" kern="1200" cap="none" spc="0" normalizeH="0" baseline="0" noProof="0">
                <a:ln>
                  <a:noFill/>
                </a:ln>
                <a:solidFill>
                  <a:srgbClr val="FFFFFF"/>
                </a:solidFill>
                <a:effectLst/>
                <a:uLnTx/>
                <a:uFillTx/>
                <a:latin typeface="Lato"/>
                <a:ea typeface="+mn-ea"/>
                <a:cs typeface="Lato"/>
              </a:endParaRPr>
            </a:p>
            <a:p>
              <a:pPr marR="25400" algn="ctr">
                <a:spcBef>
                  <a:spcPts val="114"/>
                </a:spcBef>
                <a:defRPr/>
              </a:pPr>
              <a:r>
                <a:rPr kumimoji="0" lang="en-US" sz="1600" b="0" i="0" u="none" strike="noStrike" kern="1200" cap="none" spc="0" normalizeH="0" baseline="0" noProof="0">
                  <a:ln>
                    <a:noFill/>
                  </a:ln>
                  <a:solidFill>
                    <a:srgbClr val="FFFFFF"/>
                  </a:solidFill>
                  <a:effectLst/>
                  <a:uLnTx/>
                  <a:uFillTx/>
                  <a:latin typeface="Lato"/>
                  <a:ea typeface="+mn-ea"/>
                  <a:cs typeface="Lato"/>
                </a:rPr>
                <a:t>said they </a:t>
              </a:r>
              <a:r>
                <a:rPr lang="en-US" sz="1600">
                  <a:solidFill>
                    <a:srgbClr val="FFFFFF"/>
                  </a:solidFill>
                  <a:latin typeface="Lato"/>
                  <a:cs typeface="Lato"/>
                </a:rPr>
                <a:t>use KMHF resources in </a:t>
              </a:r>
              <a:r>
                <a:rPr lang="en-US" sz="1600" err="1">
                  <a:solidFill>
                    <a:srgbClr val="FFFFFF"/>
                  </a:solidFill>
                  <a:latin typeface="Lato"/>
                  <a:cs typeface="Lato"/>
                </a:rPr>
                <a:t>thei</a:t>
              </a:r>
              <a:r>
                <a:rPr lang="en-US" sz="1600">
                  <a:solidFill>
                    <a:srgbClr val="FFFFFF"/>
                  </a:solidFill>
                  <a:latin typeface="Lato"/>
                  <a:cs typeface="Lato"/>
                </a:rPr>
                <a:t>r classrooms</a:t>
              </a:r>
              <a:endParaRPr kumimoji="0" sz="1600" b="0" i="0" u="none" strike="noStrike" kern="1200" cap="none" spc="0" normalizeH="0" baseline="0" noProof="0">
                <a:ln>
                  <a:noFill/>
                </a:ln>
                <a:solidFill>
                  <a:srgbClr val="231F20"/>
                </a:solidFill>
                <a:effectLst/>
                <a:uLnTx/>
                <a:uFillTx/>
                <a:latin typeface="Lato"/>
                <a:ea typeface="+mn-ea"/>
                <a:cs typeface="Lato"/>
              </a:endParaRPr>
            </a:p>
          </p:txBody>
        </p:sp>
        <p:grpSp>
          <p:nvGrpSpPr>
            <p:cNvPr id="10" name="Group 9">
              <a:extLst>
                <a:ext uri="{FF2B5EF4-FFF2-40B4-BE49-F238E27FC236}">
                  <a16:creationId xmlns:a16="http://schemas.microsoft.com/office/drawing/2014/main" id="{627926C8-033E-E9CF-98A5-424F4E34E4F6}"/>
                </a:ext>
              </a:extLst>
            </p:cNvPr>
            <p:cNvGrpSpPr/>
            <p:nvPr/>
          </p:nvGrpSpPr>
          <p:grpSpPr>
            <a:xfrm>
              <a:off x="682979" y="2234417"/>
              <a:ext cx="3840399" cy="2883387"/>
              <a:chOff x="682979" y="2234417"/>
              <a:chExt cx="3510493" cy="2718950"/>
            </a:xfrm>
          </p:grpSpPr>
          <p:grpSp>
            <p:nvGrpSpPr>
              <p:cNvPr id="11" name="Group 10">
                <a:extLst>
                  <a:ext uri="{FF2B5EF4-FFF2-40B4-BE49-F238E27FC236}">
                    <a16:creationId xmlns:a16="http://schemas.microsoft.com/office/drawing/2014/main" id="{6E51B886-555B-8067-AB95-7C9C4DAAAA5E}"/>
                  </a:ext>
                </a:extLst>
              </p:cNvPr>
              <p:cNvGrpSpPr/>
              <p:nvPr/>
            </p:nvGrpSpPr>
            <p:grpSpPr>
              <a:xfrm>
                <a:off x="682979" y="2234417"/>
                <a:ext cx="3458090" cy="2718950"/>
                <a:chOff x="682979" y="2234417"/>
                <a:chExt cx="2994135" cy="2354161"/>
              </a:xfrm>
            </p:grpSpPr>
            <p:sp>
              <p:nvSpPr>
                <p:cNvPr id="13" name="object 5">
                  <a:extLst>
                    <a:ext uri="{FF2B5EF4-FFF2-40B4-BE49-F238E27FC236}">
                      <a16:creationId xmlns:a16="http://schemas.microsoft.com/office/drawing/2014/main" id="{83EE7C24-FAEF-184F-F68A-0D26708CF187}"/>
                    </a:ext>
                  </a:extLst>
                </p:cNvPr>
                <p:cNvSpPr txBox="1"/>
                <p:nvPr/>
              </p:nvSpPr>
              <p:spPr>
                <a:xfrm>
                  <a:off x="682979" y="2235957"/>
                  <a:ext cx="1720399" cy="2352621"/>
                </a:xfrm>
                <a:prstGeom prst="rect">
                  <a:avLst/>
                </a:prstGeom>
                <a:solidFill>
                  <a:srgbClr val="FFCF0C"/>
                </a:solidFill>
              </p:spPr>
              <p:txBody>
                <a:bodyPr vert="horz" wrap="square" lIns="0" tIns="154305"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15"/>
                    </a:spcBef>
                    <a:spcAft>
                      <a:spcPts val="0"/>
                    </a:spcAft>
                    <a:buClrTx/>
                    <a:buSzTx/>
                    <a:buFontTx/>
                    <a:buNone/>
                    <a:tabLst/>
                    <a:defRPr/>
                  </a:pPr>
                  <a:endParaRPr kumimoji="0" sz="2650" b="0" i="0" u="none" strike="noStrike" kern="1200" cap="none" spc="0" normalizeH="0" baseline="0" noProof="0">
                    <a:ln>
                      <a:noFill/>
                    </a:ln>
                    <a:solidFill>
                      <a:srgbClr val="231F20"/>
                    </a:solidFill>
                    <a:effectLst/>
                    <a:uLnTx/>
                    <a:uFillTx/>
                    <a:latin typeface="Times New Roman"/>
                    <a:ea typeface="+mn-ea"/>
                    <a:cs typeface="Times New Roman"/>
                  </a:endParaRPr>
                </a:p>
                <a:p>
                  <a:pPr marL="23495" marR="0" lvl="0" indent="0" algn="ctr" defTabSz="914400" rtl="0" eaLnBrk="1" fontAlgn="auto" latinLnBrk="0" hangingPunct="1">
                    <a:lnSpc>
                      <a:spcPts val="2975"/>
                    </a:lnSpc>
                    <a:spcBef>
                      <a:spcPts val="0"/>
                    </a:spcBef>
                    <a:spcAft>
                      <a:spcPts val="0"/>
                    </a:spcAft>
                    <a:buClrTx/>
                    <a:buSzTx/>
                    <a:buFontTx/>
                    <a:buNone/>
                    <a:tabLst/>
                    <a:defRPr/>
                  </a:pPr>
                  <a:endParaRPr kumimoji="0" lang="en-US" sz="3200" b="1" i="0" u="none" strike="noStrike" kern="1200" cap="none" spc="-290" normalizeH="0" baseline="0" noProof="0">
                    <a:ln>
                      <a:noFill/>
                    </a:ln>
                    <a:solidFill>
                      <a:srgbClr val="231F20"/>
                    </a:solidFill>
                    <a:effectLst/>
                    <a:uLnTx/>
                    <a:uFillTx/>
                    <a:latin typeface="Century Gothic"/>
                    <a:ea typeface="+mn-ea"/>
                    <a:cs typeface="Century Gothic"/>
                  </a:endParaRPr>
                </a:p>
                <a:p>
                  <a:pPr marL="23495" algn="ctr">
                    <a:lnSpc>
                      <a:spcPts val="2975"/>
                    </a:lnSpc>
                    <a:defRPr/>
                  </a:pPr>
                  <a:r>
                    <a:rPr lang="en-US" sz="5400" b="1" spc="-290">
                      <a:solidFill>
                        <a:srgbClr val="231F20"/>
                      </a:solidFill>
                      <a:latin typeface="Century Gothic"/>
                      <a:cs typeface="Century Gothic"/>
                    </a:rPr>
                    <a:t>33 million</a:t>
                  </a:r>
                  <a:endParaRPr kumimoji="0" sz="5400" b="1" i="0" u="none" strike="noStrike" kern="1200" cap="none" spc="0" normalizeH="0" baseline="0" noProof="0">
                    <a:ln>
                      <a:noFill/>
                    </a:ln>
                    <a:solidFill>
                      <a:srgbClr val="231F20"/>
                    </a:solidFill>
                    <a:effectLst/>
                    <a:uLnTx/>
                    <a:uFillTx/>
                    <a:latin typeface="Century Gothic"/>
                    <a:ea typeface="+mn-ea"/>
                    <a:cs typeface="Century Gothic"/>
                  </a:endParaRPr>
                </a:p>
                <a:p>
                  <a:pPr marL="179070" marR="171450" lvl="0" indent="0" algn="ctr" defTabSz="914400" rtl="0" eaLnBrk="1" fontAlgn="auto" latinLnBrk="0" hangingPunct="1">
                    <a:lnSpc>
                      <a:spcPts val="1280"/>
                    </a:lnSpc>
                    <a:spcBef>
                      <a:spcPts val="215"/>
                    </a:spcBef>
                    <a:spcAft>
                      <a:spcPts val="600"/>
                    </a:spcAft>
                    <a:buClrTx/>
                    <a:buSzTx/>
                    <a:buFontTx/>
                    <a:buNone/>
                    <a:tabLst/>
                    <a:defRPr/>
                  </a:pPr>
                  <a:endParaRPr kumimoji="0" lang="en-US" sz="2400" b="0" i="0" u="none" strike="noStrike" kern="1200" cap="none" spc="0" normalizeH="0" baseline="0" noProof="0">
                    <a:ln>
                      <a:noFill/>
                    </a:ln>
                    <a:solidFill>
                      <a:srgbClr val="231F20"/>
                    </a:solidFill>
                    <a:effectLst/>
                    <a:uLnTx/>
                    <a:uFillTx/>
                    <a:latin typeface="Lato"/>
                    <a:ea typeface="+mn-ea"/>
                    <a:cs typeface="Lato"/>
                  </a:endParaRPr>
                </a:p>
                <a:p>
                  <a:pPr marL="179070" marR="171450" lvl="0" indent="0" algn="ctr" defTabSz="914400" rtl="0" eaLnBrk="1" fontAlgn="auto" latinLnBrk="0" hangingPunct="1">
                    <a:lnSpc>
                      <a:spcPts val="1280"/>
                    </a:lnSpc>
                    <a:spcBef>
                      <a:spcPts val="215"/>
                    </a:spcBef>
                    <a:spcAft>
                      <a:spcPts val="600"/>
                    </a:spcAft>
                    <a:buClrTx/>
                    <a:buSzTx/>
                    <a:buFontTx/>
                    <a:buNone/>
                    <a:tabLst/>
                    <a:defRPr/>
                  </a:pPr>
                  <a:r>
                    <a:rPr kumimoji="0" sz="2400" b="0" i="0" u="none" strike="noStrike" kern="1200" cap="none" spc="0" normalizeH="0" baseline="0" noProof="0">
                      <a:ln>
                        <a:noFill/>
                      </a:ln>
                      <a:solidFill>
                        <a:srgbClr val="231F20"/>
                      </a:solidFill>
                      <a:effectLst/>
                      <a:uLnTx/>
                      <a:uFillTx/>
                      <a:latin typeface="Lato"/>
                      <a:ea typeface="+mn-ea"/>
                      <a:cs typeface="Lato"/>
                    </a:rPr>
                    <a:t>lives</a:t>
                  </a:r>
                  <a:r>
                    <a:rPr kumimoji="0" sz="2400" b="0" i="0" u="none" strike="noStrike" kern="1200" cap="none" spc="-25" normalizeH="0" baseline="0" noProof="0">
                      <a:ln>
                        <a:noFill/>
                      </a:ln>
                      <a:solidFill>
                        <a:srgbClr val="231F20"/>
                      </a:solidFill>
                      <a:effectLst/>
                      <a:uLnTx/>
                      <a:uFillTx/>
                      <a:latin typeface="Lato"/>
                      <a:ea typeface="+mn-ea"/>
                      <a:cs typeface="Lato"/>
                    </a:rPr>
                    <a:t> </a:t>
                  </a:r>
                  <a:r>
                    <a:rPr kumimoji="0" sz="2400" b="0" i="0" u="none" strike="noStrike" kern="1200" cap="none" spc="0" normalizeH="0" baseline="0" noProof="0">
                      <a:ln>
                        <a:noFill/>
                      </a:ln>
                      <a:solidFill>
                        <a:srgbClr val="231F20"/>
                      </a:solidFill>
                      <a:effectLst/>
                      <a:uLnTx/>
                      <a:uFillTx/>
                      <a:latin typeface="Lato"/>
                      <a:ea typeface="+mn-ea"/>
                      <a:cs typeface="Lato"/>
                    </a:rPr>
                    <a:t>impacted</a:t>
                  </a:r>
                  <a:r>
                    <a:rPr kumimoji="0" sz="2400" b="0" i="0" u="none" strike="noStrike" kern="1200" cap="none" spc="-25" normalizeH="0" baseline="0" noProof="0">
                      <a:ln>
                        <a:noFill/>
                      </a:ln>
                      <a:solidFill>
                        <a:srgbClr val="231F20"/>
                      </a:solidFill>
                      <a:effectLst/>
                      <a:uLnTx/>
                      <a:uFillTx/>
                      <a:latin typeface="Lato"/>
                      <a:ea typeface="+mn-ea"/>
                      <a:cs typeface="Lato"/>
                    </a:rPr>
                    <a:t> in</a:t>
                  </a:r>
                  <a:endParaRPr kumimoji="0" lang="en-US" sz="2400" b="0" i="0" u="none" strike="noStrike" kern="1200" cap="none" spc="-25" normalizeH="0" baseline="0" noProof="0">
                    <a:ln>
                      <a:noFill/>
                    </a:ln>
                    <a:solidFill>
                      <a:srgbClr val="231F20"/>
                    </a:solidFill>
                    <a:effectLst/>
                    <a:uLnTx/>
                    <a:uFillTx/>
                    <a:latin typeface="Lato"/>
                    <a:ea typeface="+mn-ea"/>
                    <a:cs typeface="Lato"/>
                  </a:endParaRPr>
                </a:p>
                <a:p>
                  <a:pPr marL="179070" marR="171450" lvl="0" indent="0" algn="ctr" defTabSz="914400" rtl="0" eaLnBrk="1" fontAlgn="auto" latinLnBrk="0" hangingPunct="1">
                    <a:lnSpc>
                      <a:spcPct val="100000"/>
                    </a:lnSpc>
                    <a:spcBef>
                      <a:spcPts val="215"/>
                    </a:spcBef>
                    <a:spcAft>
                      <a:spcPts val="0"/>
                    </a:spcAft>
                    <a:buClrTx/>
                    <a:buSzTx/>
                    <a:buFontTx/>
                    <a:buNone/>
                    <a:tabLst/>
                    <a:defRPr/>
                  </a:pPr>
                  <a:r>
                    <a:rPr kumimoji="0" sz="1150" b="0" i="0" u="none" strike="noStrike" kern="1200" cap="none" spc="-25" normalizeH="0" baseline="0" noProof="0">
                      <a:ln>
                        <a:noFill/>
                      </a:ln>
                      <a:solidFill>
                        <a:srgbClr val="231F20"/>
                      </a:solidFill>
                      <a:effectLst/>
                      <a:uLnTx/>
                      <a:uFillTx/>
                      <a:latin typeface="Lato"/>
                      <a:ea typeface="+mn-ea"/>
                      <a:cs typeface="Lato"/>
                    </a:rPr>
                    <a:t> </a:t>
                  </a:r>
                  <a:r>
                    <a:rPr kumimoji="0" sz="2800" b="1" i="0" u="none" strike="noStrike" kern="1200" cap="none" spc="0" normalizeH="0" baseline="0" noProof="0">
                      <a:ln>
                        <a:noFill/>
                      </a:ln>
                      <a:solidFill>
                        <a:srgbClr val="231F20"/>
                      </a:solidFill>
                      <a:effectLst/>
                      <a:uLnTx/>
                      <a:uFillTx/>
                      <a:latin typeface="Lato"/>
                      <a:ea typeface="+mn-ea"/>
                      <a:cs typeface="Lato"/>
                    </a:rPr>
                    <a:t>all</a:t>
                  </a:r>
                  <a:r>
                    <a:rPr kumimoji="0" sz="2800" b="1" i="0" u="none" strike="noStrike" kern="1200" cap="none" spc="-25" normalizeH="0" baseline="0" noProof="0">
                      <a:ln>
                        <a:noFill/>
                      </a:ln>
                      <a:solidFill>
                        <a:srgbClr val="231F20"/>
                      </a:solidFill>
                      <a:effectLst/>
                      <a:uLnTx/>
                      <a:uFillTx/>
                      <a:latin typeface="Lato"/>
                      <a:ea typeface="+mn-ea"/>
                      <a:cs typeface="Lato"/>
                    </a:rPr>
                    <a:t> </a:t>
                  </a:r>
                  <a:r>
                    <a:rPr kumimoji="0" sz="2800" b="1" i="0" u="none" strike="noStrike" kern="1200" cap="none" spc="0" normalizeH="0" baseline="0" noProof="0">
                      <a:ln>
                        <a:noFill/>
                      </a:ln>
                      <a:solidFill>
                        <a:srgbClr val="231F20"/>
                      </a:solidFill>
                      <a:effectLst/>
                      <a:uLnTx/>
                      <a:uFillTx/>
                      <a:latin typeface="Lato"/>
                      <a:ea typeface="+mn-ea"/>
                      <a:cs typeface="Lato"/>
                    </a:rPr>
                    <a:t>50</a:t>
                  </a:r>
                  <a:r>
                    <a:rPr kumimoji="0" sz="2800" b="1" i="0" u="none" strike="noStrike" kern="1200" cap="none" spc="-25" normalizeH="0" baseline="0" noProof="0">
                      <a:ln>
                        <a:noFill/>
                      </a:ln>
                      <a:solidFill>
                        <a:srgbClr val="231F20"/>
                      </a:solidFill>
                      <a:effectLst/>
                      <a:uLnTx/>
                      <a:uFillTx/>
                      <a:latin typeface="Lato"/>
                      <a:ea typeface="+mn-ea"/>
                      <a:cs typeface="Lato"/>
                    </a:rPr>
                    <a:t> </a:t>
                  </a:r>
                  <a:r>
                    <a:rPr kumimoji="0" sz="2800" b="1" i="0" u="none" strike="noStrike" kern="1200" cap="none" spc="-10" normalizeH="0" baseline="0" noProof="0">
                      <a:ln>
                        <a:noFill/>
                      </a:ln>
                      <a:solidFill>
                        <a:srgbClr val="231F20"/>
                      </a:solidFill>
                      <a:effectLst/>
                      <a:uLnTx/>
                      <a:uFillTx/>
                      <a:latin typeface="Lato"/>
                      <a:ea typeface="+mn-ea"/>
                      <a:cs typeface="Lato"/>
                    </a:rPr>
                    <a:t>states</a:t>
                  </a:r>
                  <a:r>
                    <a:rPr kumimoji="0" lang="en-US" sz="2800" b="1" i="0" u="none" strike="noStrike" kern="1200" cap="none" spc="-10" normalizeH="0" baseline="0" noProof="0">
                      <a:ln>
                        <a:noFill/>
                      </a:ln>
                      <a:solidFill>
                        <a:srgbClr val="231F20"/>
                      </a:solidFill>
                      <a:effectLst/>
                      <a:uLnTx/>
                      <a:uFillTx/>
                      <a:latin typeface="Lato"/>
                      <a:ea typeface="+mn-ea"/>
                      <a:cs typeface="Lato"/>
                    </a:rPr>
                    <a:t>, Guam and Puerto Rico</a:t>
                  </a:r>
                </a:p>
              </p:txBody>
            </p:sp>
            <p:sp>
              <p:nvSpPr>
                <p:cNvPr id="14" name="object 6">
                  <a:extLst>
                    <a:ext uri="{FF2B5EF4-FFF2-40B4-BE49-F238E27FC236}">
                      <a16:creationId xmlns:a16="http://schemas.microsoft.com/office/drawing/2014/main" id="{3D788335-6863-BE44-9F3C-A07E0FD5A37C}"/>
                    </a:ext>
                  </a:extLst>
                </p:cNvPr>
                <p:cNvSpPr txBox="1"/>
                <p:nvPr/>
              </p:nvSpPr>
              <p:spPr>
                <a:xfrm>
                  <a:off x="2516700" y="2234417"/>
                  <a:ext cx="1160414" cy="1155722"/>
                </a:xfrm>
                <a:prstGeom prst="rect">
                  <a:avLst/>
                </a:prstGeom>
                <a:solidFill>
                  <a:srgbClr val="2ABDD3"/>
                </a:solidFill>
              </p:spPr>
              <p:txBody>
                <a:bodyPr vert="horz" wrap="square" lIns="0" tIns="6985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69570" marR="0" lvl="0" indent="0" algn="l" defTabSz="914400" rtl="0" eaLnBrk="1" fontAlgn="auto" latinLnBrk="0" hangingPunct="1">
                    <a:lnSpc>
                      <a:spcPct val="100000"/>
                    </a:lnSpc>
                    <a:spcBef>
                      <a:spcPts val="550"/>
                    </a:spcBef>
                    <a:spcAft>
                      <a:spcPts val="0"/>
                    </a:spcAft>
                    <a:buClrTx/>
                    <a:buSzTx/>
                    <a:buFontTx/>
                    <a:buNone/>
                    <a:tabLst/>
                    <a:defRPr/>
                  </a:pPr>
                  <a:endParaRPr kumimoji="0" lang="en-US" sz="1100" b="0" i="0" u="none" strike="noStrike" kern="1200" cap="none" spc="0" normalizeH="0" baseline="0" noProof="0">
                    <a:ln>
                      <a:noFill/>
                    </a:ln>
                    <a:solidFill>
                      <a:srgbClr val="231F20"/>
                    </a:solidFill>
                    <a:effectLst/>
                    <a:uLnTx/>
                    <a:uFillTx/>
                    <a:latin typeface="Lato"/>
                    <a:ea typeface="+mn-ea"/>
                    <a:cs typeface="Lato"/>
                  </a:endParaRPr>
                </a:p>
              </p:txBody>
            </p:sp>
            <p:sp>
              <p:nvSpPr>
                <p:cNvPr id="15" name="object 8">
                  <a:extLst>
                    <a:ext uri="{FF2B5EF4-FFF2-40B4-BE49-F238E27FC236}">
                      <a16:creationId xmlns:a16="http://schemas.microsoft.com/office/drawing/2014/main" id="{DB900708-2DE3-64A8-2770-1B50D2A65F46}"/>
                    </a:ext>
                  </a:extLst>
                </p:cNvPr>
                <p:cNvSpPr txBox="1"/>
                <p:nvPr/>
              </p:nvSpPr>
              <p:spPr>
                <a:xfrm>
                  <a:off x="2516700" y="3424955"/>
                  <a:ext cx="1155700" cy="1111885"/>
                </a:xfrm>
                <a:prstGeom prst="rect">
                  <a:avLst/>
                </a:prstGeom>
                <a:solidFill>
                  <a:srgbClr val="E64461"/>
                </a:solidFill>
              </p:spPr>
              <p:txBody>
                <a:bodyPr vert="horz" wrap="square" lIns="0" tIns="14478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495" marR="0" lvl="0" indent="0" algn="ctr" defTabSz="914400" rtl="0" eaLnBrk="1" fontAlgn="auto" latinLnBrk="0" hangingPunct="1">
                    <a:lnSpc>
                      <a:spcPct val="100000"/>
                    </a:lnSpc>
                    <a:spcBef>
                      <a:spcPts val="1140"/>
                    </a:spcBef>
                    <a:spcAft>
                      <a:spcPts val="0"/>
                    </a:spcAft>
                    <a:buClrTx/>
                    <a:buSzTx/>
                    <a:buFontTx/>
                    <a:buNone/>
                    <a:tabLst/>
                    <a:defRPr/>
                  </a:pPr>
                  <a:r>
                    <a:rPr kumimoji="0" sz="3600" b="1"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3</a:t>
                  </a:r>
                  <a:r>
                    <a:rPr kumimoji="0" sz="3600" b="1" i="0" u="none" strike="noStrike" kern="1200" cap="none" spc="-4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 </a:t>
                  </a:r>
                  <a:r>
                    <a:rPr kumimoji="0" sz="3600" b="1" i="0" u="none" strike="noStrike" kern="1200" cap="none" spc="75"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million</a:t>
                  </a:r>
                  <a:endParaRPr kumimoji="0" sz="3600" b="1" i="0" u="none" strike="noStrike" kern="1200" cap="none" spc="0" normalizeH="0" baseline="0" noProof="0">
                    <a:ln>
                      <a:noFill/>
                    </a:ln>
                    <a:solidFill>
                      <a:srgbClr val="231F20"/>
                    </a:solidFill>
                    <a:effectLst/>
                    <a:uLnTx/>
                    <a:uFillTx/>
                    <a:latin typeface="Lato" panose="020F0502020204030203" pitchFamily="34" charset="0"/>
                    <a:ea typeface="Lato" panose="020F0502020204030203" pitchFamily="34" charset="0"/>
                    <a:cs typeface="Lato" panose="020F0502020204030203" pitchFamily="34" charset="0"/>
                  </a:endParaRPr>
                </a:p>
                <a:p>
                  <a:pPr marL="64769" marR="78740" lvl="0" indent="-635" algn="ctr" defTabSz="914400" rtl="0" eaLnBrk="1" fontAlgn="auto" latinLnBrk="0" hangingPunct="1">
                    <a:lnSpc>
                      <a:spcPct val="117400"/>
                    </a:lnSpc>
                    <a:spcBef>
                      <a:spcPts val="35"/>
                    </a:spcBef>
                    <a:spcAft>
                      <a:spcPts val="0"/>
                    </a:spcAft>
                    <a:buClrTx/>
                    <a:buSzTx/>
                    <a:buFontTx/>
                    <a:buNone/>
                    <a:tabLst/>
                    <a:defRPr/>
                  </a:pPr>
                  <a:r>
                    <a:rPr kumimoji="0" sz="1800" b="0" i="0" u="none" strike="noStrike" kern="1200" cap="none" spc="-10" normalizeH="0" baseline="0" noProof="0">
                      <a:ln>
                        <a:noFill/>
                      </a:ln>
                      <a:solidFill>
                        <a:srgbClr val="FFFFFF"/>
                      </a:solidFill>
                      <a:effectLst/>
                      <a:uLnTx/>
                      <a:uFillTx/>
                      <a:latin typeface="Lato"/>
                      <a:ea typeface="+mn-ea"/>
                      <a:cs typeface="Lato"/>
                    </a:rPr>
                    <a:t>classrooms</a:t>
                  </a:r>
                  <a:r>
                    <a:rPr kumimoji="0" sz="1800" b="0" i="0" u="none" strike="noStrike" kern="1200" cap="none" spc="0" normalizeH="0" baseline="0" noProof="0">
                      <a:ln>
                        <a:noFill/>
                      </a:ln>
                      <a:solidFill>
                        <a:srgbClr val="FFFFFF"/>
                      </a:solidFill>
                      <a:effectLst/>
                      <a:uLnTx/>
                      <a:uFillTx/>
                      <a:latin typeface="Lato"/>
                      <a:ea typeface="+mn-ea"/>
                      <a:cs typeface="Lato"/>
                    </a:rPr>
                    <a:t> </a:t>
                  </a:r>
                  <a:r>
                    <a:rPr kumimoji="0" sz="1800" b="0" i="0" u="none" strike="noStrike" kern="1200" cap="none" spc="-20" normalizeH="0" baseline="0" noProof="0">
                      <a:ln>
                        <a:noFill/>
                      </a:ln>
                      <a:solidFill>
                        <a:srgbClr val="FFFFFF"/>
                      </a:solidFill>
                      <a:effectLst/>
                      <a:uLnTx/>
                      <a:uFillTx/>
                      <a:latin typeface="Lato"/>
                      <a:ea typeface="+mn-ea"/>
                      <a:cs typeface="Lato"/>
                    </a:rPr>
                    <a:t>with </a:t>
                  </a:r>
                  <a:r>
                    <a:rPr kumimoji="0" sz="1800" b="0" i="0" u="none" strike="noStrike" kern="1200" cap="none" spc="0" normalizeH="0" baseline="0" noProof="0">
                      <a:ln>
                        <a:noFill/>
                      </a:ln>
                      <a:solidFill>
                        <a:srgbClr val="FFFFFF"/>
                      </a:solidFill>
                      <a:effectLst/>
                      <a:uLnTx/>
                      <a:uFillTx/>
                      <a:latin typeface="Lato"/>
                      <a:ea typeface="+mn-ea"/>
                      <a:cs typeface="Lato"/>
                    </a:rPr>
                    <a:t>educator</a:t>
                  </a:r>
                  <a:r>
                    <a:rPr kumimoji="0" sz="1800" b="0" i="0" u="none" strike="noStrike" kern="1200" cap="none" spc="-90" normalizeH="0" baseline="0" noProof="0">
                      <a:ln>
                        <a:noFill/>
                      </a:ln>
                      <a:solidFill>
                        <a:srgbClr val="FFFFFF"/>
                      </a:solidFill>
                      <a:effectLst/>
                      <a:uLnTx/>
                      <a:uFillTx/>
                      <a:latin typeface="Lato"/>
                      <a:ea typeface="+mn-ea"/>
                      <a:cs typeface="Lato"/>
                    </a:rPr>
                    <a:t> </a:t>
                  </a:r>
                  <a:r>
                    <a:rPr kumimoji="0" sz="1800" b="0" i="0" u="none" strike="noStrike" kern="1200" cap="none" spc="-10" normalizeH="0" baseline="0" noProof="0">
                      <a:ln>
                        <a:noFill/>
                      </a:ln>
                      <a:solidFill>
                        <a:srgbClr val="FFFFFF"/>
                      </a:solidFill>
                      <a:effectLst/>
                      <a:uLnTx/>
                      <a:uFillTx/>
                      <a:latin typeface="Lato"/>
                      <a:ea typeface="+mn-ea"/>
                      <a:cs typeface="Lato"/>
                    </a:rPr>
                    <a:t>curriculum </a:t>
                  </a:r>
                  <a:r>
                    <a:rPr kumimoji="0" sz="1800" b="0" i="0" u="none" strike="noStrike" kern="1200" cap="none" spc="0" normalizeH="0" baseline="0" noProof="0">
                      <a:ln>
                        <a:noFill/>
                      </a:ln>
                      <a:solidFill>
                        <a:srgbClr val="FFFFFF"/>
                      </a:solidFill>
                      <a:effectLst/>
                      <a:uLnTx/>
                      <a:uFillTx/>
                      <a:latin typeface="Lato"/>
                      <a:ea typeface="+mn-ea"/>
                      <a:cs typeface="Lato"/>
                    </a:rPr>
                    <a:t>and</a:t>
                  </a:r>
                  <a:r>
                    <a:rPr kumimoji="0" sz="1800" b="0" i="0" u="none" strike="noStrike" kern="1200" cap="none" spc="-90" normalizeH="0" baseline="0" noProof="0">
                      <a:ln>
                        <a:noFill/>
                      </a:ln>
                      <a:solidFill>
                        <a:srgbClr val="FFFFFF"/>
                      </a:solidFill>
                      <a:effectLst/>
                      <a:uLnTx/>
                      <a:uFillTx/>
                      <a:latin typeface="Lato"/>
                      <a:ea typeface="+mn-ea"/>
                      <a:cs typeface="Lato"/>
                    </a:rPr>
                    <a:t> </a:t>
                  </a:r>
                  <a:r>
                    <a:rPr kumimoji="0" sz="1800" b="0" i="0" u="none" strike="noStrike" kern="1200" cap="none" spc="-10" normalizeH="0" baseline="0" noProof="0">
                      <a:ln>
                        <a:noFill/>
                      </a:ln>
                      <a:solidFill>
                        <a:srgbClr val="FFFFFF"/>
                      </a:solidFill>
                      <a:effectLst/>
                      <a:uLnTx/>
                      <a:uFillTx/>
                      <a:latin typeface="Lato"/>
                      <a:ea typeface="+mn-ea"/>
                      <a:cs typeface="Lato"/>
                    </a:rPr>
                    <a:t>videos</a:t>
                  </a:r>
                  <a:endParaRPr kumimoji="0" sz="1800" b="0" i="0" u="none" strike="noStrike" kern="1200" cap="none" spc="0" normalizeH="0" baseline="0" noProof="0">
                    <a:ln>
                      <a:noFill/>
                    </a:ln>
                    <a:solidFill>
                      <a:srgbClr val="231F20"/>
                    </a:solidFill>
                    <a:effectLst/>
                    <a:uLnTx/>
                    <a:uFillTx/>
                    <a:latin typeface="Lato"/>
                    <a:ea typeface="+mn-ea"/>
                    <a:cs typeface="Lato"/>
                  </a:endParaRPr>
                </a:p>
              </p:txBody>
            </p:sp>
          </p:grpSp>
          <p:sp>
            <p:nvSpPr>
              <p:cNvPr id="12" name="TextBox 10">
                <a:extLst>
                  <a:ext uri="{FF2B5EF4-FFF2-40B4-BE49-F238E27FC236}">
                    <a16:creationId xmlns:a16="http://schemas.microsoft.com/office/drawing/2014/main" id="{1908F089-2DD3-2377-A54A-1516566D3575}"/>
                  </a:ext>
                </a:extLst>
              </p:cNvPr>
              <p:cNvSpPr txBox="1"/>
              <p:nvPr/>
            </p:nvSpPr>
            <p:spPr>
              <a:xfrm>
                <a:off x="2743000" y="2293534"/>
                <a:ext cx="1450472" cy="111375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495" marR="0" lvl="0" indent="0" algn="ctr" defTabSz="914400" rtl="0" eaLnBrk="1" fontAlgn="auto" latinLnBrk="0" hangingPunct="1">
                  <a:lnSpc>
                    <a:spcPct val="100000"/>
                  </a:lnSpc>
                  <a:spcBef>
                    <a:spcPts val="1140"/>
                  </a:spcBef>
                  <a:spcAft>
                    <a:spcPts val="0"/>
                  </a:spcAft>
                  <a:buClrTx/>
                  <a:buSzTx/>
                  <a:buFontTx/>
                  <a:buNone/>
                  <a:tabLst/>
                  <a:defRPr/>
                </a:pPr>
                <a:r>
                  <a:rPr kumimoji="0" lang="en-US" sz="4400" b="1" i="0" u="none" strike="noStrike" kern="1200" cap="none" spc="0" normalizeH="0" baseline="0" noProof="0">
                    <a:ln>
                      <a:noFill/>
                    </a:ln>
                    <a:solidFill>
                      <a:srgbClr val="231F20"/>
                    </a:solidFill>
                    <a:effectLst/>
                    <a:uLnTx/>
                    <a:uFillTx/>
                    <a:latin typeface="Lato"/>
                    <a:ea typeface="Lato"/>
                    <a:cs typeface="Lato"/>
                  </a:rPr>
                  <a:t>94%</a:t>
                </a:r>
              </a:p>
              <a:p>
                <a:pPr marL="64135" marR="78740" lvl="0" indent="-635" algn="ctr" defTabSz="914400" rtl="0" eaLnBrk="1" fontAlgn="auto" latinLnBrk="0" hangingPunct="1">
                  <a:lnSpc>
                    <a:spcPct val="117400"/>
                  </a:lnSpc>
                  <a:spcBef>
                    <a:spcPts val="35"/>
                  </a:spcBef>
                  <a:spcAft>
                    <a:spcPts val="0"/>
                  </a:spcAft>
                  <a:buClrTx/>
                  <a:buSzTx/>
                  <a:buFontTx/>
                  <a:buNone/>
                  <a:tabLst/>
                  <a:defRPr/>
                </a:pPr>
                <a:r>
                  <a:rPr kumimoji="0" lang="en-US" sz="1300" b="0" i="0" u="none" strike="noStrike" kern="1200" cap="none" spc="-10" normalizeH="0" baseline="0" noProof="0">
                    <a:ln>
                      <a:noFill/>
                    </a:ln>
                    <a:solidFill>
                      <a:srgbClr val="231F20"/>
                    </a:solidFill>
                    <a:effectLst/>
                    <a:uLnTx/>
                    <a:uFillTx/>
                    <a:latin typeface="Lato"/>
                    <a:ea typeface="+mn-ea"/>
                    <a:cs typeface="Lato"/>
                  </a:rPr>
                  <a:t>of teachers noticed a change in student behavior since using Mental Wellness Kits</a:t>
                </a:r>
                <a:endParaRPr kumimoji="0" lang="en-US" sz="1300" b="0" i="0" u="none" strike="noStrike" kern="1200" cap="none" spc="0" normalizeH="0" baseline="0" noProof="0">
                  <a:ln>
                    <a:noFill/>
                  </a:ln>
                  <a:solidFill>
                    <a:srgbClr val="231F20"/>
                  </a:solidFill>
                  <a:effectLst/>
                  <a:uLnTx/>
                  <a:uFillTx/>
                  <a:latin typeface="Lato"/>
                  <a:ea typeface="Lato"/>
                  <a:cs typeface="Lato"/>
                </a:endParaRPr>
              </a:p>
            </p:txBody>
          </p:sp>
        </p:grpSp>
      </p:grpSp>
    </p:spTree>
    <p:extLst>
      <p:ext uri="{BB962C8B-B14F-4D97-AF65-F5344CB8AC3E}">
        <p14:creationId xmlns:p14="http://schemas.microsoft.com/office/powerpoint/2010/main" val="614050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38EDF-A5D0-2EDA-49D4-40BD6AB85B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F5527E-42BD-F831-BD38-E5F9C514F6F4}"/>
              </a:ext>
            </a:extLst>
          </p:cNvPr>
          <p:cNvSpPr>
            <a:spLocks noGrp="1"/>
          </p:cNvSpPr>
          <p:nvPr>
            <p:ph type="title"/>
          </p:nvPr>
        </p:nvSpPr>
        <p:spPr>
          <a:xfrm>
            <a:off x="412371" y="2565657"/>
            <a:ext cx="10515600" cy="597401"/>
          </a:xfrm>
        </p:spPr>
        <p:txBody>
          <a:bodyPr>
            <a:normAutofit fontScale="90000"/>
          </a:bodyPr>
          <a:lstStyle/>
          <a:p>
            <a:r>
              <a:rPr lang="en-US" sz="5300" dirty="0">
                <a:solidFill>
                  <a:srgbClr val="242424"/>
                </a:solidFill>
                <a:latin typeface="Aptos"/>
                <a:cs typeface="Arial"/>
              </a:rPr>
              <a:t>The </a:t>
            </a:r>
            <a:r>
              <a:rPr lang="en-US" sz="5300" dirty="0" err="1">
                <a:solidFill>
                  <a:srgbClr val="242424"/>
                </a:solidFill>
                <a:latin typeface="Aptos"/>
                <a:cs typeface="Arial"/>
              </a:rPr>
              <a:t>Corewell</a:t>
            </a:r>
            <a:r>
              <a:rPr lang="en-US" sz="5300" dirty="0">
                <a:solidFill>
                  <a:srgbClr val="242424"/>
                </a:solidFill>
                <a:latin typeface="Aptos"/>
                <a:cs typeface="Arial"/>
              </a:rPr>
              <a:t> Health Story... </a:t>
            </a:r>
          </a:p>
        </p:txBody>
      </p:sp>
      <p:sp>
        <p:nvSpPr>
          <p:cNvPr id="5" name="Slide Number Placeholder 4">
            <a:extLst>
              <a:ext uri="{FF2B5EF4-FFF2-40B4-BE49-F238E27FC236}">
                <a16:creationId xmlns:a16="http://schemas.microsoft.com/office/drawing/2014/main" id="{61494100-A775-6D4B-8D20-38798C4BDCC0}"/>
              </a:ext>
            </a:extLst>
          </p:cNvPr>
          <p:cNvSpPr>
            <a:spLocks noGrp="1"/>
          </p:cNvSpPr>
          <p:nvPr>
            <p:ph type="sldNum" sz="quarter" idx="4294967295"/>
          </p:nvPr>
        </p:nvSpPr>
        <p:spPr>
          <a:xfrm>
            <a:off x="9448800" y="6356350"/>
            <a:ext cx="2743200" cy="365125"/>
          </a:xfrm>
        </p:spPr>
        <p:txBody>
          <a:bodyPr/>
          <a:lstStyle/>
          <a:p>
            <a:fld id="{B58DE5F1-E0F9-4CCA-92B7-7A6FC4DFEE14}" type="slidenum">
              <a:rPr lang="en-US" smtClean="0"/>
              <a:pPr/>
              <a:t>10</a:t>
            </a:fld>
            <a:endParaRPr lang="en-US"/>
          </a:p>
        </p:txBody>
      </p:sp>
    </p:spTree>
    <p:extLst>
      <p:ext uri="{BB962C8B-B14F-4D97-AF65-F5344CB8AC3E}">
        <p14:creationId xmlns:p14="http://schemas.microsoft.com/office/powerpoint/2010/main" val="1762102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3AC4-B4C3-6B34-289A-C32BE91B4202}"/>
              </a:ext>
            </a:extLst>
          </p:cNvPr>
          <p:cNvSpPr>
            <a:spLocks noGrp="1"/>
          </p:cNvSpPr>
          <p:nvPr>
            <p:ph type="title"/>
          </p:nvPr>
        </p:nvSpPr>
        <p:spPr/>
        <p:txBody>
          <a:bodyPr>
            <a:normAutofit fontScale="90000"/>
          </a:bodyPr>
          <a:lstStyle/>
          <a:p>
            <a:r>
              <a:rPr lang="en-US" sz="4000" b="1" dirty="0">
                <a:latin typeface="+mn-lt"/>
              </a:rPr>
              <a:t>Why </a:t>
            </a:r>
            <a:r>
              <a:rPr lang="en-US" sz="4000" b="1" dirty="0" err="1">
                <a:latin typeface="+mn-lt"/>
              </a:rPr>
              <a:t>Corewell</a:t>
            </a:r>
            <a:r>
              <a:rPr lang="en-US" sz="4000" b="1" dirty="0">
                <a:latin typeface="+mn-lt"/>
              </a:rPr>
              <a:t> Health Focused on Kids Mental Health</a:t>
            </a:r>
          </a:p>
        </p:txBody>
      </p:sp>
      <p:sp>
        <p:nvSpPr>
          <p:cNvPr id="6" name="Content Placeholder 5">
            <a:extLst>
              <a:ext uri="{FF2B5EF4-FFF2-40B4-BE49-F238E27FC236}">
                <a16:creationId xmlns:a16="http://schemas.microsoft.com/office/drawing/2014/main" id="{B5F57B15-A980-D37B-F967-3B6D0E2C672A}"/>
              </a:ext>
            </a:extLst>
          </p:cNvPr>
          <p:cNvSpPr>
            <a:spLocks noGrp="1"/>
          </p:cNvSpPr>
          <p:nvPr>
            <p:ph sz="quarter" idx="15"/>
          </p:nvPr>
        </p:nvSpPr>
        <p:spPr>
          <a:xfrm>
            <a:off x="4385734" y="2414979"/>
            <a:ext cx="3416300" cy="4110567"/>
          </a:xfrm>
        </p:spPr>
        <p:txBody>
          <a:bodyPr vert="horz" lIns="0" tIns="0" rIns="0" bIns="0" spcCol="365760" rtlCol="0" anchor="t">
            <a:noAutofit/>
          </a:bodyPr>
          <a:lstStyle/>
          <a:p>
            <a:pPr algn="ctr"/>
            <a:r>
              <a:rPr lang="en-US" sz="1867" b="1"/>
              <a:t>Mission Alignment</a:t>
            </a:r>
          </a:p>
          <a:p>
            <a:pPr algn="ctr"/>
            <a:r>
              <a:rPr lang="en-US"/>
              <a:t>We saw an opportunity to make it easier to improve the health of our communities with easy access to mental health resources.</a:t>
            </a:r>
          </a:p>
        </p:txBody>
      </p:sp>
      <p:sp>
        <p:nvSpPr>
          <p:cNvPr id="4" name="Slide Number Placeholder 3">
            <a:extLst>
              <a:ext uri="{FF2B5EF4-FFF2-40B4-BE49-F238E27FC236}">
                <a16:creationId xmlns:a16="http://schemas.microsoft.com/office/drawing/2014/main" id="{54EFB2BB-604A-D074-3A6E-5688556540E4}"/>
              </a:ext>
            </a:extLst>
          </p:cNvPr>
          <p:cNvSpPr>
            <a:spLocks noGrp="1"/>
          </p:cNvSpPr>
          <p:nvPr>
            <p:ph type="sldNum" sz="quarter" idx="12"/>
          </p:nvPr>
        </p:nvSpPr>
        <p:spPr/>
        <p:txBody>
          <a:bodyPr/>
          <a:lstStyle/>
          <a:p>
            <a:fld id="{B58DE5F1-E0F9-4CCA-92B7-7A6FC4DFEE14}" type="slidenum">
              <a:rPr lang="en-US" smtClean="0"/>
              <a:t>11</a:t>
            </a:fld>
            <a:endParaRPr lang="en-US"/>
          </a:p>
        </p:txBody>
      </p:sp>
      <p:sp>
        <p:nvSpPr>
          <p:cNvPr id="5" name="Content Placeholder 4">
            <a:extLst>
              <a:ext uri="{FF2B5EF4-FFF2-40B4-BE49-F238E27FC236}">
                <a16:creationId xmlns:a16="http://schemas.microsoft.com/office/drawing/2014/main" id="{35AB477F-8762-97D8-E624-EADD898CC09A}"/>
              </a:ext>
            </a:extLst>
          </p:cNvPr>
          <p:cNvSpPr>
            <a:spLocks noGrp="1"/>
          </p:cNvSpPr>
          <p:nvPr>
            <p:ph sz="quarter" idx="14"/>
          </p:nvPr>
        </p:nvSpPr>
        <p:spPr>
          <a:xfrm>
            <a:off x="546100" y="2414979"/>
            <a:ext cx="3614221" cy="4110567"/>
          </a:xfrm>
        </p:spPr>
        <p:txBody>
          <a:bodyPr vert="horz" lIns="0" tIns="0" rIns="0" bIns="0" spcCol="365760" rtlCol="0" anchor="t">
            <a:noAutofit/>
          </a:bodyPr>
          <a:lstStyle/>
          <a:p>
            <a:pPr algn="ctr"/>
            <a:r>
              <a:rPr lang="en-US" sz="1867" b="1"/>
              <a:t>4 Children's Hospitals + </a:t>
            </a:r>
          </a:p>
          <a:p>
            <a:pPr algn="ctr"/>
            <a:r>
              <a:rPr lang="en-US" sz="1867" b="1"/>
              <a:t>17 Pediatric Offices</a:t>
            </a:r>
          </a:p>
        </p:txBody>
      </p:sp>
      <p:sp>
        <p:nvSpPr>
          <p:cNvPr id="7" name="Content Placeholder 6">
            <a:extLst>
              <a:ext uri="{FF2B5EF4-FFF2-40B4-BE49-F238E27FC236}">
                <a16:creationId xmlns:a16="http://schemas.microsoft.com/office/drawing/2014/main" id="{EF83696A-DCF8-81EF-DDDF-FA9FC456B3C0}"/>
              </a:ext>
            </a:extLst>
          </p:cNvPr>
          <p:cNvSpPr>
            <a:spLocks noGrp="1"/>
          </p:cNvSpPr>
          <p:nvPr>
            <p:ph sz="quarter" idx="16"/>
          </p:nvPr>
        </p:nvSpPr>
        <p:spPr>
          <a:xfrm>
            <a:off x="8224012" y="2414979"/>
            <a:ext cx="3574637" cy="4110567"/>
          </a:xfrm>
        </p:spPr>
        <p:txBody>
          <a:bodyPr vert="horz" lIns="0" tIns="0" rIns="0" bIns="0" spcCol="365760" rtlCol="0" anchor="t">
            <a:noAutofit/>
          </a:bodyPr>
          <a:lstStyle/>
          <a:p>
            <a:pPr algn="ctr"/>
            <a:r>
              <a:rPr lang="en-US" sz="1867" b="1"/>
              <a:t>Organizational Readiness</a:t>
            </a:r>
          </a:p>
          <a:p>
            <a:pPr algn="ctr"/>
            <a:r>
              <a:rPr lang="en-US"/>
              <a:t>We had recently established a statewide behavioral health program + started discussions of unifying our children's brand.</a:t>
            </a:r>
          </a:p>
          <a:p>
            <a:pPr algn="ctr"/>
            <a:endParaRPr lang="en-US"/>
          </a:p>
        </p:txBody>
      </p:sp>
      <p:pic>
        <p:nvPicPr>
          <p:cNvPr id="1026" name="Picture 2" descr="Map of Michigan's lower peninsula with pin placements of Corewell Health Children's locations">
            <a:extLst>
              <a:ext uri="{FF2B5EF4-FFF2-40B4-BE49-F238E27FC236}">
                <a16:creationId xmlns:a16="http://schemas.microsoft.com/office/drawing/2014/main" id="{B6240E75-7F2A-9AD6-3DAC-C6BB51CE5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93" y="3186544"/>
            <a:ext cx="3639249" cy="24291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084F858-A9C2-2363-E4F9-280D45308CF4}"/>
              </a:ext>
            </a:extLst>
          </p:cNvPr>
          <p:cNvPicPr>
            <a:picLocks noChangeAspect="1"/>
          </p:cNvPicPr>
          <p:nvPr/>
        </p:nvPicPr>
        <p:blipFill>
          <a:blip r:embed="rId3"/>
          <a:stretch>
            <a:fillRect/>
          </a:stretch>
        </p:blipFill>
        <p:spPr>
          <a:xfrm>
            <a:off x="8644151" y="5305478"/>
            <a:ext cx="2709649" cy="1050872"/>
          </a:xfrm>
          <a:prstGeom prst="rect">
            <a:avLst/>
          </a:prstGeom>
        </p:spPr>
      </p:pic>
    </p:spTree>
    <p:extLst>
      <p:ext uri="{BB962C8B-B14F-4D97-AF65-F5344CB8AC3E}">
        <p14:creationId xmlns:p14="http://schemas.microsoft.com/office/powerpoint/2010/main" val="420359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8F946ED9-24E1-4A92-731D-B6F78EC138F1}"/>
              </a:ext>
            </a:extLst>
          </p:cNvPr>
          <p:cNvSpPr>
            <a:spLocks noGrp="1"/>
          </p:cNvSpPr>
          <p:nvPr>
            <p:ph type="title" idx="4294967295"/>
          </p:nvPr>
        </p:nvSpPr>
        <p:spPr>
          <a:xfrm>
            <a:off x="182689" y="304187"/>
            <a:ext cx="11091863" cy="852487"/>
          </a:xfrm>
        </p:spPr>
        <p:txBody>
          <a:bodyPr/>
          <a:lstStyle/>
          <a:p>
            <a:r>
              <a:rPr lang="en-US" b="1" dirty="0"/>
              <a:t>A Confidence Gap We Couldn’t Ignore</a:t>
            </a:r>
          </a:p>
        </p:txBody>
      </p:sp>
      <p:sp>
        <p:nvSpPr>
          <p:cNvPr id="9" name="Slide Number Placeholder 4">
            <a:extLst>
              <a:ext uri="{FF2B5EF4-FFF2-40B4-BE49-F238E27FC236}">
                <a16:creationId xmlns:a16="http://schemas.microsoft.com/office/drawing/2014/main" id="{BE2AEC48-72FC-97AB-C503-3894B05E7C7F}"/>
              </a:ext>
            </a:extLst>
          </p:cNvPr>
          <p:cNvSpPr txBox="1">
            <a:spLocks/>
          </p:cNvSpPr>
          <p:nvPr/>
        </p:nvSpPr>
        <p:spPr>
          <a:xfrm>
            <a:off x="11274552" y="6339840"/>
            <a:ext cx="365760" cy="182880"/>
          </a:xfrm>
          <a:prstGeom prst="rect">
            <a:avLst/>
          </a:prstGeom>
        </p:spPr>
        <p:txBody>
          <a:bodyPr vert="horz" wrap="none" lIns="0" tIns="0" rIns="0" bIns="0" rtlCol="0" anchor="t" anchorCtr="0"/>
          <a:lstStyle>
            <a:defPPr>
              <a:defRPr lang="en-US"/>
            </a:defPPr>
            <a:lvl1pPr marL="0" algn="l" defTabSz="685800" rtl="0" eaLnBrk="1" latinLnBrk="0" hangingPunct="1">
              <a:defRPr sz="800" b="1"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58DE5F1-E0F9-4CCA-92B7-7A6FC4DFEE14}" type="slidenum">
              <a:rPr lang="en-US" sz="1067"/>
              <a:pPr/>
              <a:t>12</a:t>
            </a:fld>
            <a:endParaRPr lang="en-US" sz="1067"/>
          </a:p>
        </p:txBody>
      </p:sp>
      <p:sp>
        <p:nvSpPr>
          <p:cNvPr id="11" name="Content Placeholder 4">
            <a:extLst>
              <a:ext uri="{FF2B5EF4-FFF2-40B4-BE49-F238E27FC236}">
                <a16:creationId xmlns:a16="http://schemas.microsoft.com/office/drawing/2014/main" id="{717B044C-7972-5A7B-58FA-EA8352401A77}"/>
              </a:ext>
            </a:extLst>
          </p:cNvPr>
          <p:cNvSpPr txBox="1">
            <a:spLocks/>
          </p:cNvSpPr>
          <p:nvPr/>
        </p:nvSpPr>
        <p:spPr>
          <a:xfrm>
            <a:off x="548216" y="2443246"/>
            <a:ext cx="3614221" cy="4110567"/>
          </a:xfrm>
          <a:prstGeom prst="rect">
            <a:avLst/>
          </a:prstGeom>
        </p:spPr>
        <p:txBody>
          <a:bodyPr vert="horz" lIns="0" tIns="0" rIns="0" bIns="0" spcCol="365760" rtlCol="0" anchor="t">
            <a:noAutofit/>
          </a:bodyPr>
          <a:lstStyle>
            <a:lvl1pPr marL="137160" indent="-137160" algn="l" defTabSz="685800" rtl="0" eaLnBrk="1" latinLnBrk="0" hangingPunct="1">
              <a:lnSpc>
                <a:spcPct val="100000"/>
              </a:lnSpc>
              <a:spcBef>
                <a:spcPts val="900"/>
              </a:spcBef>
              <a:buFont typeface="Arial" panose="020B0604020202020204" pitchFamily="34" charset="0"/>
              <a:buChar char="•"/>
              <a:defRPr sz="12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0" indent="0" algn="ctr">
              <a:buNone/>
            </a:pPr>
            <a:r>
              <a:rPr lang="en-US" sz="1867" b="1" dirty="0"/>
              <a:t>93% </a:t>
            </a:r>
            <a:r>
              <a:rPr lang="en-US" sz="1600" dirty="0"/>
              <a:t>agree it's important to be proactive about kids' mental health</a:t>
            </a:r>
          </a:p>
          <a:p>
            <a:pPr algn="ctr"/>
            <a:endParaRPr lang="en-US" sz="1600" dirty="0"/>
          </a:p>
          <a:p>
            <a:pPr algn="ctr"/>
            <a:endParaRPr lang="en-US" sz="1600" dirty="0"/>
          </a:p>
          <a:p>
            <a:pPr marL="0" indent="0" algn="ctr">
              <a:buNone/>
            </a:pPr>
            <a:endParaRPr lang="en-US" sz="1600" dirty="0">
              <a:solidFill>
                <a:srgbClr val="002855"/>
              </a:solidFill>
            </a:endParaRPr>
          </a:p>
          <a:p>
            <a:pPr marL="0" indent="0" algn="ctr">
              <a:buNone/>
            </a:pPr>
            <a:endParaRPr lang="en-US" sz="533" b="1" dirty="0">
              <a:solidFill>
                <a:srgbClr val="FF0000"/>
              </a:solidFill>
            </a:endParaRPr>
          </a:p>
          <a:p>
            <a:pPr marL="0" indent="0" algn="ctr">
              <a:buNone/>
            </a:pPr>
            <a:r>
              <a:rPr lang="en-US" sz="1867" b="1" dirty="0">
                <a:solidFill>
                  <a:srgbClr val="FF0000"/>
                </a:solidFill>
              </a:rPr>
              <a:t>Only 40% </a:t>
            </a:r>
            <a:r>
              <a:rPr lang="en-US" sz="1600" dirty="0"/>
              <a:t>feel equipped to support their kid's mental health</a:t>
            </a:r>
          </a:p>
        </p:txBody>
      </p:sp>
      <p:sp>
        <p:nvSpPr>
          <p:cNvPr id="12" name="Content Placeholder 5">
            <a:extLst>
              <a:ext uri="{FF2B5EF4-FFF2-40B4-BE49-F238E27FC236}">
                <a16:creationId xmlns:a16="http://schemas.microsoft.com/office/drawing/2014/main" id="{A9777A7B-4BA4-B796-9B7F-B1F21915A2B9}"/>
              </a:ext>
            </a:extLst>
          </p:cNvPr>
          <p:cNvSpPr txBox="1">
            <a:spLocks/>
          </p:cNvSpPr>
          <p:nvPr/>
        </p:nvSpPr>
        <p:spPr>
          <a:xfrm>
            <a:off x="4426384" y="2503215"/>
            <a:ext cx="3416300" cy="4110567"/>
          </a:xfrm>
          <a:prstGeom prst="rect">
            <a:avLst/>
          </a:prstGeom>
        </p:spPr>
        <p:txBody>
          <a:bodyPr vert="horz" lIns="0" tIns="0" rIns="0" bIns="0" spcCol="365760" rtlCol="0" anchor="t">
            <a:noAutofit/>
          </a:bodyPr>
          <a:lstStyle>
            <a:lvl1pPr marL="137160" indent="-137160" algn="l" defTabSz="685800" rtl="0" eaLnBrk="1" latinLnBrk="0" hangingPunct="1">
              <a:lnSpc>
                <a:spcPct val="100000"/>
              </a:lnSpc>
              <a:spcBef>
                <a:spcPts val="900"/>
              </a:spcBef>
              <a:buFont typeface="Arial" panose="020B0604020202020204" pitchFamily="34" charset="0"/>
              <a:buChar char="•"/>
              <a:defRPr sz="12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0" indent="0" algn="ctr">
              <a:buNone/>
            </a:pPr>
            <a:r>
              <a:rPr lang="en-US" sz="1867" b="1" dirty="0"/>
              <a:t>98% </a:t>
            </a:r>
            <a:r>
              <a:rPr lang="en-US" sz="1867" dirty="0"/>
              <a:t>s</a:t>
            </a:r>
            <a:r>
              <a:rPr lang="en-US" sz="1600" dirty="0"/>
              <a:t>ay mental health challenges are a barrier to a child's education</a:t>
            </a:r>
          </a:p>
          <a:p>
            <a:pPr algn="ctr"/>
            <a:endParaRPr lang="en-US" sz="1600" dirty="0"/>
          </a:p>
          <a:p>
            <a:pPr algn="ctr"/>
            <a:endParaRPr lang="en-US" sz="1600" dirty="0"/>
          </a:p>
          <a:p>
            <a:pPr marL="0" indent="0" algn="ctr">
              <a:buNone/>
            </a:pPr>
            <a:endParaRPr lang="en-US" sz="1600" dirty="0">
              <a:solidFill>
                <a:srgbClr val="002855"/>
              </a:solidFill>
            </a:endParaRPr>
          </a:p>
          <a:p>
            <a:pPr marL="0" indent="0" algn="ctr">
              <a:buNone/>
            </a:pPr>
            <a:r>
              <a:rPr lang="en-US" sz="1867" b="1" dirty="0">
                <a:solidFill>
                  <a:srgbClr val="FF0000"/>
                </a:solidFill>
              </a:rPr>
              <a:t>Only 20% </a:t>
            </a:r>
            <a:r>
              <a:rPr lang="en-US" sz="1600" dirty="0"/>
              <a:t>feel equipped to support their student's mental health</a:t>
            </a:r>
          </a:p>
        </p:txBody>
      </p:sp>
      <p:sp>
        <p:nvSpPr>
          <p:cNvPr id="13" name="Content Placeholder 6">
            <a:extLst>
              <a:ext uri="{FF2B5EF4-FFF2-40B4-BE49-F238E27FC236}">
                <a16:creationId xmlns:a16="http://schemas.microsoft.com/office/drawing/2014/main" id="{FD3D5FD9-A2CD-D78E-6355-A3A485594F78}"/>
              </a:ext>
            </a:extLst>
          </p:cNvPr>
          <p:cNvSpPr txBox="1">
            <a:spLocks/>
          </p:cNvSpPr>
          <p:nvPr/>
        </p:nvSpPr>
        <p:spPr>
          <a:xfrm>
            <a:off x="8226128" y="2443246"/>
            <a:ext cx="3574637" cy="4110567"/>
          </a:xfrm>
          <a:prstGeom prst="rect">
            <a:avLst/>
          </a:prstGeom>
        </p:spPr>
        <p:txBody>
          <a:bodyPr vert="horz" lIns="0" tIns="0" rIns="0" bIns="0" spcCol="365760" rtlCol="0" anchor="t">
            <a:noAutofit/>
          </a:bodyPr>
          <a:lstStyle>
            <a:lvl1pPr marL="137160" indent="-137160" algn="l" defTabSz="685800" rtl="0" eaLnBrk="1" latinLnBrk="0" hangingPunct="1">
              <a:lnSpc>
                <a:spcPct val="100000"/>
              </a:lnSpc>
              <a:spcBef>
                <a:spcPts val="900"/>
              </a:spcBef>
              <a:buFont typeface="Arial" panose="020B0604020202020204" pitchFamily="34" charset="0"/>
              <a:buChar char="•"/>
              <a:defRPr sz="12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0" indent="0" algn="ctr">
              <a:buNone/>
            </a:pPr>
            <a:r>
              <a:rPr lang="en-US" sz="1600" b="1"/>
              <a:t>92% </a:t>
            </a:r>
            <a:r>
              <a:rPr lang="en-US" sz="1600"/>
              <a:t>of parents agree coaches need access to mental health resources</a:t>
            </a:r>
          </a:p>
          <a:p>
            <a:pPr algn="ctr"/>
            <a:endParaRPr lang="en-US" sz="1600"/>
          </a:p>
          <a:p>
            <a:pPr marL="0" indent="0" algn="ctr">
              <a:buNone/>
            </a:pPr>
            <a:endParaRPr lang="en-US" sz="1600"/>
          </a:p>
          <a:p>
            <a:pPr marL="0" indent="0" algn="ctr">
              <a:buNone/>
            </a:pPr>
            <a:endParaRPr lang="en-US" sz="1600">
              <a:solidFill>
                <a:srgbClr val="002855"/>
              </a:solidFill>
            </a:endParaRPr>
          </a:p>
          <a:p>
            <a:pPr marL="0" indent="0" algn="ctr">
              <a:buNone/>
            </a:pPr>
            <a:r>
              <a:rPr lang="en-US" sz="1867" b="1">
                <a:solidFill>
                  <a:srgbClr val="FF0000"/>
                </a:solidFill>
              </a:rPr>
              <a:t>Less than 20% </a:t>
            </a:r>
            <a:r>
              <a:rPr lang="en-US" sz="1600"/>
              <a:t>feel equipped to help student athletes with mental health </a:t>
            </a:r>
          </a:p>
          <a:p>
            <a:pPr algn="ctr"/>
            <a:endParaRPr lang="en-US" sz="1600"/>
          </a:p>
        </p:txBody>
      </p:sp>
      <p:sp>
        <p:nvSpPr>
          <p:cNvPr id="14" name="Text Placeholder 6">
            <a:extLst>
              <a:ext uri="{FF2B5EF4-FFF2-40B4-BE49-F238E27FC236}">
                <a16:creationId xmlns:a16="http://schemas.microsoft.com/office/drawing/2014/main" id="{5CDDFCB5-26AA-9FC7-1B0A-4FBCE8EFAAE2}"/>
              </a:ext>
            </a:extLst>
          </p:cNvPr>
          <p:cNvSpPr txBox="1">
            <a:spLocks/>
          </p:cNvSpPr>
          <p:nvPr/>
        </p:nvSpPr>
        <p:spPr>
          <a:xfrm>
            <a:off x="1527931" y="1891219"/>
            <a:ext cx="2429935" cy="309880"/>
          </a:xfrm>
          <a:prstGeom prst="rect">
            <a:avLst/>
          </a:prstGeom>
        </p:spPr>
        <p:txBody>
          <a:bodyPr lIns="121920" tIns="60960" rIns="121920" bIns="60960" anchor="t"/>
          <a:lstStyle>
            <a:lvl1pPr marL="137160" indent="-137160" algn="l" defTabSz="685800" rtl="0" eaLnBrk="1" latinLnBrk="0" hangingPunct="1">
              <a:lnSpc>
                <a:spcPct val="100000"/>
              </a:lnSpc>
              <a:spcBef>
                <a:spcPts val="900"/>
              </a:spcBef>
              <a:buFont typeface="Arial" panose="020B0604020202020204" pitchFamily="34" charset="0"/>
              <a:buChar char="•"/>
              <a:defRPr sz="12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0" indent="0">
              <a:buNone/>
            </a:pPr>
            <a:r>
              <a:rPr lang="en-US" sz="2133" b="1"/>
              <a:t>Parents</a:t>
            </a:r>
          </a:p>
        </p:txBody>
      </p:sp>
      <p:sp>
        <p:nvSpPr>
          <p:cNvPr id="15" name="Text Placeholder 6">
            <a:extLst>
              <a:ext uri="{FF2B5EF4-FFF2-40B4-BE49-F238E27FC236}">
                <a16:creationId xmlns:a16="http://schemas.microsoft.com/office/drawing/2014/main" id="{45993539-7F26-6648-5203-C0738A6F0598}"/>
              </a:ext>
            </a:extLst>
          </p:cNvPr>
          <p:cNvSpPr txBox="1">
            <a:spLocks/>
          </p:cNvSpPr>
          <p:nvPr/>
        </p:nvSpPr>
        <p:spPr>
          <a:xfrm>
            <a:off x="5367619" y="1891219"/>
            <a:ext cx="2429935" cy="309880"/>
          </a:xfrm>
          <a:prstGeom prst="rect">
            <a:avLst/>
          </a:prstGeom>
        </p:spPr>
        <p:txBody>
          <a:bodyPr lIns="121920" tIns="60960" rIns="121920" bIns="60960" anchor="t"/>
          <a:lstStyle>
            <a:lvl1pPr marL="137160" indent="-137160" algn="l" defTabSz="685800" rtl="0" eaLnBrk="1" latinLnBrk="0" hangingPunct="1">
              <a:lnSpc>
                <a:spcPct val="100000"/>
              </a:lnSpc>
              <a:spcBef>
                <a:spcPts val="900"/>
              </a:spcBef>
              <a:buFont typeface="Arial" panose="020B0604020202020204" pitchFamily="34" charset="0"/>
              <a:buChar char="•"/>
              <a:defRPr sz="12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0" indent="0">
              <a:buNone/>
            </a:pPr>
            <a:r>
              <a:rPr lang="en-US" sz="2133" b="1"/>
              <a:t>Teachers</a:t>
            </a:r>
            <a:endParaRPr lang="en-US" sz="1600"/>
          </a:p>
        </p:txBody>
      </p:sp>
      <p:sp>
        <p:nvSpPr>
          <p:cNvPr id="16" name="Text Placeholder 6">
            <a:extLst>
              <a:ext uri="{FF2B5EF4-FFF2-40B4-BE49-F238E27FC236}">
                <a16:creationId xmlns:a16="http://schemas.microsoft.com/office/drawing/2014/main" id="{AC7A6F86-A046-50F1-742C-E8C24C7DFA27}"/>
              </a:ext>
            </a:extLst>
          </p:cNvPr>
          <p:cNvSpPr txBox="1">
            <a:spLocks/>
          </p:cNvSpPr>
          <p:nvPr/>
        </p:nvSpPr>
        <p:spPr>
          <a:xfrm>
            <a:off x="9207306" y="1891216"/>
            <a:ext cx="2429935" cy="309880"/>
          </a:xfrm>
          <a:prstGeom prst="rect">
            <a:avLst/>
          </a:prstGeom>
        </p:spPr>
        <p:txBody>
          <a:bodyPr lIns="121920" tIns="60960" rIns="121920" bIns="60960" anchor="t"/>
          <a:lstStyle>
            <a:lvl1pPr marL="137160" indent="-137160" algn="l" defTabSz="685800" rtl="0" eaLnBrk="1" latinLnBrk="0" hangingPunct="1">
              <a:lnSpc>
                <a:spcPct val="100000"/>
              </a:lnSpc>
              <a:spcBef>
                <a:spcPts val="900"/>
              </a:spcBef>
              <a:buFont typeface="Arial" panose="020B0604020202020204" pitchFamily="34" charset="0"/>
              <a:buChar char="•"/>
              <a:defRPr sz="1200" kern="1200">
                <a:solidFill>
                  <a:schemeClr val="tx1"/>
                </a:solidFill>
                <a:latin typeface="+mn-lt"/>
                <a:ea typeface="+mn-ea"/>
                <a:cs typeface="+mn-cs"/>
              </a:defRPr>
            </a:lvl1pPr>
            <a:lvl2pPr marL="2743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2pPr>
            <a:lvl3pPr marL="4114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3pPr>
            <a:lvl4pPr marL="5486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4pPr>
            <a:lvl5pPr marL="68580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0" indent="0">
              <a:buNone/>
            </a:pPr>
            <a:r>
              <a:rPr lang="en-US" sz="2133" b="1"/>
              <a:t>Coaches</a:t>
            </a:r>
            <a:endParaRPr lang="en-US" sz="1600"/>
          </a:p>
        </p:txBody>
      </p:sp>
      <p:cxnSp>
        <p:nvCxnSpPr>
          <p:cNvPr id="17" name="Straight Arrow Connector 16">
            <a:extLst>
              <a:ext uri="{FF2B5EF4-FFF2-40B4-BE49-F238E27FC236}">
                <a16:creationId xmlns:a16="http://schemas.microsoft.com/office/drawing/2014/main" id="{A8DACB0A-B200-3843-0DDF-47D9E49B9749}"/>
              </a:ext>
            </a:extLst>
          </p:cNvPr>
          <p:cNvCxnSpPr/>
          <p:nvPr/>
        </p:nvCxnSpPr>
        <p:spPr>
          <a:xfrm>
            <a:off x="4251501" y="2049369"/>
            <a:ext cx="11875" cy="3336964"/>
          </a:xfrm>
          <a:prstGeom prst="straightConnector1">
            <a:avLst/>
          </a:prstGeom>
          <a:ln w="57150"/>
        </p:spPr>
        <p:style>
          <a:lnRef idx="1">
            <a:schemeClr val="accent2"/>
          </a:lnRef>
          <a:fillRef idx="0">
            <a:schemeClr val="accent2"/>
          </a:fillRef>
          <a:effectRef idx="0">
            <a:schemeClr val="accent2"/>
          </a:effectRef>
          <a:fontRef idx="minor">
            <a:schemeClr val="tx1"/>
          </a:fontRef>
        </p:style>
      </p:cxnSp>
      <p:cxnSp>
        <p:nvCxnSpPr>
          <p:cNvPr id="18" name="Straight Arrow Connector 17">
            <a:extLst>
              <a:ext uri="{FF2B5EF4-FFF2-40B4-BE49-F238E27FC236}">
                <a16:creationId xmlns:a16="http://schemas.microsoft.com/office/drawing/2014/main" id="{0059F238-E501-76B8-83B1-8C697AF33F81}"/>
              </a:ext>
            </a:extLst>
          </p:cNvPr>
          <p:cNvCxnSpPr>
            <a:cxnSpLocks/>
          </p:cNvCxnSpPr>
          <p:nvPr/>
        </p:nvCxnSpPr>
        <p:spPr>
          <a:xfrm>
            <a:off x="8061501" y="2049369"/>
            <a:ext cx="11875" cy="3336964"/>
          </a:xfrm>
          <a:prstGeom prst="straightConnector1">
            <a:avLst/>
          </a:prstGeom>
          <a:ln w="57150"/>
        </p:spPr>
        <p:style>
          <a:lnRef idx="1">
            <a:schemeClr val="accent2"/>
          </a:lnRef>
          <a:fillRef idx="0">
            <a:schemeClr val="accent2"/>
          </a:fillRef>
          <a:effectRef idx="0">
            <a:schemeClr val="accent2"/>
          </a:effectRef>
          <a:fontRef idx="minor">
            <a:schemeClr val="tx1"/>
          </a:fontRef>
        </p:style>
      </p:cxnSp>
      <p:pic>
        <p:nvPicPr>
          <p:cNvPr id="19" name="Graphic 18" descr="Professor female with solid fill">
            <a:extLst>
              <a:ext uri="{FF2B5EF4-FFF2-40B4-BE49-F238E27FC236}">
                <a16:creationId xmlns:a16="http://schemas.microsoft.com/office/drawing/2014/main" id="{22693ACA-5BC2-7552-AB5C-6C2B1AD5A0D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11263" y="3126793"/>
            <a:ext cx="1173707" cy="1207827"/>
          </a:xfrm>
          <a:prstGeom prst="rect">
            <a:avLst/>
          </a:prstGeom>
        </p:spPr>
      </p:pic>
      <p:pic>
        <p:nvPicPr>
          <p:cNvPr id="20" name="Graphic 19" descr="Family with girl with solid fill">
            <a:extLst>
              <a:ext uri="{FF2B5EF4-FFF2-40B4-BE49-F238E27FC236}">
                <a16:creationId xmlns:a16="http://schemas.microsoft.com/office/drawing/2014/main" id="{3A409517-DDAA-D0DA-A0A2-FB01D30014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46755" y="3126796"/>
            <a:ext cx="1219200" cy="1219200"/>
          </a:xfrm>
          <a:prstGeom prst="rect">
            <a:avLst/>
          </a:prstGeom>
        </p:spPr>
      </p:pic>
      <p:pic>
        <p:nvPicPr>
          <p:cNvPr id="21" name="Graphic 20" descr="Whistle with solid fill">
            <a:extLst>
              <a:ext uri="{FF2B5EF4-FFF2-40B4-BE49-F238E27FC236}">
                <a16:creationId xmlns:a16="http://schemas.microsoft.com/office/drawing/2014/main" id="{D2796C23-4596-F0A8-37A4-A11768D673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00875" y="3115421"/>
            <a:ext cx="1219200" cy="1219200"/>
          </a:xfrm>
          <a:prstGeom prst="rect">
            <a:avLst/>
          </a:prstGeom>
        </p:spPr>
      </p:pic>
    </p:spTree>
    <p:extLst>
      <p:ext uri="{BB962C8B-B14F-4D97-AF65-F5344CB8AC3E}">
        <p14:creationId xmlns:p14="http://schemas.microsoft.com/office/powerpoint/2010/main" val="57729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342957E-DE08-9C28-E59C-826DB5EA2FF6}"/>
              </a:ext>
            </a:extLst>
          </p:cNvPr>
          <p:cNvSpPr>
            <a:spLocks noGrp="1"/>
          </p:cNvSpPr>
          <p:nvPr>
            <p:ph sz="half" idx="1"/>
          </p:nvPr>
        </p:nvSpPr>
        <p:spPr>
          <a:xfrm>
            <a:off x="482276" y="251938"/>
            <a:ext cx="5111015" cy="5101390"/>
          </a:xfrm>
        </p:spPr>
        <p:txBody>
          <a:bodyPr>
            <a:normAutofit/>
          </a:bodyPr>
          <a:lstStyle/>
          <a:p>
            <a:r>
              <a:rPr lang="en-US" sz="4000" b="1" dirty="0"/>
              <a:t>Key Strategies</a:t>
            </a:r>
          </a:p>
        </p:txBody>
      </p:sp>
      <p:sp>
        <p:nvSpPr>
          <p:cNvPr id="5" name="Slide Number Placeholder 4">
            <a:extLst>
              <a:ext uri="{FF2B5EF4-FFF2-40B4-BE49-F238E27FC236}">
                <a16:creationId xmlns:a16="http://schemas.microsoft.com/office/drawing/2014/main" id="{840CC625-98B6-0326-688B-762F076FCBDA}"/>
              </a:ext>
            </a:extLst>
          </p:cNvPr>
          <p:cNvSpPr>
            <a:spLocks noGrp="1"/>
          </p:cNvSpPr>
          <p:nvPr>
            <p:ph type="sldNum" sz="quarter" idx="4294967295"/>
          </p:nvPr>
        </p:nvSpPr>
        <p:spPr>
          <a:xfrm>
            <a:off x="9448800" y="6356350"/>
            <a:ext cx="2743200" cy="365125"/>
          </a:xfrm>
        </p:spPr>
        <p:txBody>
          <a:bodyPr/>
          <a:lstStyle/>
          <a:p>
            <a:fld id="{B58DE5F1-E0F9-4CCA-92B7-7A6FC4DFEE14}" type="slidenum">
              <a:rPr lang="en-US" smtClean="0"/>
              <a:pPr/>
              <a:t>13</a:t>
            </a:fld>
            <a:endParaRPr lang="en-US"/>
          </a:p>
        </p:txBody>
      </p:sp>
      <p:sp>
        <p:nvSpPr>
          <p:cNvPr id="36" name="Slide Number Placeholder 4">
            <a:extLst>
              <a:ext uri="{FF2B5EF4-FFF2-40B4-BE49-F238E27FC236}">
                <a16:creationId xmlns:a16="http://schemas.microsoft.com/office/drawing/2014/main" id="{8F6E7C6F-3E34-4D75-0A1F-D597E4BCBA3B}"/>
              </a:ext>
            </a:extLst>
          </p:cNvPr>
          <p:cNvSpPr txBox="1">
            <a:spLocks/>
          </p:cNvSpPr>
          <p:nvPr/>
        </p:nvSpPr>
        <p:spPr>
          <a:xfrm>
            <a:off x="11477752" y="6543040"/>
            <a:ext cx="365760" cy="182880"/>
          </a:xfrm>
          <a:prstGeom prst="rect">
            <a:avLst/>
          </a:prstGeom>
        </p:spPr>
        <p:txBody>
          <a:bodyPr vert="horz" wrap="none" lIns="0" tIns="0" rIns="0" bIns="0" rtlCol="0" anchor="b" anchorCtr="0"/>
          <a:lstStyle>
            <a:defPPr>
              <a:defRPr lang="en-US"/>
            </a:defPPr>
            <a:lvl1pPr marL="0" algn="r" defTabSz="685800" rtl="0" eaLnBrk="1" latinLnBrk="0" hangingPunct="1">
              <a:defRPr sz="750" b="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58DE5F1-E0F9-4CCA-92B7-7A6FC4DFEE14}" type="slidenum">
              <a:rPr lang="en-US" sz="1000"/>
              <a:pPr/>
              <a:t>13</a:t>
            </a:fld>
            <a:endParaRPr lang="en-US" sz="1000"/>
          </a:p>
        </p:txBody>
      </p:sp>
      <p:sp>
        <p:nvSpPr>
          <p:cNvPr id="38" name="Content Placeholder 18">
            <a:extLst>
              <a:ext uri="{FF2B5EF4-FFF2-40B4-BE49-F238E27FC236}">
                <a16:creationId xmlns:a16="http://schemas.microsoft.com/office/drawing/2014/main" id="{877CCB95-3DDA-E8D3-0018-CE4728EE8337}"/>
              </a:ext>
            </a:extLst>
          </p:cNvPr>
          <p:cNvSpPr txBox="1">
            <a:spLocks/>
          </p:cNvSpPr>
          <p:nvPr/>
        </p:nvSpPr>
        <p:spPr>
          <a:xfrm>
            <a:off x="568860" y="2997406"/>
            <a:ext cx="4668925" cy="343749"/>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Bi-Monthly Emails to Subscribers</a:t>
            </a:r>
          </a:p>
        </p:txBody>
      </p:sp>
      <p:sp>
        <p:nvSpPr>
          <p:cNvPr id="40" name="Content Placeholder 18">
            <a:extLst>
              <a:ext uri="{FF2B5EF4-FFF2-40B4-BE49-F238E27FC236}">
                <a16:creationId xmlns:a16="http://schemas.microsoft.com/office/drawing/2014/main" id="{A6543A8D-66F8-22A9-AA9D-9B1946DB5ADB}"/>
              </a:ext>
            </a:extLst>
          </p:cNvPr>
          <p:cNvSpPr txBox="1">
            <a:spLocks/>
          </p:cNvSpPr>
          <p:nvPr/>
        </p:nvSpPr>
        <p:spPr>
          <a:xfrm>
            <a:off x="547535" y="1388382"/>
            <a:ext cx="4427099" cy="333017"/>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Corewellhealth.org/</a:t>
            </a:r>
            <a:r>
              <a:rPr lang="en-US" sz="1600" err="1"/>
              <a:t>KidsMentalHealth</a:t>
            </a:r>
            <a:endParaRPr lang="en-US" sz="1600"/>
          </a:p>
        </p:txBody>
      </p:sp>
      <p:sp>
        <p:nvSpPr>
          <p:cNvPr id="42" name="Content Placeholder 18">
            <a:extLst>
              <a:ext uri="{FF2B5EF4-FFF2-40B4-BE49-F238E27FC236}">
                <a16:creationId xmlns:a16="http://schemas.microsoft.com/office/drawing/2014/main" id="{ECD08698-CA52-0F6F-09DA-7B93C60F5136}"/>
              </a:ext>
            </a:extLst>
          </p:cNvPr>
          <p:cNvSpPr txBox="1">
            <a:spLocks/>
          </p:cNvSpPr>
          <p:nvPr/>
        </p:nvSpPr>
        <p:spPr>
          <a:xfrm>
            <a:off x="557430" y="2051420"/>
            <a:ext cx="3853125" cy="333017"/>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Mailer sent to 50,000 parents</a:t>
            </a:r>
          </a:p>
        </p:txBody>
      </p:sp>
      <p:sp>
        <p:nvSpPr>
          <p:cNvPr id="44" name="Content Placeholder 18">
            <a:extLst>
              <a:ext uri="{FF2B5EF4-FFF2-40B4-BE49-F238E27FC236}">
                <a16:creationId xmlns:a16="http://schemas.microsoft.com/office/drawing/2014/main" id="{B71083D0-6DFA-5C3C-1640-76646B9ACCA9}"/>
              </a:ext>
            </a:extLst>
          </p:cNvPr>
          <p:cNvSpPr txBox="1">
            <a:spLocks/>
          </p:cNvSpPr>
          <p:nvPr/>
        </p:nvSpPr>
        <p:spPr>
          <a:xfrm>
            <a:off x="579592" y="3671177"/>
            <a:ext cx="4248969" cy="323121"/>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Handouts at Suicide Prevention Walks</a:t>
            </a:r>
          </a:p>
        </p:txBody>
      </p:sp>
      <p:sp>
        <p:nvSpPr>
          <p:cNvPr id="46" name="Content Placeholder 18">
            <a:extLst>
              <a:ext uri="{FF2B5EF4-FFF2-40B4-BE49-F238E27FC236}">
                <a16:creationId xmlns:a16="http://schemas.microsoft.com/office/drawing/2014/main" id="{A7644DF5-98BE-1CB6-D98E-75C92F721D3B}"/>
              </a:ext>
            </a:extLst>
          </p:cNvPr>
          <p:cNvSpPr txBox="1">
            <a:spLocks/>
          </p:cNvSpPr>
          <p:nvPr/>
        </p:nvSpPr>
        <p:spPr>
          <a:xfrm>
            <a:off x="557431" y="1734746"/>
            <a:ext cx="3843229" cy="422081"/>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Brochures distributed at our clinics</a:t>
            </a:r>
          </a:p>
        </p:txBody>
      </p:sp>
      <p:sp>
        <p:nvSpPr>
          <p:cNvPr id="48" name="Content Placeholder 18">
            <a:extLst>
              <a:ext uri="{FF2B5EF4-FFF2-40B4-BE49-F238E27FC236}">
                <a16:creationId xmlns:a16="http://schemas.microsoft.com/office/drawing/2014/main" id="{1D836C62-BA1C-A5F6-FC92-2FEB8A8040D1}"/>
              </a:ext>
            </a:extLst>
          </p:cNvPr>
          <p:cNvSpPr txBox="1">
            <a:spLocks/>
          </p:cNvSpPr>
          <p:nvPr/>
        </p:nvSpPr>
        <p:spPr>
          <a:xfrm>
            <a:off x="579593" y="3334708"/>
            <a:ext cx="4051047" cy="323121"/>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Materials distributed to 400 Schools</a:t>
            </a:r>
          </a:p>
        </p:txBody>
      </p:sp>
      <p:pic>
        <p:nvPicPr>
          <p:cNvPr id="54" name="Picture 53" descr="A person kissing a child&#10;&#10;AI-generated content may be incorrect.">
            <a:extLst>
              <a:ext uri="{FF2B5EF4-FFF2-40B4-BE49-F238E27FC236}">
                <a16:creationId xmlns:a16="http://schemas.microsoft.com/office/drawing/2014/main" id="{F8DC0A5C-426F-3A63-D730-9633B4B7455F}"/>
              </a:ext>
            </a:extLst>
          </p:cNvPr>
          <p:cNvPicPr>
            <a:picLocks noChangeAspect="1"/>
          </p:cNvPicPr>
          <p:nvPr/>
        </p:nvPicPr>
        <p:blipFill>
          <a:blip r:embed="rId2"/>
          <a:stretch>
            <a:fillRect/>
          </a:stretch>
        </p:blipFill>
        <p:spPr>
          <a:xfrm>
            <a:off x="7501407" y="972383"/>
            <a:ext cx="1929435" cy="3478259"/>
          </a:xfrm>
          <a:prstGeom prst="rect">
            <a:avLst/>
          </a:prstGeom>
          <a:ln>
            <a:noFill/>
          </a:ln>
          <a:effectLst>
            <a:outerShdw blurRad="292100" dist="139700" dir="2700000" algn="tl" rotWithShape="0">
              <a:srgbClr val="333333">
                <a:alpha val="65000"/>
              </a:srgbClr>
            </a:outerShdw>
          </a:effectLst>
        </p:spPr>
      </p:pic>
      <p:pic>
        <p:nvPicPr>
          <p:cNvPr id="56" name="Picture 55" descr="A screenshot of a child&amp;#39;s mental health website&#10;&#10;AI-generated content may be incorrect.">
            <a:extLst>
              <a:ext uri="{FF2B5EF4-FFF2-40B4-BE49-F238E27FC236}">
                <a16:creationId xmlns:a16="http://schemas.microsoft.com/office/drawing/2014/main" id="{00731191-241F-9992-2398-5E6119444247}"/>
              </a:ext>
            </a:extLst>
          </p:cNvPr>
          <p:cNvPicPr>
            <a:picLocks noChangeAspect="1"/>
          </p:cNvPicPr>
          <p:nvPr/>
        </p:nvPicPr>
        <p:blipFill>
          <a:blip r:embed="rId3"/>
          <a:stretch>
            <a:fillRect/>
          </a:stretch>
        </p:blipFill>
        <p:spPr>
          <a:xfrm>
            <a:off x="9524846" y="168154"/>
            <a:ext cx="2274497" cy="2829252"/>
          </a:xfrm>
          <a:prstGeom prst="rect">
            <a:avLst/>
          </a:prstGeom>
          <a:ln>
            <a:noFill/>
          </a:ln>
          <a:effectLst>
            <a:outerShdw blurRad="292100" dist="139700" dir="2700000" algn="tl" rotWithShape="0">
              <a:srgbClr val="333333">
                <a:alpha val="65000"/>
              </a:srgbClr>
            </a:outerShdw>
          </a:effectLst>
        </p:spPr>
      </p:pic>
      <p:pic>
        <p:nvPicPr>
          <p:cNvPr id="58" name="Picture 57" descr="A page of a social media ad&#10;&#10;AI-generated content may be incorrect.">
            <a:extLst>
              <a:ext uri="{FF2B5EF4-FFF2-40B4-BE49-F238E27FC236}">
                <a16:creationId xmlns:a16="http://schemas.microsoft.com/office/drawing/2014/main" id="{9A10090B-0417-8DD4-FB06-8D38311ACF57}"/>
              </a:ext>
            </a:extLst>
          </p:cNvPr>
          <p:cNvPicPr>
            <a:picLocks noChangeAspect="1"/>
          </p:cNvPicPr>
          <p:nvPr/>
        </p:nvPicPr>
        <p:blipFill>
          <a:blip r:embed="rId4"/>
          <a:stretch>
            <a:fillRect/>
          </a:stretch>
        </p:blipFill>
        <p:spPr>
          <a:xfrm>
            <a:off x="9597354" y="3018644"/>
            <a:ext cx="2129479" cy="2252188"/>
          </a:xfrm>
          <a:prstGeom prst="rect">
            <a:avLst/>
          </a:prstGeom>
          <a:ln>
            <a:noFill/>
          </a:ln>
          <a:effectLst>
            <a:outerShdw blurRad="292100" dist="139700" dir="2700000" algn="tl" rotWithShape="0">
              <a:srgbClr val="333333">
                <a:alpha val="65000"/>
              </a:srgbClr>
            </a:outerShdw>
          </a:effectLst>
        </p:spPr>
      </p:pic>
      <p:pic>
        <p:nvPicPr>
          <p:cNvPr id="60" name="Picture 59" descr="A person kissing a child&#10;&#10;AI-generated content may be incorrect.">
            <a:extLst>
              <a:ext uri="{FF2B5EF4-FFF2-40B4-BE49-F238E27FC236}">
                <a16:creationId xmlns:a16="http://schemas.microsoft.com/office/drawing/2014/main" id="{D60FE313-4BF7-5B69-99EC-452DC44EA1B3}"/>
              </a:ext>
            </a:extLst>
          </p:cNvPr>
          <p:cNvPicPr>
            <a:picLocks noChangeAspect="1"/>
          </p:cNvPicPr>
          <p:nvPr/>
        </p:nvPicPr>
        <p:blipFill>
          <a:blip r:embed="rId5"/>
          <a:stretch>
            <a:fillRect/>
          </a:stretch>
        </p:blipFill>
        <p:spPr>
          <a:xfrm>
            <a:off x="482276" y="4115921"/>
            <a:ext cx="2129477" cy="1289152"/>
          </a:xfrm>
          <a:prstGeom prst="rect">
            <a:avLst/>
          </a:prstGeom>
          <a:ln>
            <a:noFill/>
          </a:ln>
          <a:effectLst>
            <a:outerShdw blurRad="292100" dist="139700" dir="2700000" algn="tl" rotWithShape="0">
              <a:srgbClr val="333333">
                <a:alpha val="65000"/>
              </a:srgbClr>
            </a:outerShdw>
          </a:effectLst>
        </p:spPr>
      </p:pic>
      <p:sp>
        <p:nvSpPr>
          <p:cNvPr id="62" name="Content Placeholder 18">
            <a:extLst>
              <a:ext uri="{FF2B5EF4-FFF2-40B4-BE49-F238E27FC236}">
                <a16:creationId xmlns:a16="http://schemas.microsoft.com/office/drawing/2014/main" id="{50683F32-CC52-1957-7A2A-E3C06A8A78FA}"/>
              </a:ext>
            </a:extLst>
          </p:cNvPr>
          <p:cNvSpPr txBox="1">
            <a:spLocks/>
          </p:cNvSpPr>
          <p:nvPr/>
        </p:nvSpPr>
        <p:spPr>
          <a:xfrm>
            <a:off x="547661" y="2381627"/>
            <a:ext cx="3597219" cy="362325"/>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Organic social media posts</a:t>
            </a:r>
          </a:p>
        </p:txBody>
      </p:sp>
      <p:sp>
        <p:nvSpPr>
          <p:cNvPr id="64" name="Content Placeholder 18">
            <a:extLst>
              <a:ext uri="{FF2B5EF4-FFF2-40B4-BE49-F238E27FC236}">
                <a16:creationId xmlns:a16="http://schemas.microsoft.com/office/drawing/2014/main" id="{680E0957-CC6B-8001-4091-B17AF1B8D1AA}"/>
              </a:ext>
            </a:extLst>
          </p:cNvPr>
          <p:cNvSpPr txBox="1">
            <a:spLocks/>
          </p:cNvSpPr>
          <p:nvPr/>
        </p:nvSpPr>
        <p:spPr>
          <a:xfrm>
            <a:off x="558126" y="2704561"/>
            <a:ext cx="4893469" cy="196144"/>
          </a:xfrm>
          <a:prstGeom prst="rect">
            <a:avLst/>
          </a:prstGeom>
        </p:spPr>
        <p:txBody>
          <a:bodyPr vert="horz" lIns="0" tIns="0" rIns="0" bIns="0" spcCol="365760" rtlCol="0" anchor="t">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1pPr>
            <a:lvl2pPr marL="13716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2pPr>
            <a:lvl3pPr marL="27432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3pPr>
            <a:lvl4pPr marL="41148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4pPr>
            <a:lvl5pPr marL="548640" indent="0" algn="l" defTabSz="685800" rtl="0" eaLnBrk="1" latinLnBrk="0" hangingPunct="1">
              <a:lnSpc>
                <a:spcPct val="100000"/>
              </a:lnSpc>
              <a:spcBef>
                <a:spcPts val="300"/>
              </a:spcBef>
              <a:buFont typeface="Arial" panose="020B0604020202020204" pitchFamily="34" charset="0"/>
              <a:buNone/>
              <a:defRPr sz="1200" kern="1200">
                <a:solidFill>
                  <a:schemeClr val="tx1"/>
                </a:solidFill>
                <a:latin typeface="+mn-lt"/>
                <a:ea typeface="+mn-ea"/>
                <a:cs typeface="+mn-cs"/>
              </a:defRPr>
            </a:lvl5pPr>
            <a:lvl6pPr marL="82296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96012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109728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1234440" indent="-137160" algn="l" defTabSz="685800"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a:lstStyle>
          <a:p>
            <a:pPr marL="228594" indent="-228594">
              <a:buFont typeface="Wingdings" panose="020B0604020202020204" pitchFamily="34" charset="0"/>
              <a:buChar char="ü"/>
            </a:pPr>
            <a:r>
              <a:rPr lang="en-US" sz="1600"/>
              <a:t>Used psychologists as experts in PR pitches</a:t>
            </a:r>
          </a:p>
        </p:txBody>
      </p:sp>
      <p:pic>
        <p:nvPicPr>
          <p:cNvPr id="66" name="Picture 65" descr="A blue and white text on a blue background&#10;&#10;AI-generated content may be incorrect.">
            <a:extLst>
              <a:ext uri="{FF2B5EF4-FFF2-40B4-BE49-F238E27FC236}">
                <a16:creationId xmlns:a16="http://schemas.microsoft.com/office/drawing/2014/main" id="{FB7556CE-6552-744E-E208-D8FACD63225E}"/>
              </a:ext>
            </a:extLst>
          </p:cNvPr>
          <p:cNvPicPr>
            <a:picLocks noChangeAspect="1"/>
          </p:cNvPicPr>
          <p:nvPr/>
        </p:nvPicPr>
        <p:blipFill>
          <a:blip r:embed="rId6"/>
          <a:stretch>
            <a:fillRect/>
          </a:stretch>
        </p:blipFill>
        <p:spPr>
          <a:xfrm>
            <a:off x="1946503" y="4924567"/>
            <a:ext cx="1922508" cy="1285165"/>
          </a:xfrm>
          <a:prstGeom prst="rect">
            <a:avLst/>
          </a:prstGeom>
          <a:ln>
            <a:noFill/>
          </a:ln>
          <a:effectLst>
            <a:outerShdw blurRad="292100" dist="139700" dir="2700000" algn="tl" rotWithShape="0">
              <a:srgbClr val="333333">
                <a:alpha val="65000"/>
              </a:srgbClr>
            </a:outerShdw>
          </a:effectLst>
        </p:spPr>
      </p:pic>
      <p:pic>
        <p:nvPicPr>
          <p:cNvPr id="1026" name="Picture 2" descr="A child sitting at a desk with her chin on her hand&#10;&#10;AI-generated content may be incorrect.">
            <a:extLst>
              <a:ext uri="{FF2B5EF4-FFF2-40B4-BE49-F238E27FC236}">
                <a16:creationId xmlns:a16="http://schemas.microsoft.com/office/drawing/2014/main" id="{375136A6-C6C2-D873-F97F-44DD260ACC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26372" y="-49259"/>
            <a:ext cx="2101120" cy="3478259"/>
          </a:xfrm>
          <a:prstGeom prst="rect">
            <a:avLst/>
          </a:prstGeom>
          <a:noFill/>
          <a:effectLst>
            <a:outerShdw blurRad="292100" dist="139700" dir="2700000" algn="tl" rotWithShape="0">
              <a:prstClr val="black">
                <a:alpha val="65000"/>
              </a:prst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E74366D-B391-B04C-6014-1F38176A597F}"/>
              </a:ext>
            </a:extLst>
          </p:cNvPr>
          <p:cNvPicPr>
            <a:picLocks noChangeAspect="1"/>
          </p:cNvPicPr>
          <p:nvPr/>
        </p:nvPicPr>
        <p:blipFill>
          <a:blip r:embed="rId8"/>
          <a:stretch>
            <a:fillRect/>
          </a:stretch>
        </p:blipFill>
        <p:spPr>
          <a:xfrm>
            <a:off x="4777709" y="3591410"/>
            <a:ext cx="2569735" cy="3134511"/>
          </a:xfrm>
          <a:prstGeom prst="rect">
            <a:avLst/>
          </a:prstGeom>
          <a:effectLst>
            <a:outerShdw blurRad="292100" dist="152400" dir="2700000" algn="tl" rotWithShape="0">
              <a:prstClr val="black">
                <a:alpha val="65000"/>
              </a:prstClr>
            </a:outerShdw>
          </a:effectLst>
        </p:spPr>
      </p:pic>
    </p:spTree>
    <p:extLst>
      <p:ext uri="{BB962C8B-B14F-4D97-AF65-F5344CB8AC3E}">
        <p14:creationId xmlns:p14="http://schemas.microsoft.com/office/powerpoint/2010/main" val="1387777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9870-A9C9-20D4-F0F4-A1819ABD797F}"/>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5762EBA7-672A-C4D9-53FB-F36E6373CE78}"/>
              </a:ext>
            </a:extLst>
          </p:cNvPr>
          <p:cNvSpPr/>
          <p:nvPr/>
        </p:nvSpPr>
        <p:spPr>
          <a:xfrm>
            <a:off x="6923754" y="2050612"/>
            <a:ext cx="1399372" cy="946634"/>
          </a:xfrm>
          <a:custGeom>
            <a:avLst/>
            <a:gdLst>
              <a:gd name="csX0" fmla="*/ 1275899 w 1399372"/>
              <a:gd name="csY0" fmla="*/ 823160 h 946634"/>
              <a:gd name="csX1" fmla="*/ 123474 w 1399372"/>
              <a:gd name="csY1" fmla="*/ 823160 h 946634"/>
              <a:gd name="csX2" fmla="*/ 123474 w 1399372"/>
              <a:gd name="csY2" fmla="*/ 123474 h 946634"/>
              <a:gd name="csX3" fmla="*/ 1275899 w 1399372"/>
              <a:gd name="csY3" fmla="*/ 123474 h 946634"/>
              <a:gd name="csX4" fmla="*/ 1399373 w 1399372"/>
              <a:gd name="csY4" fmla="*/ 82316 h 946634"/>
              <a:gd name="csX5" fmla="*/ 1317057 w 1399372"/>
              <a:gd name="csY5" fmla="*/ 0 h 946634"/>
              <a:gd name="csX6" fmla="*/ 82316 w 1399372"/>
              <a:gd name="csY6" fmla="*/ 0 h 946634"/>
              <a:gd name="csX7" fmla="*/ 0 w 1399372"/>
              <a:gd name="csY7" fmla="*/ 82316 h 946634"/>
              <a:gd name="csX8" fmla="*/ 0 w 1399372"/>
              <a:gd name="csY8" fmla="*/ 946635 h 946634"/>
              <a:gd name="csX9" fmla="*/ 1399373 w 1399372"/>
              <a:gd name="csY9" fmla="*/ 946635 h 9466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99372" h="946634">
                <a:moveTo>
                  <a:pt x="1275899" y="823160"/>
                </a:moveTo>
                <a:lnTo>
                  <a:pt x="123474" y="823160"/>
                </a:lnTo>
                <a:lnTo>
                  <a:pt x="123474" y="123474"/>
                </a:lnTo>
                <a:lnTo>
                  <a:pt x="1275899" y="123474"/>
                </a:lnTo>
                <a:close/>
                <a:moveTo>
                  <a:pt x="1399373" y="82316"/>
                </a:moveTo>
                <a:cubicBezTo>
                  <a:pt x="1399373" y="36855"/>
                  <a:pt x="1362518" y="0"/>
                  <a:pt x="1317057" y="0"/>
                </a:cubicBezTo>
                <a:lnTo>
                  <a:pt x="82316" y="0"/>
                </a:lnTo>
                <a:cubicBezTo>
                  <a:pt x="36855" y="0"/>
                  <a:pt x="0" y="36855"/>
                  <a:pt x="0" y="82316"/>
                </a:cubicBezTo>
                <a:lnTo>
                  <a:pt x="0" y="946635"/>
                </a:lnTo>
                <a:lnTo>
                  <a:pt x="1399373" y="946635"/>
                </a:lnTo>
                <a:close/>
              </a:path>
            </a:pathLst>
          </a:custGeom>
          <a:solidFill>
            <a:srgbClr val="003087"/>
          </a:solidFill>
          <a:ln w="20538" cap="flat">
            <a:noFill/>
            <a:prstDash val="solid"/>
            <a:miter/>
          </a:ln>
        </p:spPr>
        <p:txBody>
          <a:bodyPr/>
          <a:lstStyle/>
          <a:p>
            <a:endParaRPr lang="en-US"/>
          </a:p>
        </p:txBody>
      </p:sp>
      <p:sp>
        <p:nvSpPr>
          <p:cNvPr id="11" name="Freeform: Shape 10">
            <a:extLst>
              <a:ext uri="{FF2B5EF4-FFF2-40B4-BE49-F238E27FC236}">
                <a16:creationId xmlns:a16="http://schemas.microsoft.com/office/drawing/2014/main" id="{4FB206C1-A017-FA4A-C0C6-C918C621D25E}"/>
              </a:ext>
            </a:extLst>
          </p:cNvPr>
          <p:cNvSpPr/>
          <p:nvPr/>
        </p:nvSpPr>
        <p:spPr>
          <a:xfrm>
            <a:off x="6676806" y="3079562"/>
            <a:ext cx="1893268" cy="123474"/>
          </a:xfrm>
          <a:custGeom>
            <a:avLst/>
            <a:gdLst>
              <a:gd name="csX0" fmla="*/ 1070109 w 1893268"/>
              <a:gd name="csY0" fmla="*/ 0 h 123474"/>
              <a:gd name="csX1" fmla="*/ 1070109 w 1893268"/>
              <a:gd name="csY1" fmla="*/ 20579 h 123474"/>
              <a:gd name="csX2" fmla="*/ 1052083 w 1893268"/>
              <a:gd name="csY2" fmla="*/ 41158 h 123474"/>
              <a:gd name="csX3" fmla="*/ 1049530 w 1893268"/>
              <a:gd name="csY3" fmla="*/ 41158 h 123474"/>
              <a:gd name="csX4" fmla="*/ 843739 w 1893268"/>
              <a:gd name="csY4" fmla="*/ 41158 h 123474"/>
              <a:gd name="csX5" fmla="*/ 823160 w 1893268"/>
              <a:gd name="csY5" fmla="*/ 23133 h 123474"/>
              <a:gd name="csX6" fmla="*/ 823160 w 1893268"/>
              <a:gd name="csY6" fmla="*/ 20579 h 123474"/>
              <a:gd name="csX7" fmla="*/ 823160 w 1893268"/>
              <a:gd name="csY7" fmla="*/ 0 h 123474"/>
              <a:gd name="csX8" fmla="*/ 0 w 1893268"/>
              <a:gd name="csY8" fmla="*/ 0 h 123474"/>
              <a:gd name="csX9" fmla="*/ 0 w 1893268"/>
              <a:gd name="csY9" fmla="*/ 41158 h 123474"/>
              <a:gd name="csX10" fmla="*/ 82316 w 1893268"/>
              <a:gd name="csY10" fmla="*/ 123474 h 123474"/>
              <a:gd name="csX11" fmla="*/ 1810953 w 1893268"/>
              <a:gd name="csY11" fmla="*/ 123474 h 123474"/>
              <a:gd name="csX12" fmla="*/ 1893269 w 1893268"/>
              <a:gd name="csY12" fmla="*/ 41158 h 123474"/>
              <a:gd name="csX13" fmla="*/ 1893269 w 1893268"/>
              <a:gd name="csY13" fmla="*/ 0 h 123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93268" h="123474">
                <a:moveTo>
                  <a:pt x="1070109" y="0"/>
                </a:moveTo>
                <a:lnTo>
                  <a:pt x="1070109" y="20579"/>
                </a:lnTo>
                <a:cubicBezTo>
                  <a:pt x="1070815" y="31239"/>
                  <a:pt x="1062743" y="40452"/>
                  <a:pt x="1052083" y="41158"/>
                </a:cubicBezTo>
                <a:cubicBezTo>
                  <a:pt x="1051234" y="41214"/>
                  <a:pt x="1050380" y="41214"/>
                  <a:pt x="1049530" y="41158"/>
                </a:cubicBezTo>
                <a:lnTo>
                  <a:pt x="843739" y="41158"/>
                </a:lnTo>
                <a:cubicBezTo>
                  <a:pt x="833079" y="41864"/>
                  <a:pt x="823866" y="33793"/>
                  <a:pt x="823160" y="23133"/>
                </a:cubicBezTo>
                <a:cubicBezTo>
                  <a:pt x="823105" y="22283"/>
                  <a:pt x="823105" y="21429"/>
                  <a:pt x="823160" y="20579"/>
                </a:cubicBezTo>
                <a:lnTo>
                  <a:pt x="823160" y="0"/>
                </a:lnTo>
                <a:lnTo>
                  <a:pt x="0" y="0"/>
                </a:lnTo>
                <a:lnTo>
                  <a:pt x="0" y="41158"/>
                </a:lnTo>
                <a:cubicBezTo>
                  <a:pt x="0" y="86619"/>
                  <a:pt x="36854" y="123474"/>
                  <a:pt x="82316" y="123474"/>
                </a:cubicBezTo>
                <a:lnTo>
                  <a:pt x="1810953" y="123474"/>
                </a:lnTo>
                <a:cubicBezTo>
                  <a:pt x="1856414" y="123474"/>
                  <a:pt x="1893269" y="86619"/>
                  <a:pt x="1893269" y="41158"/>
                </a:cubicBezTo>
                <a:lnTo>
                  <a:pt x="1893269" y="0"/>
                </a:lnTo>
                <a:close/>
              </a:path>
            </a:pathLst>
          </a:custGeom>
          <a:solidFill>
            <a:srgbClr val="003087"/>
          </a:solidFill>
          <a:ln w="20538" cap="flat">
            <a:noFill/>
            <a:prstDash val="solid"/>
            <a:miter/>
          </a:ln>
        </p:spPr>
        <p:txBody>
          <a:bodyPr/>
          <a:lstStyle/>
          <a:p>
            <a:endParaRPr lang="en-US"/>
          </a:p>
        </p:txBody>
      </p:sp>
      <p:sp>
        <p:nvSpPr>
          <p:cNvPr id="14" name="Freeform: Shape 13">
            <a:extLst>
              <a:ext uri="{FF2B5EF4-FFF2-40B4-BE49-F238E27FC236}">
                <a16:creationId xmlns:a16="http://schemas.microsoft.com/office/drawing/2014/main" id="{DC6E54C6-BE1C-B167-1326-EEA333D71F21}"/>
              </a:ext>
            </a:extLst>
          </p:cNvPr>
          <p:cNvSpPr/>
          <p:nvPr/>
        </p:nvSpPr>
        <p:spPr>
          <a:xfrm>
            <a:off x="7335334" y="2235823"/>
            <a:ext cx="576212" cy="576212"/>
          </a:xfrm>
          <a:custGeom>
            <a:avLst/>
            <a:gdLst>
              <a:gd name="csX0" fmla="*/ 288106 w 576212"/>
              <a:gd name="csY0" fmla="*/ 0 h 576212"/>
              <a:gd name="csX1" fmla="*/ 0 w 576212"/>
              <a:gd name="csY1" fmla="*/ 288106 h 576212"/>
              <a:gd name="csX2" fmla="*/ 288106 w 576212"/>
              <a:gd name="csY2" fmla="*/ 576212 h 576212"/>
              <a:gd name="csX3" fmla="*/ 576212 w 576212"/>
              <a:gd name="csY3" fmla="*/ 288106 h 576212"/>
              <a:gd name="csX4" fmla="*/ 288106 w 576212"/>
              <a:gd name="csY4" fmla="*/ 0 h 576212"/>
              <a:gd name="csX5" fmla="*/ 308685 w 576212"/>
              <a:gd name="csY5" fmla="*/ 308685 h 576212"/>
              <a:gd name="csX6" fmla="*/ 403143 w 576212"/>
              <a:gd name="csY6" fmla="*/ 308685 h 576212"/>
              <a:gd name="csX7" fmla="*/ 308685 w 576212"/>
              <a:gd name="csY7" fmla="*/ 496160 h 576212"/>
              <a:gd name="csX8" fmla="*/ 308685 w 576212"/>
              <a:gd name="csY8" fmla="*/ 267527 h 576212"/>
              <a:gd name="csX9" fmla="*/ 308685 w 576212"/>
              <a:gd name="csY9" fmla="*/ 79847 h 576212"/>
              <a:gd name="csX10" fmla="*/ 403143 w 576212"/>
              <a:gd name="csY10" fmla="*/ 267527 h 576212"/>
              <a:gd name="csX11" fmla="*/ 267527 w 576212"/>
              <a:gd name="csY11" fmla="*/ 267527 h 576212"/>
              <a:gd name="csX12" fmla="*/ 176156 w 576212"/>
              <a:gd name="csY12" fmla="*/ 267527 h 576212"/>
              <a:gd name="csX13" fmla="*/ 267527 w 576212"/>
              <a:gd name="csY13" fmla="*/ 82316 h 576212"/>
              <a:gd name="csX14" fmla="*/ 267527 w 576212"/>
              <a:gd name="csY14" fmla="*/ 308685 h 576212"/>
              <a:gd name="csX15" fmla="*/ 267527 w 576212"/>
              <a:gd name="csY15" fmla="*/ 493896 h 576212"/>
              <a:gd name="csX16" fmla="*/ 176156 w 576212"/>
              <a:gd name="csY16" fmla="*/ 308685 h 576212"/>
              <a:gd name="csX17" fmla="*/ 134793 w 576212"/>
              <a:gd name="csY17" fmla="*/ 267527 h 576212"/>
              <a:gd name="csX18" fmla="*/ 46714 w 576212"/>
              <a:gd name="csY18" fmla="*/ 267527 h 576212"/>
              <a:gd name="csX19" fmla="*/ 241598 w 576212"/>
              <a:gd name="csY19" fmla="*/ 50419 h 576212"/>
              <a:gd name="csX20" fmla="*/ 134793 w 576212"/>
              <a:gd name="csY20" fmla="*/ 267527 h 576212"/>
              <a:gd name="csX21" fmla="*/ 134793 w 576212"/>
              <a:gd name="csY21" fmla="*/ 308685 h 576212"/>
              <a:gd name="csX22" fmla="*/ 242009 w 576212"/>
              <a:gd name="csY22" fmla="*/ 526000 h 576212"/>
              <a:gd name="csX23" fmla="*/ 46714 w 576212"/>
              <a:gd name="csY23" fmla="*/ 308685 h 576212"/>
              <a:gd name="csX24" fmla="*/ 444507 w 576212"/>
              <a:gd name="csY24" fmla="*/ 308685 h 576212"/>
              <a:gd name="csX25" fmla="*/ 529498 w 576212"/>
              <a:gd name="csY25" fmla="*/ 308685 h 576212"/>
              <a:gd name="csX26" fmla="*/ 337907 w 576212"/>
              <a:gd name="csY26" fmla="*/ 525176 h 576212"/>
              <a:gd name="csX27" fmla="*/ 444507 w 576212"/>
              <a:gd name="csY27" fmla="*/ 308685 h 576212"/>
              <a:gd name="csX28" fmla="*/ 444507 w 576212"/>
              <a:gd name="csY28" fmla="*/ 267527 h 576212"/>
              <a:gd name="csX29" fmla="*/ 338525 w 576212"/>
              <a:gd name="csY29" fmla="*/ 51242 h 576212"/>
              <a:gd name="csX30" fmla="*/ 529498 w 576212"/>
              <a:gd name="csY30" fmla="*/ 267527 h 576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76212" h="576212">
                <a:moveTo>
                  <a:pt x="288106" y="0"/>
                </a:moveTo>
                <a:cubicBezTo>
                  <a:pt x="128989" y="0"/>
                  <a:pt x="0" y="128989"/>
                  <a:pt x="0" y="288106"/>
                </a:cubicBezTo>
                <a:cubicBezTo>
                  <a:pt x="0" y="447223"/>
                  <a:pt x="128989" y="576212"/>
                  <a:pt x="288106" y="576212"/>
                </a:cubicBezTo>
                <a:cubicBezTo>
                  <a:pt x="447223" y="576212"/>
                  <a:pt x="576212" y="447223"/>
                  <a:pt x="576212" y="288106"/>
                </a:cubicBezTo>
                <a:cubicBezTo>
                  <a:pt x="576212" y="128989"/>
                  <a:pt x="447223" y="0"/>
                  <a:pt x="288106" y="0"/>
                </a:cubicBezTo>
                <a:close/>
                <a:moveTo>
                  <a:pt x="308685" y="308685"/>
                </a:moveTo>
                <a:lnTo>
                  <a:pt x="403143" y="308685"/>
                </a:lnTo>
                <a:cubicBezTo>
                  <a:pt x="392386" y="379629"/>
                  <a:pt x="359299" y="445299"/>
                  <a:pt x="308685" y="496160"/>
                </a:cubicBezTo>
                <a:close/>
                <a:moveTo>
                  <a:pt x="308685" y="267527"/>
                </a:moveTo>
                <a:lnTo>
                  <a:pt x="308685" y="79847"/>
                </a:lnTo>
                <a:cubicBezTo>
                  <a:pt x="359351" y="130755"/>
                  <a:pt x="392442" y="196505"/>
                  <a:pt x="403143" y="267527"/>
                </a:cubicBezTo>
                <a:close/>
                <a:moveTo>
                  <a:pt x="267527" y="267527"/>
                </a:moveTo>
                <a:lnTo>
                  <a:pt x="176156" y="267527"/>
                </a:lnTo>
                <a:cubicBezTo>
                  <a:pt x="186390" y="197721"/>
                  <a:pt x="218362" y="132916"/>
                  <a:pt x="267527" y="82316"/>
                </a:cubicBezTo>
                <a:close/>
                <a:moveTo>
                  <a:pt x="267527" y="308685"/>
                </a:moveTo>
                <a:lnTo>
                  <a:pt x="267527" y="493896"/>
                </a:lnTo>
                <a:cubicBezTo>
                  <a:pt x="218454" y="443231"/>
                  <a:pt x="186497" y="378458"/>
                  <a:pt x="176156" y="308685"/>
                </a:cubicBezTo>
                <a:close/>
                <a:moveTo>
                  <a:pt x="134793" y="267527"/>
                </a:moveTo>
                <a:lnTo>
                  <a:pt x="46714" y="267527"/>
                </a:lnTo>
                <a:cubicBezTo>
                  <a:pt x="55849" y="159734"/>
                  <a:pt x="135414" y="71098"/>
                  <a:pt x="241598" y="50419"/>
                </a:cubicBezTo>
                <a:cubicBezTo>
                  <a:pt x="182931" y="108960"/>
                  <a:pt x="145364" y="185324"/>
                  <a:pt x="134793" y="267527"/>
                </a:cubicBezTo>
                <a:close/>
                <a:moveTo>
                  <a:pt x="134793" y="308685"/>
                </a:moveTo>
                <a:cubicBezTo>
                  <a:pt x="145372" y="391030"/>
                  <a:pt x="183100" y="467500"/>
                  <a:pt x="242009" y="526000"/>
                </a:cubicBezTo>
                <a:cubicBezTo>
                  <a:pt x="135667" y="505334"/>
                  <a:pt x="55944" y="416622"/>
                  <a:pt x="46714" y="308685"/>
                </a:cubicBezTo>
                <a:close/>
                <a:moveTo>
                  <a:pt x="444507" y="308685"/>
                </a:moveTo>
                <a:lnTo>
                  <a:pt x="529498" y="308685"/>
                </a:lnTo>
                <a:cubicBezTo>
                  <a:pt x="520486" y="415256"/>
                  <a:pt x="442593" y="503274"/>
                  <a:pt x="337907" y="525176"/>
                </a:cubicBezTo>
                <a:cubicBezTo>
                  <a:pt x="396543" y="466888"/>
                  <a:pt x="434057" y="390701"/>
                  <a:pt x="444507" y="308685"/>
                </a:cubicBezTo>
                <a:close/>
                <a:moveTo>
                  <a:pt x="444507" y="267527"/>
                </a:moveTo>
                <a:cubicBezTo>
                  <a:pt x="433972" y="185726"/>
                  <a:pt x="396714" y="109692"/>
                  <a:pt x="338525" y="51242"/>
                </a:cubicBezTo>
                <a:cubicBezTo>
                  <a:pt x="442899" y="73360"/>
                  <a:pt x="520474" y="161218"/>
                  <a:pt x="529498" y="267527"/>
                </a:cubicBezTo>
                <a:close/>
              </a:path>
            </a:pathLst>
          </a:custGeom>
          <a:solidFill>
            <a:srgbClr val="003087"/>
          </a:solidFill>
          <a:ln w="20538" cap="flat">
            <a:noFill/>
            <a:prstDash val="solid"/>
            <a:miter/>
          </a:ln>
        </p:spPr>
        <p:txBody>
          <a:bodyPr/>
          <a:lstStyle/>
          <a:p>
            <a:endParaRPr lang="en-US"/>
          </a:p>
        </p:txBody>
      </p:sp>
      <p:grpSp>
        <p:nvGrpSpPr>
          <p:cNvPr id="18" name="Picture Placeholder 18" descr="Email with solid fill">
            <a:extLst>
              <a:ext uri="{FF2B5EF4-FFF2-40B4-BE49-F238E27FC236}">
                <a16:creationId xmlns:a16="http://schemas.microsoft.com/office/drawing/2014/main" id="{2885362B-B50E-9FF9-1CBF-F9779B39688C}"/>
              </a:ext>
            </a:extLst>
          </p:cNvPr>
          <p:cNvGrpSpPr/>
          <p:nvPr/>
        </p:nvGrpSpPr>
        <p:grpSpPr>
          <a:xfrm>
            <a:off x="4126439" y="1992281"/>
            <a:ext cx="1100667" cy="1210734"/>
            <a:chOff x="4126439" y="1992281"/>
            <a:chExt cx="1100667" cy="1210734"/>
          </a:xfrm>
          <a:solidFill>
            <a:srgbClr val="003087"/>
          </a:solidFill>
        </p:grpSpPr>
        <p:sp>
          <p:nvSpPr>
            <p:cNvPr id="20" name="Freeform: Shape 19">
              <a:extLst>
                <a:ext uri="{FF2B5EF4-FFF2-40B4-BE49-F238E27FC236}">
                  <a16:creationId xmlns:a16="http://schemas.microsoft.com/office/drawing/2014/main" id="{12DB48FB-8D8F-DDD4-6AC3-5D06AB0AFD16}"/>
                </a:ext>
              </a:extLst>
            </p:cNvPr>
            <p:cNvSpPr/>
            <p:nvPr/>
          </p:nvSpPr>
          <p:spPr>
            <a:xfrm>
              <a:off x="4126439" y="1992281"/>
              <a:ext cx="1100667" cy="1210734"/>
            </a:xfrm>
            <a:custGeom>
              <a:avLst/>
              <a:gdLst>
                <a:gd name="csX0" fmla="*/ 1018117 w 1100667"/>
                <a:gd name="csY0" fmla="*/ 1095164 h 1210734"/>
                <a:gd name="csX1" fmla="*/ 742951 w 1100667"/>
                <a:gd name="csY1" fmla="*/ 833756 h 1210734"/>
                <a:gd name="csX2" fmla="*/ 1018117 w 1100667"/>
                <a:gd name="csY2" fmla="*/ 572347 h 1210734"/>
                <a:gd name="csX3" fmla="*/ 1018117 w 1100667"/>
                <a:gd name="csY3" fmla="*/ 1095164 h 1210734"/>
                <a:gd name="csX4" fmla="*/ 126577 w 1100667"/>
                <a:gd name="csY4" fmla="*/ 1128184 h 1210734"/>
                <a:gd name="csX5" fmla="*/ 398992 w 1100667"/>
                <a:gd name="csY5" fmla="*/ 870903 h 1210734"/>
                <a:gd name="csX6" fmla="*/ 418254 w 1100667"/>
                <a:gd name="csY6" fmla="*/ 853017 h 1210734"/>
                <a:gd name="csX7" fmla="*/ 683790 w 1100667"/>
                <a:gd name="csY7" fmla="*/ 853017 h 1210734"/>
                <a:gd name="csX8" fmla="*/ 703051 w 1100667"/>
                <a:gd name="csY8" fmla="*/ 870903 h 1210734"/>
                <a:gd name="csX9" fmla="*/ 974091 w 1100667"/>
                <a:gd name="csY9" fmla="*/ 1128184 h 1210734"/>
                <a:gd name="csX10" fmla="*/ 126577 w 1100667"/>
                <a:gd name="csY10" fmla="*/ 1128184 h 1210734"/>
                <a:gd name="csX11" fmla="*/ 82550 w 1100667"/>
                <a:gd name="csY11" fmla="*/ 570971 h 1210734"/>
                <a:gd name="csX12" fmla="*/ 357717 w 1100667"/>
                <a:gd name="csY12" fmla="*/ 832380 h 1210734"/>
                <a:gd name="csX13" fmla="*/ 82550 w 1100667"/>
                <a:gd name="csY13" fmla="*/ 1093788 h 1210734"/>
                <a:gd name="csX14" fmla="*/ 82550 w 1100667"/>
                <a:gd name="csY14" fmla="*/ 570971 h 1210734"/>
                <a:gd name="csX15" fmla="*/ 275167 w 1100667"/>
                <a:gd name="csY15" fmla="*/ 220134 h 1210734"/>
                <a:gd name="csX16" fmla="*/ 825501 w 1100667"/>
                <a:gd name="csY16" fmla="*/ 220134 h 1210734"/>
                <a:gd name="csX17" fmla="*/ 825501 w 1100667"/>
                <a:gd name="csY17" fmla="*/ 678286 h 1210734"/>
                <a:gd name="csX18" fmla="*/ 701676 w 1100667"/>
                <a:gd name="csY18" fmla="*/ 796608 h 1210734"/>
                <a:gd name="csX19" fmla="*/ 398992 w 1100667"/>
                <a:gd name="csY19" fmla="*/ 796608 h 1210734"/>
                <a:gd name="csX20" fmla="*/ 275167 w 1100667"/>
                <a:gd name="csY20" fmla="*/ 678286 h 1210734"/>
                <a:gd name="csX21" fmla="*/ 275167 w 1100667"/>
                <a:gd name="csY21" fmla="*/ 220134 h 1210734"/>
                <a:gd name="csX22" fmla="*/ 908051 w 1100667"/>
                <a:gd name="csY22" fmla="*/ 257281 h 1210734"/>
                <a:gd name="csX23" fmla="*/ 908051 w 1100667"/>
                <a:gd name="csY23" fmla="*/ 137583 h 1210734"/>
                <a:gd name="csX24" fmla="*/ 715434 w 1100667"/>
                <a:gd name="csY24" fmla="*/ 137583 h 1210734"/>
                <a:gd name="csX25" fmla="*/ 550334 w 1100667"/>
                <a:gd name="csY25" fmla="*/ 0 h 1210734"/>
                <a:gd name="csX26" fmla="*/ 385234 w 1100667"/>
                <a:gd name="csY26" fmla="*/ 137583 h 1210734"/>
                <a:gd name="csX27" fmla="*/ 192617 w 1100667"/>
                <a:gd name="csY27" fmla="*/ 137583 h 1210734"/>
                <a:gd name="csX28" fmla="*/ 192617 w 1100667"/>
                <a:gd name="csY28" fmla="*/ 258657 h 1210734"/>
                <a:gd name="csX29" fmla="*/ 0 w 1100667"/>
                <a:gd name="csY29" fmla="*/ 441643 h 1210734"/>
                <a:gd name="csX30" fmla="*/ 0 w 1100667"/>
                <a:gd name="csY30" fmla="*/ 1210734 h 1210734"/>
                <a:gd name="csX31" fmla="*/ 1100668 w 1100667"/>
                <a:gd name="csY31" fmla="*/ 1210734 h 1210734"/>
                <a:gd name="csX32" fmla="*/ 1100668 w 1100667"/>
                <a:gd name="csY32" fmla="*/ 441643 h 1210734"/>
                <a:gd name="csX33" fmla="*/ 908051 w 1100667"/>
                <a:gd name="csY33" fmla="*/ 257281 h 1210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100667" h="1210734">
                  <a:moveTo>
                    <a:pt x="1018117" y="1095164"/>
                  </a:moveTo>
                  <a:lnTo>
                    <a:pt x="742951" y="833756"/>
                  </a:lnTo>
                  <a:lnTo>
                    <a:pt x="1018117" y="572347"/>
                  </a:lnTo>
                  <a:lnTo>
                    <a:pt x="1018117" y="1095164"/>
                  </a:lnTo>
                  <a:close/>
                  <a:moveTo>
                    <a:pt x="126577" y="1128184"/>
                  </a:moveTo>
                  <a:lnTo>
                    <a:pt x="398992" y="870903"/>
                  </a:lnTo>
                  <a:lnTo>
                    <a:pt x="418254" y="853017"/>
                  </a:lnTo>
                  <a:cubicBezTo>
                    <a:pt x="492549" y="782850"/>
                    <a:pt x="609495" y="782850"/>
                    <a:pt x="683790" y="853017"/>
                  </a:cubicBezTo>
                  <a:lnTo>
                    <a:pt x="703051" y="870903"/>
                  </a:lnTo>
                  <a:lnTo>
                    <a:pt x="974091" y="1128184"/>
                  </a:lnTo>
                  <a:lnTo>
                    <a:pt x="126577" y="1128184"/>
                  </a:lnTo>
                  <a:close/>
                  <a:moveTo>
                    <a:pt x="82550" y="570971"/>
                  </a:moveTo>
                  <a:lnTo>
                    <a:pt x="357717" y="832380"/>
                  </a:lnTo>
                  <a:lnTo>
                    <a:pt x="82550" y="1093788"/>
                  </a:lnTo>
                  <a:lnTo>
                    <a:pt x="82550" y="570971"/>
                  </a:lnTo>
                  <a:close/>
                  <a:moveTo>
                    <a:pt x="275167" y="220134"/>
                  </a:moveTo>
                  <a:lnTo>
                    <a:pt x="825501" y="220134"/>
                  </a:lnTo>
                  <a:lnTo>
                    <a:pt x="825501" y="678286"/>
                  </a:lnTo>
                  <a:lnTo>
                    <a:pt x="701676" y="796608"/>
                  </a:lnTo>
                  <a:cubicBezTo>
                    <a:pt x="612246" y="727816"/>
                    <a:pt x="488421" y="727816"/>
                    <a:pt x="398992" y="796608"/>
                  </a:cubicBezTo>
                  <a:lnTo>
                    <a:pt x="275167" y="678286"/>
                  </a:lnTo>
                  <a:lnTo>
                    <a:pt x="275167" y="220134"/>
                  </a:lnTo>
                  <a:close/>
                  <a:moveTo>
                    <a:pt x="908051" y="257281"/>
                  </a:moveTo>
                  <a:lnTo>
                    <a:pt x="908051" y="137583"/>
                  </a:lnTo>
                  <a:lnTo>
                    <a:pt x="715434" y="137583"/>
                  </a:lnTo>
                  <a:lnTo>
                    <a:pt x="550334" y="0"/>
                  </a:lnTo>
                  <a:lnTo>
                    <a:pt x="385234" y="137583"/>
                  </a:lnTo>
                  <a:lnTo>
                    <a:pt x="192617" y="137583"/>
                  </a:lnTo>
                  <a:lnTo>
                    <a:pt x="192617" y="258657"/>
                  </a:lnTo>
                  <a:lnTo>
                    <a:pt x="0" y="441643"/>
                  </a:lnTo>
                  <a:lnTo>
                    <a:pt x="0" y="1210734"/>
                  </a:lnTo>
                  <a:lnTo>
                    <a:pt x="1100668" y="1210734"/>
                  </a:lnTo>
                  <a:lnTo>
                    <a:pt x="1100668" y="441643"/>
                  </a:lnTo>
                  <a:lnTo>
                    <a:pt x="908051" y="257281"/>
                  </a:lnTo>
                  <a:close/>
                </a:path>
              </a:pathLst>
            </a:custGeom>
            <a:solidFill>
              <a:srgbClr val="003087"/>
            </a:solidFill>
            <a:ln w="13692" cap="flat">
              <a:noFill/>
              <a:prstDash val="solid"/>
              <a:miter/>
            </a:ln>
          </p:spPr>
          <p:txBody>
            <a:bodyPr/>
            <a:lstStyle/>
            <a:p>
              <a:endParaRPr lang="en-US"/>
            </a:p>
          </p:txBody>
        </p:sp>
        <p:sp>
          <p:nvSpPr>
            <p:cNvPr id="22" name="Freeform: Shape 21">
              <a:extLst>
                <a:ext uri="{FF2B5EF4-FFF2-40B4-BE49-F238E27FC236}">
                  <a16:creationId xmlns:a16="http://schemas.microsoft.com/office/drawing/2014/main" id="{079421A6-A1AA-1271-AFBD-2AF7DB27DF85}"/>
                </a:ext>
              </a:extLst>
            </p:cNvPr>
            <p:cNvSpPr/>
            <p:nvPr/>
          </p:nvSpPr>
          <p:spPr>
            <a:xfrm>
              <a:off x="4499273" y="2292213"/>
              <a:ext cx="357734" cy="360468"/>
            </a:xfrm>
            <a:custGeom>
              <a:avLst/>
              <a:gdLst>
                <a:gd name="csX0" fmla="*/ 177500 w 357734"/>
                <a:gd name="csY0" fmla="*/ 227013 h 360468"/>
                <a:gd name="csX1" fmla="*/ 133473 w 357734"/>
                <a:gd name="csY1" fmla="*/ 182986 h 360468"/>
                <a:gd name="csX2" fmla="*/ 177500 w 357734"/>
                <a:gd name="csY2" fmla="*/ 138959 h 360468"/>
                <a:gd name="csX3" fmla="*/ 221527 w 357734"/>
                <a:gd name="csY3" fmla="*/ 182986 h 360468"/>
                <a:gd name="csX4" fmla="*/ 177500 w 357734"/>
                <a:gd name="csY4" fmla="*/ 227013 h 360468"/>
                <a:gd name="csX5" fmla="*/ 177500 w 357734"/>
                <a:gd name="csY5" fmla="*/ 360469 h 360468"/>
                <a:gd name="csX6" fmla="*/ 266929 w 357734"/>
                <a:gd name="csY6" fmla="*/ 338455 h 360468"/>
                <a:gd name="csX7" fmla="*/ 276560 w 357734"/>
                <a:gd name="csY7" fmla="*/ 306811 h 360468"/>
                <a:gd name="csX8" fmla="*/ 244916 w 357734"/>
                <a:gd name="csY8" fmla="*/ 297180 h 360468"/>
                <a:gd name="csX9" fmla="*/ 177500 w 357734"/>
                <a:gd name="csY9" fmla="*/ 313690 h 360468"/>
                <a:gd name="csX10" fmla="*/ 45420 w 357734"/>
                <a:gd name="csY10" fmla="*/ 180234 h 360468"/>
                <a:gd name="csX11" fmla="*/ 178876 w 357734"/>
                <a:gd name="csY11" fmla="*/ 46778 h 360468"/>
                <a:gd name="csX12" fmla="*/ 312332 w 357734"/>
                <a:gd name="csY12" fmla="*/ 180234 h 360468"/>
                <a:gd name="csX13" fmla="*/ 312332 w 357734"/>
                <a:gd name="csY13" fmla="*/ 224261 h 360468"/>
                <a:gd name="csX14" fmla="*/ 268305 w 357734"/>
                <a:gd name="csY14" fmla="*/ 180234 h 360468"/>
                <a:gd name="csX15" fmla="*/ 195386 w 357734"/>
                <a:gd name="csY15" fmla="*/ 90805 h 360468"/>
                <a:gd name="csX16" fmla="*/ 94950 w 357734"/>
                <a:gd name="csY16" fmla="*/ 145838 h 360468"/>
                <a:gd name="csX17" fmla="*/ 132098 w 357734"/>
                <a:gd name="csY17" fmla="*/ 254529 h 360468"/>
                <a:gd name="csX18" fmla="*/ 246292 w 357734"/>
                <a:gd name="csY18" fmla="*/ 236644 h 360468"/>
                <a:gd name="csX19" fmla="*/ 313708 w 357734"/>
                <a:gd name="csY19" fmla="*/ 266912 h 360468"/>
                <a:gd name="csX20" fmla="*/ 357734 w 357734"/>
                <a:gd name="csY20" fmla="*/ 222885 h 360468"/>
                <a:gd name="csX21" fmla="*/ 357734 w 357734"/>
                <a:gd name="csY21" fmla="*/ 178858 h 360468"/>
                <a:gd name="csX22" fmla="*/ 178876 w 357734"/>
                <a:gd name="csY22" fmla="*/ 0 h 360468"/>
                <a:gd name="csX23" fmla="*/ 18 w 357734"/>
                <a:gd name="csY23" fmla="*/ 178858 h 360468"/>
                <a:gd name="csX24" fmla="*/ 177500 w 357734"/>
                <a:gd name="csY24" fmla="*/ 360469 h 360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57734" h="360468">
                  <a:moveTo>
                    <a:pt x="177500" y="227013"/>
                  </a:moveTo>
                  <a:cubicBezTo>
                    <a:pt x="152735" y="227013"/>
                    <a:pt x="133473" y="206375"/>
                    <a:pt x="133473" y="182986"/>
                  </a:cubicBezTo>
                  <a:cubicBezTo>
                    <a:pt x="133473" y="158221"/>
                    <a:pt x="154111" y="138959"/>
                    <a:pt x="177500" y="138959"/>
                  </a:cubicBezTo>
                  <a:cubicBezTo>
                    <a:pt x="202265" y="138959"/>
                    <a:pt x="221527" y="158221"/>
                    <a:pt x="221527" y="182986"/>
                  </a:cubicBezTo>
                  <a:cubicBezTo>
                    <a:pt x="221527" y="207751"/>
                    <a:pt x="202265" y="227013"/>
                    <a:pt x="177500" y="227013"/>
                  </a:cubicBezTo>
                  <a:close/>
                  <a:moveTo>
                    <a:pt x="177500" y="360469"/>
                  </a:moveTo>
                  <a:cubicBezTo>
                    <a:pt x="209144" y="360469"/>
                    <a:pt x="239413" y="352214"/>
                    <a:pt x="266929" y="338455"/>
                  </a:cubicBezTo>
                  <a:cubicBezTo>
                    <a:pt x="277936" y="331576"/>
                    <a:pt x="282064" y="317818"/>
                    <a:pt x="276560" y="306811"/>
                  </a:cubicBezTo>
                  <a:cubicBezTo>
                    <a:pt x="269681" y="295804"/>
                    <a:pt x="255923" y="291677"/>
                    <a:pt x="244916" y="297180"/>
                  </a:cubicBezTo>
                  <a:cubicBezTo>
                    <a:pt x="224279" y="308187"/>
                    <a:pt x="200889" y="313690"/>
                    <a:pt x="177500" y="313690"/>
                  </a:cubicBezTo>
                  <a:cubicBezTo>
                    <a:pt x="104581" y="313690"/>
                    <a:pt x="44044" y="253154"/>
                    <a:pt x="45420" y="180234"/>
                  </a:cubicBezTo>
                  <a:cubicBezTo>
                    <a:pt x="45420" y="107315"/>
                    <a:pt x="105957" y="46778"/>
                    <a:pt x="178876" y="46778"/>
                  </a:cubicBezTo>
                  <a:cubicBezTo>
                    <a:pt x="251795" y="46778"/>
                    <a:pt x="312332" y="105939"/>
                    <a:pt x="312332" y="180234"/>
                  </a:cubicBezTo>
                  <a:lnTo>
                    <a:pt x="312332" y="224261"/>
                  </a:lnTo>
                  <a:cubicBezTo>
                    <a:pt x="287567" y="224261"/>
                    <a:pt x="268305" y="204999"/>
                    <a:pt x="268305" y="180234"/>
                  </a:cubicBezTo>
                  <a:cubicBezTo>
                    <a:pt x="268305" y="136208"/>
                    <a:pt x="238037" y="99060"/>
                    <a:pt x="195386" y="90805"/>
                  </a:cubicBezTo>
                  <a:cubicBezTo>
                    <a:pt x="152735" y="82550"/>
                    <a:pt x="110084" y="105939"/>
                    <a:pt x="94950" y="145838"/>
                  </a:cubicBezTo>
                  <a:cubicBezTo>
                    <a:pt x="79816" y="185738"/>
                    <a:pt x="94950" y="232516"/>
                    <a:pt x="132098" y="254529"/>
                  </a:cubicBezTo>
                  <a:cubicBezTo>
                    <a:pt x="169245" y="276543"/>
                    <a:pt x="217399" y="269664"/>
                    <a:pt x="246292" y="236644"/>
                  </a:cubicBezTo>
                  <a:cubicBezTo>
                    <a:pt x="262802" y="255905"/>
                    <a:pt x="287567" y="266912"/>
                    <a:pt x="313708" y="266912"/>
                  </a:cubicBezTo>
                  <a:cubicBezTo>
                    <a:pt x="338473" y="266912"/>
                    <a:pt x="357734" y="247650"/>
                    <a:pt x="357734" y="222885"/>
                  </a:cubicBezTo>
                  <a:lnTo>
                    <a:pt x="357734" y="178858"/>
                  </a:lnTo>
                  <a:cubicBezTo>
                    <a:pt x="357734" y="79798"/>
                    <a:pt x="277936" y="0"/>
                    <a:pt x="178876" y="0"/>
                  </a:cubicBezTo>
                  <a:cubicBezTo>
                    <a:pt x="79816" y="0"/>
                    <a:pt x="18" y="79798"/>
                    <a:pt x="18" y="178858"/>
                  </a:cubicBezTo>
                  <a:cubicBezTo>
                    <a:pt x="-1358" y="279294"/>
                    <a:pt x="78440" y="359093"/>
                    <a:pt x="177500" y="360469"/>
                  </a:cubicBezTo>
                  <a:close/>
                </a:path>
              </a:pathLst>
            </a:custGeom>
            <a:solidFill>
              <a:srgbClr val="003087"/>
            </a:solidFill>
            <a:ln w="13692" cap="flat">
              <a:noFill/>
              <a:prstDash val="solid"/>
              <a:miter/>
            </a:ln>
          </p:spPr>
          <p:txBody>
            <a:bodyPr/>
            <a:lstStyle/>
            <a:p>
              <a:endParaRPr lang="en-US"/>
            </a:p>
          </p:txBody>
        </p:sp>
      </p:grpSp>
      <p:sp>
        <p:nvSpPr>
          <p:cNvPr id="9" name="Text Placeholder 8">
            <a:extLst>
              <a:ext uri="{FF2B5EF4-FFF2-40B4-BE49-F238E27FC236}">
                <a16:creationId xmlns:a16="http://schemas.microsoft.com/office/drawing/2014/main" id="{8D3F5832-85AA-DB47-F92C-8A94A92A15DD}"/>
              </a:ext>
            </a:extLst>
          </p:cNvPr>
          <p:cNvSpPr>
            <a:spLocks noGrp="1"/>
          </p:cNvSpPr>
          <p:nvPr>
            <p:ph type="body" sz="quarter" idx="77"/>
          </p:nvPr>
        </p:nvSpPr>
        <p:spPr>
          <a:xfrm>
            <a:off x="3406140" y="3614617"/>
            <a:ext cx="2524049" cy="2108647"/>
          </a:xfrm>
        </p:spPr>
        <p:txBody>
          <a:bodyPr>
            <a:normAutofit/>
          </a:bodyPr>
          <a:lstStyle/>
          <a:p>
            <a:pPr algn="l" fontAlgn="base"/>
            <a:r>
              <a:rPr lang="en-US" b="1"/>
              <a:t>Email about program sent to: </a:t>
            </a:r>
            <a:r>
              <a:rPr lang="en-US"/>
              <a:t>80,000 patients</a:t>
            </a:r>
          </a:p>
          <a:p>
            <a:pPr algn="l" fontAlgn="base"/>
            <a:endParaRPr lang="en-US" b="1"/>
          </a:p>
          <a:p>
            <a:pPr algn="l" fontAlgn="base"/>
            <a:r>
              <a:rPr lang="en-US" b="1"/>
              <a:t>Opted in to emails: </a:t>
            </a:r>
          </a:p>
          <a:p>
            <a:pPr algn="l"/>
            <a:r>
              <a:rPr lang="en-US"/>
              <a:t>825 people</a:t>
            </a:r>
          </a:p>
          <a:p>
            <a:pPr algn="l"/>
            <a:endParaRPr lang="en-US"/>
          </a:p>
          <a:p>
            <a:pPr algn="l"/>
            <a:r>
              <a:rPr lang="en-US" b="1"/>
              <a:t>Incredibly high open rate average: </a:t>
            </a:r>
            <a:r>
              <a:rPr lang="en-US"/>
              <a:t>41.1%</a:t>
            </a:r>
          </a:p>
          <a:p>
            <a:pPr algn="l"/>
            <a:endParaRPr lang="en-US"/>
          </a:p>
        </p:txBody>
      </p:sp>
      <p:sp>
        <p:nvSpPr>
          <p:cNvPr id="10" name="Text Placeholder 9">
            <a:extLst>
              <a:ext uri="{FF2B5EF4-FFF2-40B4-BE49-F238E27FC236}">
                <a16:creationId xmlns:a16="http://schemas.microsoft.com/office/drawing/2014/main" id="{BD5CAC69-7B8D-7A21-B25D-6F5023C37A94}"/>
              </a:ext>
            </a:extLst>
          </p:cNvPr>
          <p:cNvSpPr>
            <a:spLocks noGrp="1"/>
          </p:cNvSpPr>
          <p:nvPr>
            <p:ph type="body" sz="quarter" idx="78"/>
          </p:nvPr>
        </p:nvSpPr>
        <p:spPr>
          <a:xfrm>
            <a:off x="3403602" y="3365508"/>
            <a:ext cx="2526893" cy="94019"/>
          </a:xfrm>
        </p:spPr>
        <p:txBody>
          <a:bodyPr>
            <a:normAutofit fontScale="25000" lnSpcReduction="20000"/>
          </a:bodyPr>
          <a:lstStyle/>
          <a:p>
            <a:endParaRPr lang="en-US"/>
          </a:p>
        </p:txBody>
      </p:sp>
      <p:sp>
        <p:nvSpPr>
          <p:cNvPr id="6" name="Text Placeholder 5">
            <a:extLst>
              <a:ext uri="{FF2B5EF4-FFF2-40B4-BE49-F238E27FC236}">
                <a16:creationId xmlns:a16="http://schemas.microsoft.com/office/drawing/2014/main" id="{2CF98D09-1835-71F7-360D-774CA6A4DD4A}"/>
              </a:ext>
            </a:extLst>
          </p:cNvPr>
          <p:cNvSpPr>
            <a:spLocks noGrp="1"/>
          </p:cNvSpPr>
          <p:nvPr>
            <p:ph type="body" sz="quarter" idx="74"/>
          </p:nvPr>
        </p:nvSpPr>
        <p:spPr>
          <a:xfrm>
            <a:off x="548638" y="3614617"/>
            <a:ext cx="2524049" cy="2108647"/>
          </a:xfrm>
        </p:spPr>
        <p:txBody>
          <a:bodyPr>
            <a:normAutofit/>
          </a:bodyPr>
          <a:lstStyle/>
          <a:p>
            <a:pPr algn="l" fontAlgn="base"/>
            <a:r>
              <a:rPr lang="en-US" b="1" dirty="0"/>
              <a:t>Mailing sent to: </a:t>
            </a:r>
            <a:r>
              <a:rPr lang="en-US" dirty="0"/>
              <a:t>100,000 homes with kids 5-18 across all three regions</a:t>
            </a:r>
          </a:p>
          <a:p>
            <a:pPr algn="l" fontAlgn="base"/>
            <a:endParaRPr lang="en-US" b="1" dirty="0"/>
          </a:p>
          <a:p>
            <a:pPr algn="l" fontAlgn="base"/>
            <a:r>
              <a:rPr lang="en-US" b="1" dirty="0"/>
              <a:t>QR code on mailing scanned:</a:t>
            </a:r>
            <a:r>
              <a:rPr lang="en-US" dirty="0"/>
              <a:t> 270 times </a:t>
            </a:r>
          </a:p>
          <a:p>
            <a:pPr algn="l"/>
            <a:endParaRPr lang="en-US" dirty="0"/>
          </a:p>
        </p:txBody>
      </p:sp>
      <p:sp>
        <p:nvSpPr>
          <p:cNvPr id="7" name="Text Placeholder 6">
            <a:extLst>
              <a:ext uri="{FF2B5EF4-FFF2-40B4-BE49-F238E27FC236}">
                <a16:creationId xmlns:a16="http://schemas.microsoft.com/office/drawing/2014/main" id="{95A58DD5-DAB0-B1A8-255F-40C3CB222AE3}"/>
              </a:ext>
            </a:extLst>
          </p:cNvPr>
          <p:cNvSpPr>
            <a:spLocks noGrp="1"/>
          </p:cNvSpPr>
          <p:nvPr>
            <p:ph type="body" sz="quarter" idx="72"/>
          </p:nvPr>
        </p:nvSpPr>
        <p:spPr>
          <a:xfrm>
            <a:off x="546100" y="3365508"/>
            <a:ext cx="2526893" cy="94019"/>
          </a:xfrm>
        </p:spPr>
        <p:txBody>
          <a:bodyPr>
            <a:normAutofit fontScale="25000" lnSpcReduction="20000"/>
          </a:bodyPr>
          <a:lstStyle/>
          <a:p>
            <a:endParaRPr lang="en-US"/>
          </a:p>
        </p:txBody>
      </p:sp>
      <p:sp>
        <p:nvSpPr>
          <p:cNvPr id="25" name="Freeform: Shape 24">
            <a:extLst>
              <a:ext uri="{FF2B5EF4-FFF2-40B4-BE49-F238E27FC236}">
                <a16:creationId xmlns:a16="http://schemas.microsoft.com/office/drawing/2014/main" id="{B6014999-43B5-8DEC-F5B1-55C1B816B042}"/>
              </a:ext>
            </a:extLst>
          </p:cNvPr>
          <p:cNvSpPr/>
          <p:nvPr/>
        </p:nvSpPr>
        <p:spPr>
          <a:xfrm>
            <a:off x="10051851" y="2012613"/>
            <a:ext cx="660400" cy="1168400"/>
          </a:xfrm>
          <a:custGeom>
            <a:avLst/>
            <a:gdLst>
              <a:gd name="csX0" fmla="*/ 609600 w 660400"/>
              <a:gd name="csY0" fmla="*/ 0 h 1168400"/>
              <a:gd name="csX1" fmla="*/ 50800 w 660400"/>
              <a:gd name="csY1" fmla="*/ 0 h 1168400"/>
              <a:gd name="csX2" fmla="*/ 0 w 660400"/>
              <a:gd name="csY2" fmla="*/ 50800 h 1168400"/>
              <a:gd name="csX3" fmla="*/ 0 w 660400"/>
              <a:gd name="csY3" fmla="*/ 1117600 h 1168400"/>
              <a:gd name="csX4" fmla="*/ 50800 w 660400"/>
              <a:gd name="csY4" fmla="*/ 1168400 h 1168400"/>
              <a:gd name="csX5" fmla="*/ 609600 w 660400"/>
              <a:gd name="csY5" fmla="*/ 1168400 h 1168400"/>
              <a:gd name="csX6" fmla="*/ 660400 w 660400"/>
              <a:gd name="csY6" fmla="*/ 1117600 h 1168400"/>
              <a:gd name="csX7" fmla="*/ 660400 w 660400"/>
              <a:gd name="csY7" fmla="*/ 50800 h 1168400"/>
              <a:gd name="csX8" fmla="*/ 609600 w 660400"/>
              <a:gd name="csY8" fmla="*/ 0 h 1168400"/>
              <a:gd name="csX9" fmla="*/ 285750 w 660400"/>
              <a:gd name="csY9" fmla="*/ 50800 h 1168400"/>
              <a:gd name="csX10" fmla="*/ 374650 w 660400"/>
              <a:gd name="csY10" fmla="*/ 50800 h 1168400"/>
              <a:gd name="csX11" fmla="*/ 393700 w 660400"/>
              <a:gd name="csY11" fmla="*/ 69850 h 1168400"/>
              <a:gd name="csX12" fmla="*/ 374650 w 660400"/>
              <a:gd name="csY12" fmla="*/ 88900 h 1168400"/>
              <a:gd name="csX13" fmla="*/ 285750 w 660400"/>
              <a:gd name="csY13" fmla="*/ 88900 h 1168400"/>
              <a:gd name="csX14" fmla="*/ 266700 w 660400"/>
              <a:gd name="csY14" fmla="*/ 69850 h 1168400"/>
              <a:gd name="csX15" fmla="*/ 285750 w 660400"/>
              <a:gd name="csY15" fmla="*/ 50800 h 1168400"/>
              <a:gd name="csX16" fmla="*/ 609600 w 660400"/>
              <a:gd name="csY16" fmla="*/ 1028700 h 1168400"/>
              <a:gd name="csX17" fmla="*/ 50800 w 660400"/>
              <a:gd name="csY17" fmla="*/ 1028700 h 1168400"/>
              <a:gd name="csX18" fmla="*/ 50800 w 660400"/>
              <a:gd name="csY18" fmla="*/ 139700 h 1168400"/>
              <a:gd name="csX19" fmla="*/ 609600 w 660400"/>
              <a:gd name="csY19" fmla="*/ 139700 h 1168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660400" h="1168400">
                <a:moveTo>
                  <a:pt x="609600" y="0"/>
                </a:moveTo>
                <a:lnTo>
                  <a:pt x="50800" y="0"/>
                </a:lnTo>
                <a:cubicBezTo>
                  <a:pt x="22779" y="84"/>
                  <a:pt x="84" y="22779"/>
                  <a:pt x="0" y="50800"/>
                </a:cubicBezTo>
                <a:lnTo>
                  <a:pt x="0" y="1117600"/>
                </a:lnTo>
                <a:cubicBezTo>
                  <a:pt x="84" y="1145621"/>
                  <a:pt x="22779" y="1168316"/>
                  <a:pt x="50800" y="1168400"/>
                </a:cubicBezTo>
                <a:lnTo>
                  <a:pt x="609600" y="1168400"/>
                </a:lnTo>
                <a:cubicBezTo>
                  <a:pt x="637621" y="1168316"/>
                  <a:pt x="660316" y="1145621"/>
                  <a:pt x="660400" y="1117600"/>
                </a:cubicBezTo>
                <a:lnTo>
                  <a:pt x="660400" y="50800"/>
                </a:lnTo>
                <a:cubicBezTo>
                  <a:pt x="660316" y="22779"/>
                  <a:pt x="637621" y="84"/>
                  <a:pt x="609600" y="0"/>
                </a:cubicBezTo>
                <a:close/>
                <a:moveTo>
                  <a:pt x="285750" y="50800"/>
                </a:moveTo>
                <a:lnTo>
                  <a:pt x="374650" y="50800"/>
                </a:lnTo>
                <a:cubicBezTo>
                  <a:pt x="385171" y="50800"/>
                  <a:pt x="393700" y="59329"/>
                  <a:pt x="393700" y="69850"/>
                </a:cubicBezTo>
                <a:cubicBezTo>
                  <a:pt x="393700" y="80371"/>
                  <a:pt x="385171" y="88900"/>
                  <a:pt x="374650" y="88900"/>
                </a:cubicBezTo>
                <a:lnTo>
                  <a:pt x="285750" y="88900"/>
                </a:lnTo>
                <a:cubicBezTo>
                  <a:pt x="275229" y="88900"/>
                  <a:pt x="266700" y="80371"/>
                  <a:pt x="266700" y="69850"/>
                </a:cubicBezTo>
                <a:cubicBezTo>
                  <a:pt x="266700" y="59329"/>
                  <a:pt x="275229" y="50800"/>
                  <a:pt x="285750" y="50800"/>
                </a:cubicBezTo>
                <a:close/>
                <a:moveTo>
                  <a:pt x="609600" y="1028700"/>
                </a:moveTo>
                <a:lnTo>
                  <a:pt x="50800" y="1028700"/>
                </a:lnTo>
                <a:lnTo>
                  <a:pt x="50800" y="139700"/>
                </a:lnTo>
                <a:lnTo>
                  <a:pt x="609600" y="139700"/>
                </a:lnTo>
                <a:close/>
              </a:path>
            </a:pathLst>
          </a:custGeom>
          <a:solidFill>
            <a:srgbClr val="003087"/>
          </a:solidFill>
          <a:ln w="12700" cap="flat">
            <a:noFill/>
            <a:prstDash val="solid"/>
            <a:miter/>
          </a:ln>
        </p:spPr>
        <p:txBody>
          <a:bodyPr/>
          <a:lstStyle/>
          <a:p>
            <a:endParaRPr lang="en-US"/>
          </a:p>
        </p:txBody>
      </p:sp>
      <p:sp>
        <p:nvSpPr>
          <p:cNvPr id="26" name="Freeform: Shape 25">
            <a:extLst>
              <a:ext uri="{FF2B5EF4-FFF2-40B4-BE49-F238E27FC236}">
                <a16:creationId xmlns:a16="http://schemas.microsoft.com/office/drawing/2014/main" id="{92F1E97F-056D-5D85-C2AC-3EE6E918BF28}"/>
              </a:ext>
            </a:extLst>
          </p:cNvPr>
          <p:cNvSpPr/>
          <p:nvPr/>
        </p:nvSpPr>
        <p:spPr>
          <a:xfrm>
            <a:off x="10204251" y="2292013"/>
            <a:ext cx="203200" cy="203200"/>
          </a:xfrm>
          <a:custGeom>
            <a:avLst/>
            <a:gdLst>
              <a:gd name="csX0" fmla="*/ 101600 w 203200"/>
              <a:gd name="csY0" fmla="*/ 203200 h 203200"/>
              <a:gd name="csX1" fmla="*/ 203200 w 203200"/>
              <a:gd name="csY1" fmla="*/ 101600 h 203200"/>
              <a:gd name="csX2" fmla="*/ 101600 w 203200"/>
              <a:gd name="csY2" fmla="*/ 0 h 203200"/>
              <a:gd name="csX3" fmla="*/ 0 w 203200"/>
              <a:gd name="csY3" fmla="*/ 101600 h 203200"/>
              <a:gd name="csX4" fmla="*/ 101600 w 203200"/>
              <a:gd name="csY4" fmla="*/ 203200 h 203200"/>
              <a:gd name="csX5" fmla="*/ 101384 w 203200"/>
              <a:gd name="csY5" fmla="*/ 39218 h 203200"/>
              <a:gd name="csX6" fmla="*/ 129857 w 203200"/>
              <a:gd name="csY6" fmla="*/ 67691 h 203200"/>
              <a:gd name="csX7" fmla="*/ 101384 w 203200"/>
              <a:gd name="csY7" fmla="*/ 96164 h 203200"/>
              <a:gd name="csX8" fmla="*/ 72911 w 203200"/>
              <a:gd name="csY8" fmla="*/ 67691 h 203200"/>
              <a:gd name="csX9" fmla="*/ 101384 w 203200"/>
              <a:gd name="csY9" fmla="*/ 39218 h 203200"/>
              <a:gd name="csX10" fmla="*/ 44450 w 203200"/>
              <a:gd name="csY10" fmla="*/ 131750 h 203200"/>
              <a:gd name="csX11" fmla="*/ 50140 w 203200"/>
              <a:gd name="csY11" fmla="*/ 120320 h 203200"/>
              <a:gd name="csX12" fmla="*/ 77902 w 203200"/>
              <a:gd name="csY12" fmla="*/ 106794 h 203200"/>
              <a:gd name="csX13" fmla="*/ 101397 w 203200"/>
              <a:gd name="csY13" fmla="*/ 103238 h 203200"/>
              <a:gd name="csX14" fmla="*/ 124879 w 203200"/>
              <a:gd name="csY14" fmla="*/ 106794 h 203200"/>
              <a:gd name="csX15" fmla="*/ 152641 w 203200"/>
              <a:gd name="csY15" fmla="*/ 120320 h 203200"/>
              <a:gd name="csX16" fmla="*/ 158344 w 203200"/>
              <a:gd name="csY16" fmla="*/ 131750 h 203200"/>
              <a:gd name="csX17" fmla="*/ 158344 w 203200"/>
              <a:gd name="csY17" fmla="*/ 153505 h 203200"/>
              <a:gd name="csX18" fmla="*/ 44450 w 203200"/>
              <a:gd name="csY18" fmla="*/ 153505 h 203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03200" h="203200">
                <a:moveTo>
                  <a:pt x="101600" y="203200"/>
                </a:moveTo>
                <a:cubicBezTo>
                  <a:pt x="157712" y="203200"/>
                  <a:pt x="203200" y="157712"/>
                  <a:pt x="203200" y="101600"/>
                </a:cubicBezTo>
                <a:cubicBezTo>
                  <a:pt x="203200" y="45488"/>
                  <a:pt x="157712" y="0"/>
                  <a:pt x="101600" y="0"/>
                </a:cubicBezTo>
                <a:cubicBezTo>
                  <a:pt x="45488" y="0"/>
                  <a:pt x="0" y="45488"/>
                  <a:pt x="0" y="101600"/>
                </a:cubicBezTo>
                <a:cubicBezTo>
                  <a:pt x="0" y="157712"/>
                  <a:pt x="45488" y="203200"/>
                  <a:pt x="101600" y="203200"/>
                </a:cubicBezTo>
                <a:close/>
                <a:moveTo>
                  <a:pt x="101384" y="39218"/>
                </a:moveTo>
                <a:cubicBezTo>
                  <a:pt x="117109" y="39218"/>
                  <a:pt x="129857" y="51966"/>
                  <a:pt x="129857" y="67691"/>
                </a:cubicBezTo>
                <a:cubicBezTo>
                  <a:pt x="129857" y="83416"/>
                  <a:pt x="117109" y="96164"/>
                  <a:pt x="101384" y="96164"/>
                </a:cubicBezTo>
                <a:cubicBezTo>
                  <a:pt x="85659" y="96164"/>
                  <a:pt x="72911" y="83416"/>
                  <a:pt x="72911" y="67691"/>
                </a:cubicBezTo>
                <a:cubicBezTo>
                  <a:pt x="72953" y="51982"/>
                  <a:pt x="85675" y="39259"/>
                  <a:pt x="101384" y="39218"/>
                </a:cubicBezTo>
                <a:close/>
                <a:moveTo>
                  <a:pt x="44450" y="131750"/>
                </a:moveTo>
                <a:cubicBezTo>
                  <a:pt x="44527" y="127277"/>
                  <a:pt x="46618" y="123078"/>
                  <a:pt x="50140" y="120320"/>
                </a:cubicBezTo>
                <a:cubicBezTo>
                  <a:pt x="58557" y="114266"/>
                  <a:pt x="67946" y="109692"/>
                  <a:pt x="77902" y="106794"/>
                </a:cubicBezTo>
                <a:cubicBezTo>
                  <a:pt x="85541" y="104572"/>
                  <a:pt x="93442" y="103375"/>
                  <a:pt x="101397" y="103238"/>
                </a:cubicBezTo>
                <a:cubicBezTo>
                  <a:pt x="109356" y="103268"/>
                  <a:pt x="117268" y="104465"/>
                  <a:pt x="124879" y="106794"/>
                </a:cubicBezTo>
                <a:cubicBezTo>
                  <a:pt x="134948" y="109394"/>
                  <a:pt x="144389" y="113994"/>
                  <a:pt x="152641" y="120320"/>
                </a:cubicBezTo>
                <a:cubicBezTo>
                  <a:pt x="156167" y="123077"/>
                  <a:pt x="158261" y="127276"/>
                  <a:pt x="158344" y="131750"/>
                </a:cubicBezTo>
                <a:lnTo>
                  <a:pt x="158344" y="153505"/>
                </a:lnTo>
                <a:lnTo>
                  <a:pt x="44450" y="153505"/>
                </a:lnTo>
                <a:close/>
              </a:path>
            </a:pathLst>
          </a:custGeom>
          <a:solidFill>
            <a:srgbClr val="003087"/>
          </a:solidFill>
          <a:ln w="12700" cap="flat">
            <a:noFill/>
            <a:prstDash val="solid"/>
            <a:miter/>
          </a:ln>
        </p:spPr>
        <p:txBody>
          <a:bodyPr/>
          <a:lstStyle/>
          <a:p>
            <a:endParaRPr lang="en-US"/>
          </a:p>
        </p:txBody>
      </p:sp>
      <p:sp>
        <p:nvSpPr>
          <p:cNvPr id="27" name="Freeform: Shape 26">
            <a:extLst>
              <a:ext uri="{FF2B5EF4-FFF2-40B4-BE49-F238E27FC236}">
                <a16:creationId xmlns:a16="http://schemas.microsoft.com/office/drawing/2014/main" id="{EC1C387D-BE3B-77FB-367C-56844AA4AD96}"/>
              </a:ext>
            </a:extLst>
          </p:cNvPr>
          <p:cNvSpPr/>
          <p:nvPr/>
        </p:nvSpPr>
        <p:spPr>
          <a:xfrm>
            <a:off x="10338655" y="2683871"/>
            <a:ext cx="93814" cy="77457"/>
          </a:xfrm>
          <a:custGeom>
            <a:avLst/>
            <a:gdLst>
              <a:gd name="csX0" fmla="*/ 0 w 93814"/>
              <a:gd name="csY0" fmla="*/ 43751 h 77457"/>
              <a:gd name="csX1" fmla="*/ 17869 w 93814"/>
              <a:gd name="csY1" fmla="*/ 77457 h 77457"/>
              <a:gd name="csX2" fmla="*/ 93815 w 93814"/>
              <a:gd name="csY2" fmla="*/ 31890 h 77457"/>
              <a:gd name="csX3" fmla="*/ 72936 w 93814"/>
              <a:gd name="csY3" fmla="*/ 0 h 77457"/>
            </a:gdLst>
            <a:ahLst/>
            <a:cxnLst>
              <a:cxn ang="0">
                <a:pos x="csX0" y="csY0"/>
              </a:cxn>
              <a:cxn ang="0">
                <a:pos x="csX1" y="csY1"/>
              </a:cxn>
              <a:cxn ang="0">
                <a:pos x="csX2" y="csY2"/>
              </a:cxn>
              <a:cxn ang="0">
                <a:pos x="csX3" y="csY3"/>
              </a:cxn>
            </a:cxnLst>
            <a:rect l="l" t="t" r="r" b="b"/>
            <a:pathLst>
              <a:path w="93814" h="77457">
                <a:moveTo>
                  <a:pt x="0" y="43751"/>
                </a:moveTo>
                <a:cubicBezTo>
                  <a:pt x="7713" y="53964"/>
                  <a:pt x="13745" y="65343"/>
                  <a:pt x="17869" y="77457"/>
                </a:cubicBezTo>
                <a:lnTo>
                  <a:pt x="93815" y="31890"/>
                </a:lnTo>
                <a:cubicBezTo>
                  <a:pt x="85216" y="22429"/>
                  <a:pt x="78168" y="11666"/>
                  <a:pt x="72936" y="0"/>
                </a:cubicBezTo>
                <a:close/>
              </a:path>
            </a:pathLst>
          </a:custGeom>
          <a:solidFill>
            <a:srgbClr val="003087"/>
          </a:solidFill>
          <a:ln w="12700" cap="flat">
            <a:noFill/>
            <a:prstDash val="solid"/>
            <a:miter/>
          </a:ln>
        </p:spPr>
        <p:txBody>
          <a:bodyPr/>
          <a:lstStyle/>
          <a:p>
            <a:endParaRPr lang="en-US"/>
          </a:p>
        </p:txBody>
      </p:sp>
      <p:sp>
        <p:nvSpPr>
          <p:cNvPr id="28" name="Freeform: Shape 27">
            <a:extLst>
              <a:ext uri="{FF2B5EF4-FFF2-40B4-BE49-F238E27FC236}">
                <a16:creationId xmlns:a16="http://schemas.microsoft.com/office/drawing/2014/main" id="{EEA0CA0D-97F6-B6F6-CA36-0653D77B7DEC}"/>
              </a:ext>
            </a:extLst>
          </p:cNvPr>
          <p:cNvSpPr/>
          <p:nvPr/>
        </p:nvSpPr>
        <p:spPr>
          <a:xfrm>
            <a:off x="10366087" y="2473902"/>
            <a:ext cx="85534" cy="89852"/>
          </a:xfrm>
          <a:custGeom>
            <a:avLst/>
            <a:gdLst>
              <a:gd name="csX0" fmla="*/ 0 w 85534"/>
              <a:gd name="csY0" fmla="*/ 24092 h 89852"/>
              <a:gd name="csX1" fmla="*/ 58420 w 85534"/>
              <a:gd name="csY1" fmla="*/ 89853 h 89852"/>
              <a:gd name="csX2" fmla="*/ 85535 w 85534"/>
              <a:gd name="csY2" fmla="*/ 63005 h 89852"/>
              <a:gd name="csX3" fmla="*/ 29528 w 85534"/>
              <a:gd name="csY3" fmla="*/ 0 h 89852"/>
              <a:gd name="csX4" fmla="*/ 0 w 85534"/>
              <a:gd name="csY4" fmla="*/ 24092 h 89852"/>
            </a:gdLst>
            <a:ahLst/>
            <a:cxnLst>
              <a:cxn ang="0">
                <a:pos x="csX0" y="csY0"/>
              </a:cxn>
              <a:cxn ang="0">
                <a:pos x="csX1" y="csY1"/>
              </a:cxn>
              <a:cxn ang="0">
                <a:pos x="csX2" y="csY2"/>
              </a:cxn>
              <a:cxn ang="0">
                <a:pos x="csX3" y="csY3"/>
              </a:cxn>
              <a:cxn ang="0">
                <a:pos x="csX4" y="csY4"/>
              </a:cxn>
            </a:cxnLst>
            <a:rect l="l" t="t" r="r" b="b"/>
            <a:pathLst>
              <a:path w="85534" h="89852">
                <a:moveTo>
                  <a:pt x="0" y="24092"/>
                </a:moveTo>
                <a:lnTo>
                  <a:pt x="58420" y="89853"/>
                </a:lnTo>
                <a:cubicBezTo>
                  <a:pt x="65979" y="79524"/>
                  <a:pt x="75132" y="70462"/>
                  <a:pt x="85535" y="63005"/>
                </a:cubicBezTo>
                <a:lnTo>
                  <a:pt x="29528" y="0"/>
                </a:lnTo>
                <a:cubicBezTo>
                  <a:pt x="21011" y="9531"/>
                  <a:pt x="11046" y="17662"/>
                  <a:pt x="0" y="24092"/>
                </a:cubicBezTo>
                <a:close/>
              </a:path>
            </a:pathLst>
          </a:custGeom>
          <a:solidFill>
            <a:srgbClr val="003087"/>
          </a:solidFill>
          <a:ln w="12700" cap="flat">
            <a:noFill/>
            <a:prstDash val="solid"/>
            <a:miter/>
          </a:ln>
        </p:spPr>
        <p:txBody>
          <a:bodyPr/>
          <a:lstStyle/>
          <a:p>
            <a:endParaRPr lang="en-US"/>
          </a:p>
        </p:txBody>
      </p:sp>
      <p:sp>
        <p:nvSpPr>
          <p:cNvPr id="29" name="Freeform: Shape 28">
            <a:extLst>
              <a:ext uri="{FF2B5EF4-FFF2-40B4-BE49-F238E27FC236}">
                <a16:creationId xmlns:a16="http://schemas.microsoft.com/office/drawing/2014/main" id="{C542D909-648B-A295-2EC1-CC7901F46E1D}"/>
              </a:ext>
            </a:extLst>
          </p:cNvPr>
          <p:cNvSpPr/>
          <p:nvPr/>
        </p:nvSpPr>
        <p:spPr>
          <a:xfrm>
            <a:off x="10420151" y="2533313"/>
            <a:ext cx="203200" cy="203200"/>
          </a:xfrm>
          <a:custGeom>
            <a:avLst/>
            <a:gdLst>
              <a:gd name="csX0" fmla="*/ 101600 w 203200"/>
              <a:gd name="csY0" fmla="*/ 0 h 203200"/>
              <a:gd name="csX1" fmla="*/ 0 w 203200"/>
              <a:gd name="csY1" fmla="*/ 101600 h 203200"/>
              <a:gd name="csX2" fmla="*/ 101600 w 203200"/>
              <a:gd name="csY2" fmla="*/ 203200 h 203200"/>
              <a:gd name="csX3" fmla="*/ 203200 w 203200"/>
              <a:gd name="csY3" fmla="*/ 101600 h 203200"/>
              <a:gd name="csX4" fmla="*/ 101600 w 203200"/>
              <a:gd name="csY4" fmla="*/ 0 h 203200"/>
              <a:gd name="csX5" fmla="*/ 101384 w 203200"/>
              <a:gd name="csY5" fmla="*/ 39218 h 203200"/>
              <a:gd name="csX6" fmla="*/ 129857 w 203200"/>
              <a:gd name="csY6" fmla="*/ 67691 h 203200"/>
              <a:gd name="csX7" fmla="*/ 101384 w 203200"/>
              <a:gd name="csY7" fmla="*/ 96164 h 203200"/>
              <a:gd name="csX8" fmla="*/ 72911 w 203200"/>
              <a:gd name="csY8" fmla="*/ 67691 h 203200"/>
              <a:gd name="csX9" fmla="*/ 101384 w 203200"/>
              <a:gd name="csY9" fmla="*/ 39218 h 203200"/>
              <a:gd name="csX10" fmla="*/ 158331 w 203200"/>
              <a:gd name="csY10" fmla="*/ 153518 h 203200"/>
              <a:gd name="csX11" fmla="*/ 44450 w 203200"/>
              <a:gd name="csY11" fmla="*/ 153518 h 203200"/>
              <a:gd name="csX12" fmla="*/ 44450 w 203200"/>
              <a:gd name="csY12" fmla="*/ 131750 h 203200"/>
              <a:gd name="csX13" fmla="*/ 50140 w 203200"/>
              <a:gd name="csY13" fmla="*/ 120320 h 203200"/>
              <a:gd name="csX14" fmla="*/ 77902 w 203200"/>
              <a:gd name="csY14" fmla="*/ 106794 h 203200"/>
              <a:gd name="csX15" fmla="*/ 101397 w 203200"/>
              <a:gd name="csY15" fmla="*/ 103238 h 203200"/>
              <a:gd name="csX16" fmla="*/ 124879 w 203200"/>
              <a:gd name="csY16" fmla="*/ 106794 h 203200"/>
              <a:gd name="csX17" fmla="*/ 152641 w 203200"/>
              <a:gd name="csY17" fmla="*/ 120320 h 203200"/>
              <a:gd name="csX18" fmla="*/ 158344 w 203200"/>
              <a:gd name="csY18" fmla="*/ 131750 h 203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03200" h="203200">
                <a:moveTo>
                  <a:pt x="101600" y="0"/>
                </a:moveTo>
                <a:cubicBezTo>
                  <a:pt x="45488" y="0"/>
                  <a:pt x="0" y="45488"/>
                  <a:pt x="0" y="101600"/>
                </a:cubicBezTo>
                <a:cubicBezTo>
                  <a:pt x="0" y="157712"/>
                  <a:pt x="45488" y="203200"/>
                  <a:pt x="101600" y="203200"/>
                </a:cubicBezTo>
                <a:cubicBezTo>
                  <a:pt x="157712" y="203200"/>
                  <a:pt x="203200" y="157712"/>
                  <a:pt x="203200" y="101600"/>
                </a:cubicBezTo>
                <a:cubicBezTo>
                  <a:pt x="203200" y="45488"/>
                  <a:pt x="157712" y="0"/>
                  <a:pt x="101600" y="0"/>
                </a:cubicBezTo>
                <a:close/>
                <a:moveTo>
                  <a:pt x="101384" y="39218"/>
                </a:moveTo>
                <a:cubicBezTo>
                  <a:pt x="117109" y="39218"/>
                  <a:pt x="129857" y="51966"/>
                  <a:pt x="129857" y="67691"/>
                </a:cubicBezTo>
                <a:cubicBezTo>
                  <a:pt x="129857" y="83416"/>
                  <a:pt x="117109" y="96164"/>
                  <a:pt x="101384" y="96164"/>
                </a:cubicBezTo>
                <a:cubicBezTo>
                  <a:pt x="85659" y="96164"/>
                  <a:pt x="72911" y="83416"/>
                  <a:pt x="72911" y="67691"/>
                </a:cubicBezTo>
                <a:cubicBezTo>
                  <a:pt x="72953" y="51982"/>
                  <a:pt x="85675" y="39260"/>
                  <a:pt x="101384" y="39218"/>
                </a:cubicBezTo>
                <a:close/>
                <a:moveTo>
                  <a:pt x="158331" y="153518"/>
                </a:moveTo>
                <a:lnTo>
                  <a:pt x="44450" y="153518"/>
                </a:lnTo>
                <a:lnTo>
                  <a:pt x="44450" y="131750"/>
                </a:lnTo>
                <a:cubicBezTo>
                  <a:pt x="44527" y="127277"/>
                  <a:pt x="46618" y="123078"/>
                  <a:pt x="50140" y="120320"/>
                </a:cubicBezTo>
                <a:cubicBezTo>
                  <a:pt x="58557" y="114266"/>
                  <a:pt x="67946" y="109692"/>
                  <a:pt x="77902" y="106794"/>
                </a:cubicBezTo>
                <a:cubicBezTo>
                  <a:pt x="85541" y="104572"/>
                  <a:pt x="93442" y="103375"/>
                  <a:pt x="101397" y="103238"/>
                </a:cubicBezTo>
                <a:cubicBezTo>
                  <a:pt x="109356" y="103268"/>
                  <a:pt x="117268" y="104465"/>
                  <a:pt x="124879" y="106794"/>
                </a:cubicBezTo>
                <a:cubicBezTo>
                  <a:pt x="134948" y="109394"/>
                  <a:pt x="144389" y="113994"/>
                  <a:pt x="152641" y="120320"/>
                </a:cubicBezTo>
                <a:cubicBezTo>
                  <a:pt x="156167" y="123077"/>
                  <a:pt x="158261" y="127276"/>
                  <a:pt x="158344" y="131750"/>
                </a:cubicBezTo>
                <a:close/>
              </a:path>
            </a:pathLst>
          </a:custGeom>
          <a:solidFill>
            <a:srgbClr val="003087"/>
          </a:solidFill>
          <a:ln w="12700" cap="flat">
            <a:noFill/>
            <a:prstDash val="solid"/>
            <a:miter/>
          </a:ln>
        </p:spPr>
        <p:txBody>
          <a:bodyPr/>
          <a:lstStyle/>
          <a:p>
            <a:endParaRPr lang="en-US"/>
          </a:p>
        </p:txBody>
      </p:sp>
      <p:sp>
        <p:nvSpPr>
          <p:cNvPr id="30" name="Freeform: Shape 29">
            <a:extLst>
              <a:ext uri="{FF2B5EF4-FFF2-40B4-BE49-F238E27FC236}">
                <a16:creationId xmlns:a16="http://schemas.microsoft.com/office/drawing/2014/main" id="{95583BDF-512B-7E0B-9B4A-B0330FA0CEA7}"/>
              </a:ext>
            </a:extLst>
          </p:cNvPr>
          <p:cNvSpPr/>
          <p:nvPr/>
        </p:nvSpPr>
        <p:spPr>
          <a:xfrm>
            <a:off x="10245322" y="2508332"/>
            <a:ext cx="60998" cy="178168"/>
          </a:xfrm>
          <a:custGeom>
            <a:avLst/>
            <a:gdLst>
              <a:gd name="csX0" fmla="*/ 23343 w 60998"/>
              <a:gd name="csY0" fmla="*/ 0 h 178168"/>
              <a:gd name="csX1" fmla="*/ 0 w 60998"/>
              <a:gd name="csY1" fmla="*/ 171183 h 178168"/>
              <a:gd name="csX2" fmla="*/ 37503 w 60998"/>
              <a:gd name="csY2" fmla="*/ 178168 h 178168"/>
              <a:gd name="csX3" fmla="*/ 60998 w 60998"/>
              <a:gd name="csY3" fmla="*/ 5931 h 178168"/>
              <a:gd name="csX4" fmla="*/ 60528 w 60998"/>
              <a:gd name="csY4" fmla="*/ 5931 h 178168"/>
              <a:gd name="csX5" fmla="*/ 23343 w 60998"/>
              <a:gd name="csY5" fmla="*/ 0 h 178168"/>
            </a:gdLst>
            <a:ahLst/>
            <a:cxnLst>
              <a:cxn ang="0">
                <a:pos x="csX0" y="csY0"/>
              </a:cxn>
              <a:cxn ang="0">
                <a:pos x="csX1" y="csY1"/>
              </a:cxn>
              <a:cxn ang="0">
                <a:pos x="csX2" y="csY2"/>
              </a:cxn>
              <a:cxn ang="0">
                <a:pos x="csX3" y="csY3"/>
              </a:cxn>
              <a:cxn ang="0">
                <a:pos x="csX4" y="csY4"/>
              </a:cxn>
              <a:cxn ang="0">
                <a:pos x="csX5" y="csY5"/>
              </a:cxn>
            </a:cxnLst>
            <a:rect l="l" t="t" r="r" b="b"/>
            <a:pathLst>
              <a:path w="60998" h="178168">
                <a:moveTo>
                  <a:pt x="23343" y="0"/>
                </a:moveTo>
                <a:lnTo>
                  <a:pt x="0" y="171183"/>
                </a:lnTo>
                <a:cubicBezTo>
                  <a:pt x="12794" y="171488"/>
                  <a:pt x="25457" y="173846"/>
                  <a:pt x="37503" y="178168"/>
                </a:cubicBezTo>
                <a:lnTo>
                  <a:pt x="60998" y="5931"/>
                </a:lnTo>
                <a:lnTo>
                  <a:pt x="60528" y="5931"/>
                </a:lnTo>
                <a:cubicBezTo>
                  <a:pt x="47898" y="5921"/>
                  <a:pt x="35349" y="3919"/>
                  <a:pt x="23343" y="0"/>
                </a:cubicBezTo>
                <a:close/>
              </a:path>
            </a:pathLst>
          </a:custGeom>
          <a:solidFill>
            <a:srgbClr val="003087"/>
          </a:solidFill>
          <a:ln w="12700" cap="flat">
            <a:noFill/>
            <a:prstDash val="solid"/>
            <a:miter/>
          </a:ln>
        </p:spPr>
        <p:txBody>
          <a:bodyPr/>
          <a:lstStyle/>
          <a:p>
            <a:endParaRPr lang="en-US"/>
          </a:p>
        </p:txBody>
      </p:sp>
      <p:sp>
        <p:nvSpPr>
          <p:cNvPr id="31" name="Freeform: Shape 30">
            <a:extLst>
              <a:ext uri="{FF2B5EF4-FFF2-40B4-BE49-F238E27FC236}">
                <a16:creationId xmlns:a16="http://schemas.microsoft.com/office/drawing/2014/main" id="{E11D3C21-DB1A-297E-779E-4E875BFA0048}"/>
              </a:ext>
            </a:extLst>
          </p:cNvPr>
          <p:cNvSpPr/>
          <p:nvPr/>
        </p:nvSpPr>
        <p:spPr>
          <a:xfrm>
            <a:off x="10140751" y="2698413"/>
            <a:ext cx="203200" cy="203200"/>
          </a:xfrm>
          <a:custGeom>
            <a:avLst/>
            <a:gdLst>
              <a:gd name="csX0" fmla="*/ 203200 w 203200"/>
              <a:gd name="csY0" fmla="*/ 101600 h 203200"/>
              <a:gd name="csX1" fmla="*/ 101600 w 203200"/>
              <a:gd name="csY1" fmla="*/ 0 h 203200"/>
              <a:gd name="csX2" fmla="*/ 0 w 203200"/>
              <a:gd name="csY2" fmla="*/ 101600 h 203200"/>
              <a:gd name="csX3" fmla="*/ 101600 w 203200"/>
              <a:gd name="csY3" fmla="*/ 203200 h 203200"/>
              <a:gd name="csX4" fmla="*/ 203200 w 203200"/>
              <a:gd name="csY4" fmla="*/ 101600 h 203200"/>
              <a:gd name="csX5" fmla="*/ 101384 w 203200"/>
              <a:gd name="csY5" fmla="*/ 39218 h 203200"/>
              <a:gd name="csX6" fmla="*/ 129857 w 203200"/>
              <a:gd name="csY6" fmla="*/ 67691 h 203200"/>
              <a:gd name="csX7" fmla="*/ 101384 w 203200"/>
              <a:gd name="csY7" fmla="*/ 96164 h 203200"/>
              <a:gd name="csX8" fmla="*/ 72911 w 203200"/>
              <a:gd name="csY8" fmla="*/ 67691 h 203200"/>
              <a:gd name="csX9" fmla="*/ 101384 w 203200"/>
              <a:gd name="csY9" fmla="*/ 39218 h 203200"/>
              <a:gd name="csX10" fmla="*/ 158318 w 203200"/>
              <a:gd name="csY10" fmla="*/ 153518 h 203200"/>
              <a:gd name="csX11" fmla="*/ 44450 w 203200"/>
              <a:gd name="csY11" fmla="*/ 153518 h 203200"/>
              <a:gd name="csX12" fmla="*/ 44450 w 203200"/>
              <a:gd name="csY12" fmla="*/ 131750 h 203200"/>
              <a:gd name="csX13" fmla="*/ 50140 w 203200"/>
              <a:gd name="csY13" fmla="*/ 120320 h 203200"/>
              <a:gd name="csX14" fmla="*/ 77902 w 203200"/>
              <a:gd name="csY14" fmla="*/ 106794 h 203200"/>
              <a:gd name="csX15" fmla="*/ 101397 w 203200"/>
              <a:gd name="csY15" fmla="*/ 103226 h 203200"/>
              <a:gd name="csX16" fmla="*/ 124879 w 203200"/>
              <a:gd name="csY16" fmla="*/ 106794 h 203200"/>
              <a:gd name="csX17" fmla="*/ 152641 w 203200"/>
              <a:gd name="csY17" fmla="*/ 120320 h 203200"/>
              <a:gd name="csX18" fmla="*/ 158331 w 203200"/>
              <a:gd name="csY18" fmla="*/ 131750 h 203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03200" h="203200">
                <a:moveTo>
                  <a:pt x="203200" y="101600"/>
                </a:moveTo>
                <a:cubicBezTo>
                  <a:pt x="203200" y="45488"/>
                  <a:pt x="157712" y="0"/>
                  <a:pt x="101600" y="0"/>
                </a:cubicBezTo>
                <a:cubicBezTo>
                  <a:pt x="45488" y="0"/>
                  <a:pt x="0" y="45488"/>
                  <a:pt x="0" y="101600"/>
                </a:cubicBezTo>
                <a:cubicBezTo>
                  <a:pt x="0" y="157712"/>
                  <a:pt x="45488" y="203200"/>
                  <a:pt x="101600" y="203200"/>
                </a:cubicBezTo>
                <a:cubicBezTo>
                  <a:pt x="157712" y="203200"/>
                  <a:pt x="203200" y="157712"/>
                  <a:pt x="203200" y="101600"/>
                </a:cubicBezTo>
                <a:close/>
                <a:moveTo>
                  <a:pt x="101384" y="39218"/>
                </a:moveTo>
                <a:cubicBezTo>
                  <a:pt x="117109" y="39218"/>
                  <a:pt x="129857" y="51966"/>
                  <a:pt x="129857" y="67691"/>
                </a:cubicBezTo>
                <a:cubicBezTo>
                  <a:pt x="129857" y="83416"/>
                  <a:pt x="117109" y="96164"/>
                  <a:pt x="101384" y="96164"/>
                </a:cubicBezTo>
                <a:cubicBezTo>
                  <a:pt x="85659" y="96164"/>
                  <a:pt x="72911" y="83416"/>
                  <a:pt x="72911" y="67691"/>
                </a:cubicBezTo>
                <a:cubicBezTo>
                  <a:pt x="72953" y="51982"/>
                  <a:pt x="85675" y="39260"/>
                  <a:pt x="101384" y="39218"/>
                </a:cubicBezTo>
                <a:close/>
                <a:moveTo>
                  <a:pt x="158318" y="153518"/>
                </a:moveTo>
                <a:lnTo>
                  <a:pt x="44450" y="153518"/>
                </a:lnTo>
                <a:lnTo>
                  <a:pt x="44450" y="131750"/>
                </a:lnTo>
                <a:cubicBezTo>
                  <a:pt x="44527" y="127277"/>
                  <a:pt x="46618" y="123078"/>
                  <a:pt x="50140" y="120320"/>
                </a:cubicBezTo>
                <a:cubicBezTo>
                  <a:pt x="58560" y="114269"/>
                  <a:pt x="67948" y="109696"/>
                  <a:pt x="77902" y="106794"/>
                </a:cubicBezTo>
                <a:cubicBezTo>
                  <a:pt x="85540" y="104567"/>
                  <a:pt x="93442" y="103367"/>
                  <a:pt x="101397" y="103226"/>
                </a:cubicBezTo>
                <a:cubicBezTo>
                  <a:pt x="109357" y="103259"/>
                  <a:pt x="117269" y="104461"/>
                  <a:pt x="124879" y="106794"/>
                </a:cubicBezTo>
                <a:cubicBezTo>
                  <a:pt x="134948" y="109394"/>
                  <a:pt x="144389" y="113994"/>
                  <a:pt x="152641" y="120320"/>
                </a:cubicBezTo>
                <a:cubicBezTo>
                  <a:pt x="156163" y="123078"/>
                  <a:pt x="158253" y="127277"/>
                  <a:pt x="158331" y="131750"/>
                </a:cubicBezTo>
                <a:close/>
              </a:path>
            </a:pathLst>
          </a:custGeom>
          <a:solidFill>
            <a:srgbClr val="003087"/>
          </a:solidFill>
          <a:ln w="12700" cap="flat">
            <a:noFill/>
            <a:prstDash val="solid"/>
            <a:miter/>
          </a:ln>
        </p:spPr>
        <p:txBody>
          <a:bodyPr/>
          <a:lstStyle/>
          <a:p>
            <a:endParaRPr lang="en-US"/>
          </a:p>
        </p:txBody>
      </p:sp>
      <p:sp>
        <p:nvSpPr>
          <p:cNvPr id="12" name="Text Placeholder 11">
            <a:extLst>
              <a:ext uri="{FF2B5EF4-FFF2-40B4-BE49-F238E27FC236}">
                <a16:creationId xmlns:a16="http://schemas.microsoft.com/office/drawing/2014/main" id="{572B789C-D4F8-42CD-6AA8-64E56DF04B38}"/>
              </a:ext>
            </a:extLst>
          </p:cNvPr>
          <p:cNvSpPr>
            <a:spLocks noGrp="1"/>
          </p:cNvSpPr>
          <p:nvPr>
            <p:ph type="body" sz="quarter" idx="80"/>
          </p:nvPr>
        </p:nvSpPr>
        <p:spPr>
          <a:xfrm>
            <a:off x="6263641" y="3614617"/>
            <a:ext cx="2524049" cy="2108647"/>
          </a:xfrm>
        </p:spPr>
        <p:txBody>
          <a:bodyPr>
            <a:normAutofit lnSpcReduction="10000"/>
          </a:bodyPr>
          <a:lstStyle/>
          <a:p>
            <a:pPr algn="l" fontAlgn="base"/>
            <a:r>
              <a:rPr lang="en-US" b="1"/>
              <a:t>Website visits: 2,527</a:t>
            </a:r>
            <a:endParaRPr lang="en-US"/>
          </a:p>
          <a:p>
            <a:pPr algn="l" fontAlgn="base"/>
            <a:r>
              <a:rPr lang="en-US" b="1"/>
              <a:t>Top 5 File Downloads on Website:</a:t>
            </a:r>
          </a:p>
          <a:p>
            <a:pPr algn="l"/>
            <a:r>
              <a:rPr lang="en-US"/>
              <a:t>121- Social Media Plan </a:t>
            </a:r>
          </a:p>
          <a:p>
            <a:pPr algn="l"/>
            <a:r>
              <a:rPr lang="en-US"/>
              <a:t>109- ADHD Guide</a:t>
            </a:r>
          </a:p>
          <a:p>
            <a:pPr algn="l"/>
            <a:r>
              <a:rPr lang="en-US"/>
              <a:t>97- Living with Anxiety</a:t>
            </a:r>
          </a:p>
          <a:p>
            <a:pPr algn="l"/>
            <a:r>
              <a:rPr lang="en-US"/>
              <a:t>77- Stand up Against Bullying</a:t>
            </a:r>
          </a:p>
          <a:p>
            <a:pPr algn="l"/>
            <a:r>
              <a:rPr lang="en-US"/>
              <a:t>74- Pressure Coping Plan</a:t>
            </a:r>
          </a:p>
          <a:p>
            <a:pPr algn="l" fontAlgn="base"/>
            <a:endParaRPr lang="en-US"/>
          </a:p>
          <a:p>
            <a:pPr algn="l"/>
            <a:endParaRPr lang="en-US"/>
          </a:p>
        </p:txBody>
      </p:sp>
      <p:sp>
        <p:nvSpPr>
          <p:cNvPr id="13" name="Text Placeholder 12">
            <a:extLst>
              <a:ext uri="{FF2B5EF4-FFF2-40B4-BE49-F238E27FC236}">
                <a16:creationId xmlns:a16="http://schemas.microsoft.com/office/drawing/2014/main" id="{3719432E-5522-D7B4-3279-F442E7EA3865}"/>
              </a:ext>
            </a:extLst>
          </p:cNvPr>
          <p:cNvSpPr>
            <a:spLocks noGrp="1"/>
          </p:cNvSpPr>
          <p:nvPr>
            <p:ph type="body" sz="quarter" idx="81"/>
          </p:nvPr>
        </p:nvSpPr>
        <p:spPr>
          <a:xfrm>
            <a:off x="6261103" y="3365508"/>
            <a:ext cx="2526893" cy="94019"/>
          </a:xfrm>
        </p:spPr>
        <p:txBody>
          <a:bodyPr>
            <a:normAutofit fontScale="25000" lnSpcReduction="20000"/>
          </a:bodyPr>
          <a:lstStyle/>
          <a:p>
            <a:endParaRPr lang="en-US"/>
          </a:p>
        </p:txBody>
      </p:sp>
      <p:sp>
        <p:nvSpPr>
          <p:cNvPr id="15" name="Text Placeholder 14">
            <a:extLst>
              <a:ext uri="{FF2B5EF4-FFF2-40B4-BE49-F238E27FC236}">
                <a16:creationId xmlns:a16="http://schemas.microsoft.com/office/drawing/2014/main" id="{DC243D9F-2FE3-8960-E011-9019E835EFF1}"/>
              </a:ext>
            </a:extLst>
          </p:cNvPr>
          <p:cNvSpPr>
            <a:spLocks noGrp="1"/>
          </p:cNvSpPr>
          <p:nvPr>
            <p:ph type="body" sz="quarter" idx="83"/>
          </p:nvPr>
        </p:nvSpPr>
        <p:spPr>
          <a:xfrm>
            <a:off x="9121142" y="3614617"/>
            <a:ext cx="2524049" cy="2108647"/>
          </a:xfrm>
        </p:spPr>
        <p:txBody>
          <a:bodyPr>
            <a:normAutofit/>
          </a:bodyPr>
          <a:lstStyle/>
          <a:p>
            <a:pPr algn="l"/>
            <a:r>
              <a:rPr lang="en-US" b="1"/>
              <a:t>Social Media Post Engagement: </a:t>
            </a:r>
            <a:r>
              <a:rPr lang="en-US"/>
              <a:t>884 likes, shares or comments</a:t>
            </a:r>
          </a:p>
        </p:txBody>
      </p:sp>
      <p:sp>
        <p:nvSpPr>
          <p:cNvPr id="16" name="Text Placeholder 15">
            <a:extLst>
              <a:ext uri="{FF2B5EF4-FFF2-40B4-BE49-F238E27FC236}">
                <a16:creationId xmlns:a16="http://schemas.microsoft.com/office/drawing/2014/main" id="{855114F0-5AF0-600C-A637-A809BE56E46C}"/>
              </a:ext>
            </a:extLst>
          </p:cNvPr>
          <p:cNvSpPr>
            <a:spLocks noGrp="1"/>
          </p:cNvSpPr>
          <p:nvPr>
            <p:ph type="body" sz="quarter" idx="84"/>
          </p:nvPr>
        </p:nvSpPr>
        <p:spPr>
          <a:xfrm>
            <a:off x="9118604" y="3365508"/>
            <a:ext cx="2526893" cy="94019"/>
          </a:xfrm>
        </p:spPr>
        <p:txBody>
          <a:bodyPr>
            <a:normAutofit fontScale="25000" lnSpcReduction="20000"/>
          </a:bodyPr>
          <a:lstStyle/>
          <a:p>
            <a:endParaRPr lang="en-US"/>
          </a:p>
        </p:txBody>
      </p:sp>
      <p:grpSp>
        <p:nvGrpSpPr>
          <p:cNvPr id="32" name="Picture Placeholder 16" descr="Mailbox with solid fill">
            <a:extLst>
              <a:ext uri="{FF2B5EF4-FFF2-40B4-BE49-F238E27FC236}">
                <a16:creationId xmlns:a16="http://schemas.microsoft.com/office/drawing/2014/main" id="{4847DB0C-D3FB-72AA-BEA9-CCF11BBFC3AE}"/>
              </a:ext>
            </a:extLst>
          </p:cNvPr>
          <p:cNvGrpSpPr/>
          <p:nvPr/>
        </p:nvGrpSpPr>
        <p:grpSpPr>
          <a:xfrm>
            <a:off x="1127417" y="2021718"/>
            <a:ext cx="1332603" cy="1192329"/>
            <a:chOff x="1127417" y="2021718"/>
            <a:chExt cx="1332603" cy="1192329"/>
          </a:xfrm>
          <a:solidFill>
            <a:srgbClr val="003087"/>
          </a:solidFill>
        </p:grpSpPr>
        <p:sp>
          <p:nvSpPr>
            <p:cNvPr id="33" name="Freeform: Shape 32">
              <a:extLst>
                <a:ext uri="{FF2B5EF4-FFF2-40B4-BE49-F238E27FC236}">
                  <a16:creationId xmlns:a16="http://schemas.microsoft.com/office/drawing/2014/main" id="{1FCDA2BB-D625-D8A9-C09A-AFA452214383}"/>
                </a:ext>
              </a:extLst>
            </p:cNvPr>
            <p:cNvSpPr/>
            <p:nvPr/>
          </p:nvSpPr>
          <p:spPr>
            <a:xfrm>
              <a:off x="1933993" y="2021718"/>
              <a:ext cx="210411" cy="420822"/>
            </a:xfrm>
            <a:custGeom>
              <a:avLst/>
              <a:gdLst>
                <a:gd name="csX0" fmla="*/ 105206 w 210411"/>
                <a:gd name="csY0" fmla="*/ 105206 h 420822"/>
                <a:gd name="csX1" fmla="*/ 210411 w 210411"/>
                <a:gd name="csY1" fmla="*/ 105206 h 420822"/>
                <a:gd name="csX2" fmla="*/ 210411 w 210411"/>
                <a:gd name="csY2" fmla="*/ 0 h 420822"/>
                <a:gd name="csX3" fmla="*/ 0 w 210411"/>
                <a:gd name="csY3" fmla="*/ 0 h 420822"/>
                <a:gd name="csX4" fmla="*/ 0 w 210411"/>
                <a:gd name="csY4" fmla="*/ 420822 h 420822"/>
                <a:gd name="csX5" fmla="*/ 105206 w 210411"/>
                <a:gd name="csY5" fmla="*/ 420822 h 420822"/>
              </a:gdLst>
              <a:ahLst/>
              <a:cxnLst>
                <a:cxn ang="0">
                  <a:pos x="csX0" y="csY0"/>
                </a:cxn>
                <a:cxn ang="0">
                  <a:pos x="csX1" y="csY1"/>
                </a:cxn>
                <a:cxn ang="0">
                  <a:pos x="csX2" y="csY2"/>
                </a:cxn>
                <a:cxn ang="0">
                  <a:pos x="csX3" y="csY3"/>
                </a:cxn>
                <a:cxn ang="0">
                  <a:pos x="csX4" y="csY4"/>
                </a:cxn>
                <a:cxn ang="0">
                  <a:pos x="csX5" y="csY5"/>
                </a:cxn>
              </a:cxnLst>
              <a:rect l="l" t="t" r="r" b="b"/>
              <a:pathLst>
                <a:path w="210411" h="420822">
                  <a:moveTo>
                    <a:pt x="105206" y="105206"/>
                  </a:moveTo>
                  <a:lnTo>
                    <a:pt x="210411" y="105206"/>
                  </a:lnTo>
                  <a:lnTo>
                    <a:pt x="210411" y="0"/>
                  </a:lnTo>
                  <a:lnTo>
                    <a:pt x="0" y="0"/>
                  </a:lnTo>
                  <a:lnTo>
                    <a:pt x="0" y="420822"/>
                  </a:lnTo>
                  <a:lnTo>
                    <a:pt x="105206" y="420822"/>
                  </a:lnTo>
                  <a:close/>
                </a:path>
              </a:pathLst>
            </a:custGeom>
            <a:solidFill>
              <a:srgbClr val="003087"/>
            </a:solidFill>
            <a:ln w="17463" cap="flat">
              <a:noFill/>
              <a:prstDash val="solid"/>
              <a:miter/>
            </a:ln>
          </p:spPr>
          <p:txBody>
            <a:bodyPr/>
            <a:lstStyle/>
            <a:p>
              <a:endParaRPr lang="en-US"/>
            </a:p>
          </p:txBody>
        </p:sp>
        <p:sp>
          <p:nvSpPr>
            <p:cNvPr id="34" name="Freeform: Shape 33">
              <a:extLst>
                <a:ext uri="{FF2B5EF4-FFF2-40B4-BE49-F238E27FC236}">
                  <a16:creationId xmlns:a16="http://schemas.microsoft.com/office/drawing/2014/main" id="{65C1A06B-663A-F1C7-AA9F-5D8B48ABF5A5}"/>
                </a:ext>
              </a:extLst>
            </p:cNvPr>
            <p:cNvSpPr/>
            <p:nvPr/>
          </p:nvSpPr>
          <p:spPr>
            <a:xfrm>
              <a:off x="1127417" y="2197061"/>
              <a:ext cx="1332603" cy="1016986"/>
            </a:xfrm>
            <a:custGeom>
              <a:avLst/>
              <a:gdLst>
                <a:gd name="csX0" fmla="*/ 526028 w 1332603"/>
                <a:gd name="csY0" fmla="*/ 736439 h 1016986"/>
                <a:gd name="csX1" fmla="*/ 105206 w 1332603"/>
                <a:gd name="csY1" fmla="*/ 736439 h 1016986"/>
                <a:gd name="csX2" fmla="*/ 105206 w 1332603"/>
                <a:gd name="csY2" fmla="*/ 315617 h 1016986"/>
                <a:gd name="csX3" fmla="*/ 315617 w 1332603"/>
                <a:gd name="csY3" fmla="*/ 105206 h 1016986"/>
                <a:gd name="csX4" fmla="*/ 526028 w 1332603"/>
                <a:gd name="csY4" fmla="*/ 315617 h 1016986"/>
                <a:gd name="csX5" fmla="*/ 526028 w 1332603"/>
                <a:gd name="csY5" fmla="*/ 736439 h 1016986"/>
                <a:gd name="csX6" fmla="*/ 1016987 w 1332603"/>
                <a:gd name="csY6" fmla="*/ 0 h 1016986"/>
                <a:gd name="csX7" fmla="*/ 981918 w 1332603"/>
                <a:gd name="csY7" fmla="*/ 0 h 1016986"/>
                <a:gd name="csX8" fmla="*/ 981918 w 1332603"/>
                <a:gd name="csY8" fmla="*/ 315617 h 1016986"/>
                <a:gd name="csX9" fmla="*/ 736439 w 1332603"/>
                <a:gd name="csY9" fmla="*/ 315617 h 1016986"/>
                <a:gd name="csX10" fmla="*/ 736439 w 1332603"/>
                <a:gd name="csY10" fmla="*/ 0 h 1016986"/>
                <a:gd name="csX11" fmla="*/ 315617 w 1332603"/>
                <a:gd name="csY11" fmla="*/ 0 h 1016986"/>
                <a:gd name="csX12" fmla="*/ 0 w 1332603"/>
                <a:gd name="csY12" fmla="*/ 315617 h 1016986"/>
                <a:gd name="csX13" fmla="*/ 0 w 1332603"/>
                <a:gd name="csY13" fmla="*/ 841644 h 1016986"/>
                <a:gd name="csX14" fmla="*/ 596165 w 1332603"/>
                <a:gd name="csY14" fmla="*/ 841644 h 1016986"/>
                <a:gd name="csX15" fmla="*/ 596165 w 1332603"/>
                <a:gd name="csY15" fmla="*/ 1016987 h 1016986"/>
                <a:gd name="csX16" fmla="*/ 736439 w 1332603"/>
                <a:gd name="csY16" fmla="*/ 1016987 h 1016986"/>
                <a:gd name="csX17" fmla="*/ 736439 w 1332603"/>
                <a:gd name="csY17" fmla="*/ 841644 h 1016986"/>
                <a:gd name="csX18" fmla="*/ 1332603 w 1332603"/>
                <a:gd name="csY18" fmla="*/ 841644 h 1016986"/>
                <a:gd name="csX19" fmla="*/ 1332603 w 1332603"/>
                <a:gd name="csY19" fmla="*/ 315617 h 1016986"/>
                <a:gd name="csX20" fmla="*/ 1016987 w 1332603"/>
                <a:gd name="csY20" fmla="*/ 0 h 10169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332603" h="1016986">
                  <a:moveTo>
                    <a:pt x="526028" y="736439"/>
                  </a:moveTo>
                  <a:lnTo>
                    <a:pt x="105206" y="736439"/>
                  </a:lnTo>
                  <a:lnTo>
                    <a:pt x="105206" y="315617"/>
                  </a:lnTo>
                  <a:cubicBezTo>
                    <a:pt x="105206" y="199890"/>
                    <a:pt x="199890" y="105206"/>
                    <a:pt x="315617" y="105206"/>
                  </a:cubicBezTo>
                  <a:cubicBezTo>
                    <a:pt x="431343" y="105206"/>
                    <a:pt x="526028" y="199890"/>
                    <a:pt x="526028" y="315617"/>
                  </a:cubicBezTo>
                  <a:lnTo>
                    <a:pt x="526028" y="736439"/>
                  </a:lnTo>
                  <a:close/>
                  <a:moveTo>
                    <a:pt x="1016987" y="0"/>
                  </a:moveTo>
                  <a:lnTo>
                    <a:pt x="981918" y="0"/>
                  </a:lnTo>
                  <a:lnTo>
                    <a:pt x="981918" y="315617"/>
                  </a:lnTo>
                  <a:lnTo>
                    <a:pt x="736439" y="315617"/>
                  </a:lnTo>
                  <a:lnTo>
                    <a:pt x="736439" y="0"/>
                  </a:lnTo>
                  <a:lnTo>
                    <a:pt x="315617" y="0"/>
                  </a:lnTo>
                  <a:cubicBezTo>
                    <a:pt x="142027" y="0"/>
                    <a:pt x="0" y="142027"/>
                    <a:pt x="0" y="315617"/>
                  </a:cubicBezTo>
                  <a:lnTo>
                    <a:pt x="0" y="841644"/>
                  </a:lnTo>
                  <a:lnTo>
                    <a:pt x="596165" y="841644"/>
                  </a:lnTo>
                  <a:lnTo>
                    <a:pt x="596165" y="1016987"/>
                  </a:lnTo>
                  <a:lnTo>
                    <a:pt x="736439" y="1016987"/>
                  </a:lnTo>
                  <a:lnTo>
                    <a:pt x="736439" y="841644"/>
                  </a:lnTo>
                  <a:lnTo>
                    <a:pt x="1332603" y="841644"/>
                  </a:lnTo>
                  <a:lnTo>
                    <a:pt x="1332603" y="315617"/>
                  </a:lnTo>
                  <a:cubicBezTo>
                    <a:pt x="1332603" y="142027"/>
                    <a:pt x="1190576" y="0"/>
                    <a:pt x="1016987" y="0"/>
                  </a:cubicBezTo>
                  <a:close/>
                </a:path>
              </a:pathLst>
            </a:custGeom>
            <a:solidFill>
              <a:srgbClr val="003087"/>
            </a:solidFill>
            <a:ln w="17463" cap="flat">
              <a:noFill/>
              <a:prstDash val="solid"/>
              <a:miter/>
            </a:ln>
          </p:spPr>
          <p:txBody>
            <a:bodyPr/>
            <a:lstStyle/>
            <a:p>
              <a:endParaRPr lang="en-US"/>
            </a:p>
          </p:txBody>
        </p:sp>
      </p:grpSp>
      <p:sp>
        <p:nvSpPr>
          <p:cNvPr id="3" name="Title 2">
            <a:extLst>
              <a:ext uri="{FF2B5EF4-FFF2-40B4-BE49-F238E27FC236}">
                <a16:creationId xmlns:a16="http://schemas.microsoft.com/office/drawing/2014/main" id="{B2EA20FE-2D62-45CA-151F-28B99FBBEFF3}"/>
              </a:ext>
            </a:extLst>
          </p:cNvPr>
          <p:cNvSpPr>
            <a:spLocks noGrp="1"/>
          </p:cNvSpPr>
          <p:nvPr>
            <p:ph type="title"/>
          </p:nvPr>
        </p:nvSpPr>
        <p:spPr>
          <a:xfrm>
            <a:off x="476051" y="206010"/>
            <a:ext cx="10515600" cy="1325563"/>
          </a:xfrm>
        </p:spPr>
        <p:txBody>
          <a:bodyPr/>
          <a:lstStyle/>
          <a:p>
            <a:r>
              <a:rPr lang="en-US" b="1" dirty="0">
                <a:latin typeface="+mn-lt"/>
              </a:rPr>
              <a:t>Results Since Launching in August 2025</a:t>
            </a:r>
          </a:p>
        </p:txBody>
      </p:sp>
      <p:sp>
        <p:nvSpPr>
          <p:cNvPr id="5" name="Slide Number Placeholder 4">
            <a:extLst>
              <a:ext uri="{FF2B5EF4-FFF2-40B4-BE49-F238E27FC236}">
                <a16:creationId xmlns:a16="http://schemas.microsoft.com/office/drawing/2014/main" id="{4AC2E3FE-7426-8F8E-56AD-A35E4910706C}"/>
              </a:ext>
            </a:extLst>
          </p:cNvPr>
          <p:cNvSpPr>
            <a:spLocks noGrp="1"/>
          </p:cNvSpPr>
          <p:nvPr>
            <p:ph type="sldNum" sz="quarter" idx="11"/>
          </p:nvPr>
        </p:nvSpPr>
        <p:spPr/>
        <p:txBody>
          <a:bodyPr/>
          <a:lstStyle/>
          <a:p>
            <a:fld id="{B58DE5F1-E0F9-4CCA-92B7-7A6FC4DFEE14}" type="slidenum">
              <a:rPr lang="en-US" smtClean="0"/>
              <a:pPr/>
              <a:t>14</a:t>
            </a:fld>
            <a:endParaRPr lang="en-US"/>
          </a:p>
        </p:txBody>
      </p:sp>
    </p:spTree>
    <p:extLst>
      <p:ext uri="{BB962C8B-B14F-4D97-AF65-F5344CB8AC3E}">
        <p14:creationId xmlns:p14="http://schemas.microsoft.com/office/powerpoint/2010/main" val="310154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3A1AF-A440-4275-0F22-57E0C7EB0CAF}"/>
              </a:ext>
            </a:extLst>
          </p:cNvPr>
          <p:cNvSpPr>
            <a:spLocks noGrp="1"/>
          </p:cNvSpPr>
          <p:nvPr>
            <p:ph type="title"/>
          </p:nvPr>
        </p:nvSpPr>
        <p:spPr/>
        <p:txBody>
          <a:bodyPr anchor="t">
            <a:normAutofit/>
          </a:bodyPr>
          <a:lstStyle/>
          <a:p>
            <a:r>
              <a:rPr lang="en-US" sz="3600" b="1" dirty="0">
                <a:latin typeface="+mn-lt"/>
              </a:rPr>
              <a:t>Lessons Learned</a:t>
            </a:r>
          </a:p>
        </p:txBody>
      </p:sp>
      <p:graphicFrame>
        <p:nvGraphicFramePr>
          <p:cNvPr id="9" name="Content Placeholder 2">
            <a:extLst>
              <a:ext uri="{FF2B5EF4-FFF2-40B4-BE49-F238E27FC236}">
                <a16:creationId xmlns:a16="http://schemas.microsoft.com/office/drawing/2014/main" id="{4DD6DDB5-62B9-349C-1A24-B9E8FA7F677C}"/>
              </a:ext>
            </a:extLst>
          </p:cNvPr>
          <p:cNvGraphicFramePr>
            <a:graphicFrameLocks noGrp="1"/>
          </p:cNvGraphicFramePr>
          <p:nvPr>
            <p:ph idx="1"/>
          </p:nvPr>
        </p:nvGraphicFramePr>
        <p:xfrm>
          <a:off x="395288" y="108585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C381D20B-8ABA-8AB9-866D-06375A2CCFCF}"/>
              </a:ext>
            </a:extLst>
          </p:cNvPr>
          <p:cNvSpPr>
            <a:spLocks noGrp="1"/>
          </p:cNvSpPr>
          <p:nvPr>
            <p:ph type="sldNum" sz="quarter" idx="4294967295"/>
          </p:nvPr>
        </p:nvSpPr>
        <p:spPr>
          <a:xfrm>
            <a:off x="11826875" y="6340475"/>
            <a:ext cx="365125" cy="182563"/>
          </a:xfrm>
        </p:spPr>
        <p:txBody>
          <a:bodyPr wrap="none" anchor="b">
            <a:normAutofit fontScale="55000" lnSpcReduction="20000"/>
          </a:bodyPr>
          <a:lstStyle/>
          <a:p>
            <a:pPr>
              <a:spcAft>
                <a:spcPts val="800"/>
              </a:spcAft>
            </a:pPr>
            <a:fld id="{B58DE5F1-E0F9-4CCA-92B7-7A6FC4DFEE14}" type="slidenum">
              <a:rPr lang="en-US" smtClean="0"/>
              <a:pPr>
                <a:spcAft>
                  <a:spcPts val="800"/>
                </a:spcAft>
              </a:pPr>
              <a:t>15</a:t>
            </a:fld>
            <a:endParaRPr lang="en-US"/>
          </a:p>
        </p:txBody>
      </p:sp>
    </p:spTree>
    <p:extLst>
      <p:ext uri="{BB962C8B-B14F-4D97-AF65-F5344CB8AC3E}">
        <p14:creationId xmlns:p14="http://schemas.microsoft.com/office/powerpoint/2010/main" val="3005850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60D97-B7CF-0E70-79CC-A1044150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79275-E7CC-F07F-D3BA-6DD0AA61AC61}"/>
              </a:ext>
            </a:extLst>
          </p:cNvPr>
          <p:cNvSpPr>
            <a:spLocks noGrp="1"/>
          </p:cNvSpPr>
          <p:nvPr>
            <p:ph type="title"/>
          </p:nvPr>
        </p:nvSpPr>
        <p:spPr/>
        <p:txBody>
          <a:bodyPr anchor="t">
            <a:normAutofit fontScale="90000"/>
          </a:bodyPr>
          <a:lstStyle/>
          <a:p>
            <a:r>
              <a:rPr lang="en-US" sz="6000" b="1" dirty="0">
                <a:latin typeface="+mn-lt"/>
              </a:rPr>
              <a:t>What's Next</a:t>
            </a:r>
          </a:p>
        </p:txBody>
      </p:sp>
      <p:graphicFrame>
        <p:nvGraphicFramePr>
          <p:cNvPr id="9" name="Content Placeholder 2">
            <a:extLst>
              <a:ext uri="{FF2B5EF4-FFF2-40B4-BE49-F238E27FC236}">
                <a16:creationId xmlns:a16="http://schemas.microsoft.com/office/drawing/2014/main" id="{E996039A-DB88-000C-BC49-21689B5D4C96}"/>
              </a:ext>
            </a:extLst>
          </p:cNvPr>
          <p:cNvGraphicFramePr>
            <a:graphicFrameLocks noGrp="1"/>
          </p:cNvGraphicFramePr>
          <p:nvPr>
            <p:ph idx="1"/>
          </p:nvPr>
        </p:nvGraphicFramePr>
        <p:xfrm>
          <a:off x="395288" y="108585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E00D377A-3CE8-8597-DF0D-D45C3115B09C}"/>
              </a:ext>
            </a:extLst>
          </p:cNvPr>
          <p:cNvSpPr>
            <a:spLocks noGrp="1"/>
          </p:cNvSpPr>
          <p:nvPr>
            <p:ph type="sldNum" sz="quarter" idx="4294967295"/>
          </p:nvPr>
        </p:nvSpPr>
        <p:spPr>
          <a:xfrm>
            <a:off x="11826875" y="6340475"/>
            <a:ext cx="365125" cy="182563"/>
          </a:xfrm>
        </p:spPr>
        <p:txBody>
          <a:bodyPr wrap="none" anchor="b">
            <a:normAutofit fontScale="55000" lnSpcReduction="20000"/>
          </a:bodyPr>
          <a:lstStyle/>
          <a:p>
            <a:pPr>
              <a:spcAft>
                <a:spcPts val="800"/>
              </a:spcAft>
            </a:pPr>
            <a:fld id="{B58DE5F1-E0F9-4CCA-92B7-7A6FC4DFEE14}" type="slidenum">
              <a:rPr lang="en-US" smtClean="0"/>
              <a:pPr>
                <a:spcAft>
                  <a:spcPts val="800"/>
                </a:spcAft>
              </a:pPr>
              <a:t>16</a:t>
            </a:fld>
            <a:endParaRPr lang="en-US"/>
          </a:p>
        </p:txBody>
      </p:sp>
    </p:spTree>
    <p:extLst>
      <p:ext uri="{BB962C8B-B14F-4D97-AF65-F5344CB8AC3E}">
        <p14:creationId xmlns:p14="http://schemas.microsoft.com/office/powerpoint/2010/main" val="280906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31D6-553C-95A2-18DA-DDB797A1856E}"/>
              </a:ext>
            </a:extLst>
          </p:cNvPr>
          <p:cNvSpPr>
            <a:spLocks noGrp="1"/>
          </p:cNvSpPr>
          <p:nvPr>
            <p:ph type="title"/>
          </p:nvPr>
        </p:nvSpPr>
        <p:spPr/>
        <p:txBody>
          <a:bodyPr>
            <a:normAutofit fontScale="90000"/>
          </a:bodyPr>
          <a:lstStyle/>
          <a:p>
            <a:r>
              <a:rPr lang="en-US" dirty="0">
                <a:latin typeface="Arial"/>
                <a:cs typeface="Arial"/>
              </a:rPr>
              <a:t>MEASURING OUTCOMES IN BEHAVIORAL HEALTH</a:t>
            </a:r>
            <a:endParaRPr lang="en-US" dirty="0"/>
          </a:p>
        </p:txBody>
      </p:sp>
      <p:sp>
        <p:nvSpPr>
          <p:cNvPr id="3" name="Content Placeholder 2">
            <a:extLst>
              <a:ext uri="{FF2B5EF4-FFF2-40B4-BE49-F238E27FC236}">
                <a16:creationId xmlns:a16="http://schemas.microsoft.com/office/drawing/2014/main" id="{2A67AB02-AE67-B56C-79BF-BCD6E3D9D290}"/>
              </a:ext>
            </a:extLst>
          </p:cNvPr>
          <p:cNvSpPr>
            <a:spLocks noGrp="1"/>
          </p:cNvSpPr>
          <p:nvPr>
            <p:ph idx="1"/>
          </p:nvPr>
        </p:nvSpPr>
        <p:spPr/>
        <p:txBody>
          <a:bodyPr vert="horz" lIns="91440" tIns="45720" rIns="91440" bIns="45720" rtlCol="0" anchor="t">
            <a:normAutofit lnSpcReduction="10000"/>
          </a:bodyPr>
          <a:lstStyle/>
          <a:p>
            <a:pPr>
              <a:lnSpc>
                <a:spcPct val="120000"/>
              </a:lnSpc>
            </a:pPr>
            <a:r>
              <a:rPr lang="en-US" sz="3600" b="1" dirty="0">
                <a:latin typeface="Arial"/>
                <a:cs typeface="Arial"/>
              </a:rPr>
              <a:t>Alignment to Business Objectives</a:t>
            </a:r>
            <a:endParaRPr lang="en-US"/>
          </a:p>
          <a:p>
            <a:pPr>
              <a:lnSpc>
                <a:spcPct val="120000"/>
              </a:lnSpc>
            </a:pPr>
            <a:r>
              <a:rPr lang="en-US" sz="3600" b="1" dirty="0">
                <a:latin typeface="Arial"/>
                <a:cs typeface="Arial"/>
              </a:rPr>
              <a:t>Audience Engagement </a:t>
            </a:r>
            <a:r>
              <a:rPr lang="en-US" sz="3600" dirty="0">
                <a:latin typeface="Arial"/>
                <a:cs typeface="Arial"/>
              </a:rPr>
              <a:t>(Consumer, Community Partner/School, Provider, Donor)</a:t>
            </a:r>
          </a:p>
          <a:p>
            <a:pPr>
              <a:lnSpc>
                <a:spcPct val="120000"/>
              </a:lnSpc>
            </a:pPr>
            <a:r>
              <a:rPr lang="en-US" sz="3600" b="1" dirty="0">
                <a:latin typeface="Arial"/>
                <a:cs typeface="Arial"/>
              </a:rPr>
              <a:t>Impact:</a:t>
            </a:r>
            <a:r>
              <a:rPr lang="en-US" sz="3600" dirty="0">
                <a:latin typeface="Arial"/>
                <a:cs typeface="Arial"/>
              </a:rPr>
              <a:t> (From Community Needs Assessment to Program Outcome Measurement</a:t>
            </a:r>
          </a:p>
          <a:p>
            <a:pPr>
              <a:lnSpc>
                <a:spcPct val="120000"/>
              </a:lnSpc>
            </a:pPr>
            <a:r>
              <a:rPr lang="en-US" sz="3600" b="1" dirty="0">
                <a:latin typeface="Arial"/>
                <a:cs typeface="Arial"/>
              </a:rPr>
              <a:t>TBIH</a:t>
            </a:r>
            <a:r>
              <a:rPr lang="en-US" sz="3600" dirty="0">
                <a:latin typeface="Arial"/>
                <a:cs typeface="Arial"/>
              </a:rPr>
              <a:t> (Hmmmm....)</a:t>
            </a:r>
            <a:endParaRPr lang="en-US" sz="3600" dirty="0"/>
          </a:p>
        </p:txBody>
      </p:sp>
    </p:spTree>
    <p:extLst>
      <p:ext uri="{BB962C8B-B14F-4D97-AF65-F5344CB8AC3E}">
        <p14:creationId xmlns:p14="http://schemas.microsoft.com/office/powerpoint/2010/main" val="1018491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77B292E5-8E84-DEF8-8C8D-C69F2C060E44}"/>
              </a:ext>
            </a:extLst>
          </p:cNvPr>
          <p:cNvSpPr/>
          <p:nvPr/>
        </p:nvSpPr>
        <p:spPr>
          <a:xfrm>
            <a:off x="5866437" y="1916734"/>
            <a:ext cx="4446606" cy="3460830"/>
          </a:xfrm>
          <a:prstGeom prst="ellipse">
            <a:avLst/>
          </a:prstGeom>
          <a:solidFill>
            <a:srgbClr val="FFC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1355567-DB7C-5F96-0064-926CF6D9EABB}"/>
              </a:ext>
            </a:extLst>
          </p:cNvPr>
          <p:cNvSpPr txBox="1"/>
          <p:nvPr/>
        </p:nvSpPr>
        <p:spPr>
          <a:xfrm>
            <a:off x="7090580" y="2377195"/>
            <a:ext cx="2624559" cy="2856616"/>
          </a:xfrm>
          <a:prstGeom prst="rect">
            <a:avLst/>
          </a:prstGeom>
          <a:noFill/>
        </p:spPr>
        <p:txBody>
          <a:bodyPr wrap="square">
            <a:spAutoFit/>
          </a:bodyPr>
          <a:lstStyle/>
          <a:p>
            <a:pPr marL="0" marR="0">
              <a:lnSpc>
                <a:spcPct val="115000"/>
              </a:lnSpc>
              <a:spcAft>
                <a:spcPts val="800"/>
              </a:spcAft>
              <a:buNone/>
            </a:pPr>
            <a:r>
              <a:rPr lang="en-US" sz="1600" b="1" kern="100">
                <a:latin typeface="Aptos" panose="020B0004020202020204" pitchFamily="34" charset="0"/>
                <a:cs typeface="Times New Roman" panose="02020603050405020304" pitchFamily="18" charset="0"/>
              </a:rPr>
              <a:t>Communicators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Plain language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Audience-centered design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Health literacy</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Storytelling</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Engagement and accessibility</a:t>
            </a:r>
          </a:p>
        </p:txBody>
      </p:sp>
      <p:sp>
        <p:nvSpPr>
          <p:cNvPr id="2" name="Title 1">
            <a:extLst>
              <a:ext uri="{FF2B5EF4-FFF2-40B4-BE49-F238E27FC236}">
                <a16:creationId xmlns:a16="http://schemas.microsoft.com/office/drawing/2014/main" id="{11A07818-44E9-4E25-B282-33B6A7249684}"/>
              </a:ext>
            </a:extLst>
          </p:cNvPr>
          <p:cNvSpPr>
            <a:spLocks noGrp="1"/>
          </p:cNvSpPr>
          <p:nvPr>
            <p:ph type="title"/>
          </p:nvPr>
        </p:nvSpPr>
        <p:spPr>
          <a:xfrm>
            <a:off x="319149" y="694158"/>
            <a:ext cx="10515600" cy="597401"/>
          </a:xfrm>
        </p:spPr>
        <p:txBody>
          <a:bodyPr>
            <a:normAutofit fontScale="90000"/>
          </a:bodyPr>
          <a:lstStyle/>
          <a:p>
            <a:r>
              <a:rPr lang="en-US" dirty="0"/>
              <a:t>The Science and Story Model </a:t>
            </a:r>
            <a:br>
              <a:rPr lang="en-US" dirty="0"/>
            </a:br>
            <a:r>
              <a:rPr lang="en-US" i="1" dirty="0"/>
              <a:t>Bringing together the expertise of behavioral health and communications</a:t>
            </a:r>
          </a:p>
        </p:txBody>
      </p:sp>
      <p:sp>
        <p:nvSpPr>
          <p:cNvPr id="4" name="Oval 3">
            <a:extLst>
              <a:ext uri="{FF2B5EF4-FFF2-40B4-BE49-F238E27FC236}">
                <a16:creationId xmlns:a16="http://schemas.microsoft.com/office/drawing/2014/main" id="{86C92782-D9C3-BC84-B07B-6591F227E303}"/>
              </a:ext>
            </a:extLst>
          </p:cNvPr>
          <p:cNvSpPr/>
          <p:nvPr/>
        </p:nvSpPr>
        <p:spPr>
          <a:xfrm>
            <a:off x="2025570" y="2007401"/>
            <a:ext cx="4317357" cy="35962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583A90B-77C2-8F6F-6741-22D9D46AFC14}"/>
              </a:ext>
            </a:extLst>
          </p:cNvPr>
          <p:cNvSpPr txBox="1"/>
          <p:nvPr/>
        </p:nvSpPr>
        <p:spPr>
          <a:xfrm>
            <a:off x="2553063" y="2660350"/>
            <a:ext cx="3023886" cy="2290307"/>
          </a:xfrm>
          <a:prstGeom prst="rect">
            <a:avLst/>
          </a:prstGeom>
          <a:noFill/>
        </p:spPr>
        <p:txBody>
          <a:bodyPr wrap="square">
            <a:spAutoFit/>
          </a:bodyPr>
          <a:lstStyle/>
          <a:p>
            <a:pPr marL="0" marR="0">
              <a:lnSpc>
                <a:spcPct val="115000"/>
              </a:lnSpc>
              <a:spcAft>
                <a:spcPts val="800"/>
              </a:spcAft>
              <a:buNone/>
            </a:pPr>
            <a:r>
              <a:rPr lang="en-US" sz="1600" b="1" kern="100">
                <a:effectLst/>
                <a:latin typeface="Aptos" panose="020B0004020202020204" pitchFamily="34" charset="0"/>
                <a:ea typeface="Aptos" panose="020B0004020202020204" pitchFamily="34" charset="0"/>
                <a:cs typeface="Times New Roman" panose="02020603050405020304" pitchFamily="18" charset="0"/>
              </a:rPr>
              <a:t>Behavioral Health Experts</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Clinical accuracy</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Research and evidence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Best practices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Professional experience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kern="100">
                <a:effectLst/>
                <a:latin typeface="Aptos" panose="020B0004020202020204" pitchFamily="34" charset="0"/>
                <a:ea typeface="Aptos" panose="020B0004020202020204" pitchFamily="34" charset="0"/>
                <a:cs typeface="Times New Roman" panose="02020603050405020304" pitchFamily="18" charset="0"/>
              </a:rPr>
              <a:t>Behavioral outcomes</a:t>
            </a:r>
          </a:p>
        </p:txBody>
      </p:sp>
      <p:sp>
        <p:nvSpPr>
          <p:cNvPr id="12" name="Oval 11">
            <a:extLst>
              <a:ext uri="{FF2B5EF4-FFF2-40B4-BE49-F238E27FC236}">
                <a16:creationId xmlns:a16="http://schemas.microsoft.com/office/drawing/2014/main" id="{AF77F134-C07B-5960-4F1E-F23EFB2B6AB5}"/>
              </a:ext>
            </a:extLst>
          </p:cNvPr>
          <p:cNvSpPr/>
          <p:nvPr/>
        </p:nvSpPr>
        <p:spPr>
          <a:xfrm>
            <a:off x="5287461" y="2699206"/>
            <a:ext cx="1693280" cy="1829044"/>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Mental Health Literacy That Works</a:t>
            </a:r>
          </a:p>
        </p:txBody>
      </p:sp>
    </p:spTree>
    <p:extLst>
      <p:ext uri="{BB962C8B-B14F-4D97-AF65-F5344CB8AC3E}">
        <p14:creationId xmlns:p14="http://schemas.microsoft.com/office/powerpoint/2010/main" val="1170437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E379B-87FB-4064-206B-406E9DEC9D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1DA2C5-563C-3B4F-9770-F37F612D86BF}"/>
              </a:ext>
            </a:extLst>
          </p:cNvPr>
          <p:cNvSpPr txBox="1"/>
          <p:nvPr/>
        </p:nvSpPr>
        <p:spPr>
          <a:xfrm>
            <a:off x="2193334" y="1639167"/>
            <a:ext cx="7250913" cy="17543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srgbClr val="FFFFFF"/>
                </a:solidFill>
                <a:effectLst/>
                <a:uLnTx/>
                <a:uFillTx/>
                <a:latin typeface="Colon Mono Alt"/>
              </a:rPr>
              <a:t>Children’s Mental</a:t>
            </a:r>
            <a:r>
              <a:rPr kumimoji="0" lang="en-US" sz="3600" b="0" i="1" u="none" strike="noStrike" kern="1200" cap="none" spc="0" normalizeH="0" noProof="0">
                <a:ln>
                  <a:noFill/>
                </a:ln>
                <a:solidFill>
                  <a:srgbClr val="FFFFFF"/>
                </a:solidFill>
                <a:effectLst/>
                <a:uLnTx/>
                <a:uFillTx/>
                <a:latin typeface="Colon Mono Alt"/>
              </a:rPr>
              <a:t> Health	</a:t>
            </a:r>
            <a:endParaRPr lang="en-US" sz="3600" b="0" i="1" u="none" strike="noStrike" kern="1200" cap="none" spc="0" normalizeH="0" baseline="0" noProof="0">
              <a:ln>
                <a:noFill/>
              </a:ln>
              <a:solidFill>
                <a:srgbClr val="FFFFFF"/>
              </a:solidFill>
              <a:effectLst/>
              <a:uLnTx/>
              <a:uFillTx/>
              <a:latin typeface="Colon Mono Alt"/>
            </a:endParaRP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Colon Mono Alt" panose="02000509000000020004" pitchFamily="49" charset="0"/>
                <a:ea typeface="+mn-ea"/>
                <a:cs typeface="+mn-cs"/>
              </a:rPr>
              <a:t>Our why…</a:t>
            </a:r>
          </a:p>
        </p:txBody>
      </p:sp>
      <p:sp>
        <p:nvSpPr>
          <p:cNvPr id="4" name="TextBox 2">
            <a:extLst>
              <a:ext uri="{FF2B5EF4-FFF2-40B4-BE49-F238E27FC236}">
                <a16:creationId xmlns:a16="http://schemas.microsoft.com/office/drawing/2014/main" id="{01150322-1EA2-5A12-01D4-7D4EB504650A}"/>
              </a:ext>
            </a:extLst>
          </p:cNvPr>
          <p:cNvSpPr txBox="1"/>
          <p:nvPr/>
        </p:nvSpPr>
        <p:spPr>
          <a:xfrm>
            <a:off x="266323" y="1227673"/>
            <a:ext cx="7086856" cy="15696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800" i="1" dirty="0">
                <a:latin typeface="Lato"/>
                <a:ea typeface="Lato"/>
                <a:cs typeface="Lato"/>
              </a:rPr>
              <a:t>Children’s Mental Health</a:t>
            </a:r>
          </a:p>
          <a:p>
            <a:r>
              <a:rPr lang="en-US" sz="4800" i="1" dirty="0">
                <a:solidFill>
                  <a:srgbClr val="000000"/>
                </a:solidFill>
                <a:latin typeface="Lato"/>
                <a:ea typeface="Lato"/>
                <a:cs typeface="Lato"/>
              </a:rPr>
              <a:t>APPENDIX</a:t>
            </a:r>
          </a:p>
        </p:txBody>
      </p:sp>
      <p:sp>
        <p:nvSpPr>
          <p:cNvPr id="6" name="Rectangle 5">
            <a:extLst>
              <a:ext uri="{FF2B5EF4-FFF2-40B4-BE49-F238E27FC236}">
                <a16:creationId xmlns:a16="http://schemas.microsoft.com/office/drawing/2014/main" id="{523CCDF4-0A71-2570-06C5-A131CF261C62}"/>
              </a:ext>
            </a:extLst>
          </p:cNvPr>
          <p:cNvSpPr/>
          <p:nvPr/>
        </p:nvSpPr>
        <p:spPr>
          <a:xfrm>
            <a:off x="-28938" y="2792392"/>
            <a:ext cx="7934325" cy="290384"/>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accent4"/>
              </a:solidFill>
            </a:endParaRPr>
          </a:p>
        </p:txBody>
      </p:sp>
      <p:sp>
        <p:nvSpPr>
          <p:cNvPr id="7" name="TextBox 5">
            <a:extLst>
              <a:ext uri="{FF2B5EF4-FFF2-40B4-BE49-F238E27FC236}">
                <a16:creationId xmlns:a16="http://schemas.microsoft.com/office/drawing/2014/main" id="{BD7DFA6E-2BD2-E003-EB22-C113280D62E9}"/>
              </a:ext>
            </a:extLst>
          </p:cNvPr>
          <p:cNvSpPr txBox="1"/>
          <p:nvPr/>
        </p:nvSpPr>
        <p:spPr>
          <a:xfrm>
            <a:off x="3010825" y="2620083"/>
            <a:ext cx="610423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800" i="1">
              <a:latin typeface="Lato" panose="020F0502020204030203" pitchFamily="34" charset="77"/>
            </a:endParaRPr>
          </a:p>
        </p:txBody>
      </p:sp>
      <p:pic>
        <p:nvPicPr>
          <p:cNvPr id="8" name="Picture 7" descr="A light bulb with a blue base&#10;&#10;Description automatically generated">
            <a:extLst>
              <a:ext uri="{FF2B5EF4-FFF2-40B4-BE49-F238E27FC236}">
                <a16:creationId xmlns:a16="http://schemas.microsoft.com/office/drawing/2014/main" id="{EFFBACE2-DEC3-731D-845E-908268699530}"/>
              </a:ext>
            </a:extLst>
          </p:cNvPr>
          <p:cNvPicPr>
            <a:picLocks noChangeAspect="1"/>
          </p:cNvPicPr>
          <p:nvPr/>
        </p:nvPicPr>
        <p:blipFill>
          <a:blip r:embed="rId2"/>
          <a:stretch>
            <a:fillRect/>
          </a:stretch>
        </p:blipFill>
        <p:spPr>
          <a:xfrm rot="855065">
            <a:off x="6904628" y="1396341"/>
            <a:ext cx="2540000" cy="2540000"/>
          </a:xfrm>
          <a:prstGeom prst="rect">
            <a:avLst/>
          </a:prstGeom>
        </p:spPr>
      </p:pic>
      <p:sp>
        <p:nvSpPr>
          <p:cNvPr id="9" name="TextBox 4">
            <a:extLst>
              <a:ext uri="{FF2B5EF4-FFF2-40B4-BE49-F238E27FC236}">
                <a16:creationId xmlns:a16="http://schemas.microsoft.com/office/drawing/2014/main" id="{A81046FC-1404-0763-2085-B4623AFE5161}"/>
              </a:ext>
            </a:extLst>
          </p:cNvPr>
          <p:cNvSpPr txBox="1"/>
          <p:nvPr/>
        </p:nvSpPr>
        <p:spPr>
          <a:xfrm>
            <a:off x="462501" y="3208827"/>
            <a:ext cx="6186731" cy="17543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i="1" dirty="0"/>
              <a:t>Community Health Priority and Impact on Providers</a:t>
            </a:r>
          </a:p>
          <a:p>
            <a:endParaRPr lang="en-US" sz="3600" i="1" dirty="0">
              <a:ea typeface="Calibri"/>
              <a:cs typeface="Calibri"/>
            </a:endParaRPr>
          </a:p>
        </p:txBody>
      </p:sp>
    </p:spTree>
    <p:extLst>
      <p:ext uri="{BB962C8B-B14F-4D97-AF65-F5344CB8AC3E}">
        <p14:creationId xmlns:p14="http://schemas.microsoft.com/office/powerpoint/2010/main" val="2203265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50C8-C8C8-85A3-5A7C-30B7B2013AD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129F189E-A42E-E741-A905-41D2C8091C73}"/>
              </a:ext>
            </a:extLst>
          </p:cNvPr>
          <p:cNvGrpSpPr/>
          <p:nvPr/>
        </p:nvGrpSpPr>
        <p:grpSpPr>
          <a:xfrm>
            <a:off x="6273370" y="28936"/>
            <a:ext cx="5407415" cy="5796988"/>
            <a:chOff x="5810383" y="0"/>
            <a:chExt cx="6381617" cy="6858000"/>
          </a:xfrm>
        </p:grpSpPr>
        <p:pic>
          <p:nvPicPr>
            <p:cNvPr id="20" name="Picture 19" descr="A blue and black background with a lightning bolt and a cloud&#10;&#10;Description automatically generated">
              <a:extLst>
                <a:ext uri="{FF2B5EF4-FFF2-40B4-BE49-F238E27FC236}">
                  <a16:creationId xmlns:a16="http://schemas.microsoft.com/office/drawing/2014/main" id="{8C9A13E4-E232-C9FB-D5B6-08AA355050B3}"/>
                </a:ext>
              </a:extLst>
            </p:cNvPr>
            <p:cNvPicPr>
              <a:picLocks noChangeAspect="1"/>
            </p:cNvPicPr>
            <p:nvPr/>
          </p:nvPicPr>
          <p:blipFill rotWithShape="1">
            <a:blip r:embed="rId2">
              <a:extLst>
                <a:ext uri="{28A0092B-C50C-407E-A947-70E740481C1C}">
                  <a14:useLocalDpi xmlns:a14="http://schemas.microsoft.com/office/drawing/2010/main" val="0"/>
                </a:ext>
              </a:extLst>
            </a:blip>
            <a:srcRect l="4087" r="2859"/>
            <a:stretch/>
          </p:blipFill>
          <p:spPr>
            <a:xfrm>
              <a:off x="5810383" y="0"/>
              <a:ext cx="6381617" cy="6858000"/>
            </a:xfrm>
            <a:prstGeom prst="rect">
              <a:avLst/>
            </a:prstGeom>
          </p:spPr>
        </p:pic>
        <p:sp>
          <p:nvSpPr>
            <p:cNvPr id="21" name="Rectangle 20">
              <a:extLst>
                <a:ext uri="{FF2B5EF4-FFF2-40B4-BE49-F238E27FC236}">
                  <a16:creationId xmlns:a16="http://schemas.microsoft.com/office/drawing/2014/main" id="{61D47586-9B3E-6AE5-58E0-BD5160BCEE6F}"/>
                </a:ext>
              </a:extLst>
            </p:cNvPr>
            <p:cNvSpPr/>
            <p:nvPr/>
          </p:nvSpPr>
          <p:spPr>
            <a:xfrm>
              <a:off x="6285025" y="3120272"/>
              <a:ext cx="5552388" cy="3572759"/>
            </a:xfrm>
            <a:prstGeom prst="rect">
              <a:avLst/>
            </a:prstGeom>
            <a:solidFill>
              <a:srgbClr val="24BD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5" name="Текст 10">
            <a:extLst>
              <a:ext uri="{FF2B5EF4-FFF2-40B4-BE49-F238E27FC236}">
                <a16:creationId xmlns:a16="http://schemas.microsoft.com/office/drawing/2014/main" id="{531F1CAF-0C0A-9137-1DA9-6A5386CA03BB}"/>
              </a:ext>
            </a:extLst>
          </p:cNvPr>
          <p:cNvSpPr txBox="1">
            <a:spLocks/>
          </p:cNvSpPr>
          <p:nvPr/>
        </p:nvSpPr>
        <p:spPr>
          <a:xfrm>
            <a:off x="8404579" y="3915084"/>
            <a:ext cx="2847029" cy="461830"/>
          </a:xfrm>
          <a:prstGeom prst="rect">
            <a:avLst/>
          </a:prstGeom>
        </p:spPr>
        <p:txBody>
          <a:bodyPr wrap="square" lIns="91440" tIns="91440" rIns="91440" bIns="91440" anchor="ctr">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i="0" u="none" strike="noStrike" kern="1200" cap="none" spc="0" normalizeH="0" baseline="0" noProof="0">
                <a:ln>
                  <a:noFill/>
                </a:ln>
                <a:effectLst/>
                <a:uLnTx/>
                <a:uFillTx/>
                <a:latin typeface="Lato Black"/>
                <a:ea typeface="Lato"/>
                <a:cs typeface="Lato"/>
              </a:rPr>
              <a:t>70% of American counties do not have a single child psychiatrist</a:t>
            </a:r>
            <a:endParaRPr lang="ru-RU" sz="1800" i="0" u="none" strike="noStrike" kern="1200" cap="none" spc="0" normalizeH="0" baseline="0" noProof="0">
              <a:ln>
                <a:noFill/>
              </a:ln>
              <a:effectLst/>
              <a:uLnTx/>
              <a:uFillTx/>
              <a:latin typeface="Lato Black"/>
              <a:ea typeface="Lato"/>
              <a:cs typeface="Lato"/>
            </a:endParaRPr>
          </a:p>
        </p:txBody>
      </p:sp>
      <p:sp>
        <p:nvSpPr>
          <p:cNvPr id="10" name="Google Shape;464;p43">
            <a:extLst>
              <a:ext uri="{FF2B5EF4-FFF2-40B4-BE49-F238E27FC236}">
                <a16:creationId xmlns:a16="http://schemas.microsoft.com/office/drawing/2014/main" id="{2DBB75B5-07B5-D9B6-BAB4-F7A649442D07}"/>
              </a:ext>
            </a:extLst>
          </p:cNvPr>
          <p:cNvSpPr txBox="1">
            <a:spLocks/>
          </p:cNvSpPr>
          <p:nvPr/>
        </p:nvSpPr>
        <p:spPr>
          <a:xfrm>
            <a:off x="8404579" y="5021963"/>
            <a:ext cx="3277966" cy="452185"/>
          </a:xfrm>
          <a:prstGeom prst="rect">
            <a:avLst/>
          </a:prstGeom>
          <a:noFill/>
          <a:ln>
            <a:noFill/>
          </a:ln>
        </p:spPr>
        <p:txBody>
          <a:bodyPr spcFirstLastPara="1" wrap="square" lIns="91440" tIns="91440" rIns="91440" bIns="91440" anchor="ctr" anchorCtr="0">
            <a:noAutofit/>
          </a:bodyPr>
          <a:lstStyle>
            <a:defPPr marR="0" lvl="0" algn="l" rtl="0">
              <a:lnSpc>
                <a:spcPct val="100000"/>
              </a:lnSpc>
              <a:spcBef>
                <a:spcPts val="0"/>
              </a:spcBef>
              <a:spcAft>
                <a:spcPts val="0"/>
              </a:spcAft>
              <a:defRPr lang="en-US"/>
            </a:defPPr>
            <a:lvl1pPr marL="457200" marR="0" lvl="0"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1pPr>
            <a:lvl2pPr marL="914400" marR="0" lvl="1"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2pPr>
            <a:lvl3pPr marL="1371600" marR="0" lvl="2"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3pPr>
            <a:lvl4pPr marL="1828800" marR="0" lvl="3"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4pPr>
            <a:lvl5pPr marL="2286000" marR="0" lvl="4"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5pPr>
            <a:lvl6pPr marL="2743200" marR="0" lvl="5"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6pPr>
            <a:lvl7pPr marL="3200400" marR="0" lvl="6"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7pPr>
            <a:lvl8pPr marL="3657600" marR="0" lvl="7"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8pPr>
            <a:lvl9pPr marL="4114800" marR="0" lvl="8" indent="-330200" algn="l" defTabSz="914400" rtl="0" eaLnBrk="1" latinLnBrk="0" hangingPunct="1">
              <a:lnSpc>
                <a:spcPct val="100000"/>
              </a:lnSpc>
              <a:spcBef>
                <a:spcPts val="0"/>
              </a:spcBef>
              <a:spcAft>
                <a:spcPts val="0"/>
              </a:spcAft>
              <a:buClr>
                <a:schemeClr val="dk2"/>
              </a:buClr>
              <a:buSzPts val="1600"/>
              <a:buFont typeface="Comfortaa"/>
              <a:buChar char="■"/>
              <a:defRPr sz="1600" b="0" i="0" u="none" strike="noStrike" kern="1200" cap="none">
                <a:solidFill>
                  <a:schemeClr val="dk2"/>
                </a:solidFill>
                <a:latin typeface="Comfortaa"/>
                <a:ea typeface="Comfortaa"/>
                <a:cs typeface="Comfortaa"/>
                <a:sym typeface="Comfortaa"/>
              </a:defRPr>
            </a:lvl9pPr>
          </a:lstStyle>
          <a:p>
            <a:pPr marL="0" marR="0" lvl="0" indent="0" algn="l" defTabSz="914400" rtl="0" eaLnBrk="1" fontAlgn="auto" latinLnBrk="0" hangingPunct="1">
              <a:lnSpc>
                <a:spcPct val="100000"/>
              </a:lnSpc>
              <a:spcBef>
                <a:spcPts val="0"/>
              </a:spcBef>
              <a:spcAft>
                <a:spcPts val="0"/>
              </a:spcAft>
              <a:buClr>
                <a:srgbClr val="474747"/>
              </a:buClr>
              <a:buSzPts val="1600"/>
              <a:buFont typeface="Comfortaa"/>
              <a:buNone/>
              <a:tabLst/>
              <a:defRPr/>
            </a:pPr>
            <a:r>
              <a:rPr kumimoji="0" lang="en-US" sz="1800" i="0" u="none" strike="noStrike" kern="0" cap="none" spc="0" normalizeH="0" baseline="0" noProof="0">
                <a:ln>
                  <a:noFill/>
                </a:ln>
                <a:solidFill>
                  <a:schemeClr val="tx1"/>
                </a:solidFill>
                <a:effectLst/>
                <a:uLnTx/>
                <a:uFillTx/>
                <a:latin typeface="Lato Black"/>
                <a:ea typeface="Lato"/>
                <a:cs typeface="Lato"/>
                <a:sym typeface="Comfortaa"/>
              </a:rPr>
              <a:t>150 million people live in federally designated mental health professional shortage areas​</a:t>
            </a:r>
            <a:endParaRPr lang="en-US" sz="1800" i="0" u="none" strike="noStrike" kern="0" cap="none" spc="0" normalizeH="0" baseline="0" noProof="0">
              <a:ln>
                <a:noFill/>
              </a:ln>
              <a:solidFill>
                <a:schemeClr val="tx1"/>
              </a:solidFill>
              <a:effectLst/>
              <a:uLnTx/>
              <a:uFillTx/>
              <a:latin typeface="Lato Black"/>
              <a:ea typeface="Lato"/>
              <a:cs typeface="Lato"/>
            </a:endParaRPr>
          </a:p>
        </p:txBody>
      </p:sp>
      <p:sp>
        <p:nvSpPr>
          <p:cNvPr id="11" name="TextBox 7">
            <a:extLst>
              <a:ext uri="{FF2B5EF4-FFF2-40B4-BE49-F238E27FC236}">
                <a16:creationId xmlns:a16="http://schemas.microsoft.com/office/drawing/2014/main" id="{036A84FD-825A-D6DC-160F-414294EAEA1A}"/>
              </a:ext>
            </a:extLst>
          </p:cNvPr>
          <p:cNvSpPr txBox="1"/>
          <p:nvPr/>
        </p:nvSpPr>
        <p:spPr>
          <a:xfrm>
            <a:off x="6280199" y="2524594"/>
            <a:ext cx="5033868" cy="117735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i="0" u="none" strike="noStrike" kern="0" cap="none" spc="0" normalizeH="0" baseline="0" noProof="0">
                <a:ln>
                  <a:noFill/>
                </a:ln>
                <a:effectLst/>
                <a:uLnTx/>
                <a:uFillTx/>
                <a:latin typeface="Lato Black"/>
                <a:ea typeface="Lato"/>
                <a:cs typeface="Lato"/>
              </a:rPr>
              <a:t>As a result of decades of cultural stigma, poor funding, diminished pipelines into the industry, and low reimbursement rates, the pediatric behavioral health field is severely understaffed.</a:t>
            </a:r>
            <a:endParaRPr lang="en-US" sz="1700" i="0" u="none" strike="noStrike" kern="0" cap="none" spc="0" normalizeH="0" baseline="0" noProof="0">
              <a:ln>
                <a:noFill/>
              </a:ln>
              <a:effectLst/>
              <a:uLnTx/>
              <a:uFillTx/>
              <a:latin typeface="Lato Black"/>
              <a:ea typeface="Lato"/>
              <a:cs typeface="Lato"/>
            </a:endParaRPr>
          </a:p>
        </p:txBody>
      </p:sp>
      <p:pic>
        <p:nvPicPr>
          <p:cNvPr id="12" name="Graphic 8">
            <a:extLst>
              <a:ext uri="{FF2B5EF4-FFF2-40B4-BE49-F238E27FC236}">
                <a16:creationId xmlns:a16="http://schemas.microsoft.com/office/drawing/2014/main" id="{3F8F5296-A6A0-3F0B-59B8-E34421C5B8A9}"/>
              </a:ext>
            </a:extLst>
          </p:cNvPr>
          <p:cNvPicPr>
            <a:picLocks noChangeAspect="1"/>
          </p:cNvPicPr>
          <p:nvPr/>
        </p:nvPicPr>
        <p:blipFill>
          <a:blip r:embed="rId3"/>
          <a:srcRect l="-31579" t="-28571" b="489"/>
          <a:stretch>
            <a:fillRect/>
          </a:stretch>
        </p:blipFill>
        <p:spPr>
          <a:xfrm>
            <a:off x="6811268" y="3576152"/>
            <a:ext cx="1070678" cy="1032368"/>
          </a:xfrm>
          <a:prstGeom prst="rect">
            <a:avLst/>
          </a:prstGeom>
        </p:spPr>
      </p:pic>
      <p:pic>
        <p:nvPicPr>
          <p:cNvPr id="13" name="Graphic 9">
            <a:extLst>
              <a:ext uri="{FF2B5EF4-FFF2-40B4-BE49-F238E27FC236}">
                <a16:creationId xmlns:a16="http://schemas.microsoft.com/office/drawing/2014/main" id="{47CE3AB7-5D1F-9F53-C6BC-5F4171BA03B8}"/>
              </a:ext>
            </a:extLst>
          </p:cNvPr>
          <p:cNvPicPr>
            <a:picLocks noChangeAspect="1"/>
          </p:cNvPicPr>
          <p:nvPr/>
        </p:nvPicPr>
        <p:blipFill>
          <a:blip r:embed="rId4"/>
          <a:stretch>
            <a:fillRect/>
          </a:stretch>
        </p:blipFill>
        <p:spPr>
          <a:xfrm>
            <a:off x="6938106" y="4922134"/>
            <a:ext cx="1049957" cy="664144"/>
          </a:xfrm>
          <a:prstGeom prst="rect">
            <a:avLst/>
          </a:prstGeom>
        </p:spPr>
      </p:pic>
      <p:sp>
        <p:nvSpPr>
          <p:cNvPr id="14" name="TextBox 11">
            <a:extLst>
              <a:ext uri="{FF2B5EF4-FFF2-40B4-BE49-F238E27FC236}">
                <a16:creationId xmlns:a16="http://schemas.microsoft.com/office/drawing/2014/main" id="{1BE80C04-7F7C-172D-8AC8-FAA4B553E4BE}"/>
              </a:ext>
            </a:extLst>
          </p:cNvPr>
          <p:cNvSpPr txBox="1"/>
          <p:nvPr/>
        </p:nvSpPr>
        <p:spPr>
          <a:xfrm>
            <a:off x="2445872" y="2064578"/>
            <a:ext cx="3278696" cy="3760352"/>
          </a:xfrm>
          <a:prstGeom prst="rect">
            <a:avLst/>
          </a:prstGeom>
          <a:noFill/>
        </p:spPr>
        <p:txBody>
          <a:bodyPr wrap="square" lIns="0" tIns="0" rIns="0" bIns="0" anchor="t">
            <a:noAutofit/>
          </a:bodyPr>
          <a:lstStyle>
            <a:defPPr>
              <a:defRPr lang="en-US"/>
            </a:defPPr>
            <a:lvl1pPr marL="0" algn="ctr" defTabSz="914400" rtl="0" eaLnBrk="1" latinLnBrk="0" hangingPunct="1">
              <a:defRPr kumimoji="0" sz="1600" b="0" i="0" u="none" strike="noStrike" kern="1200" cap="none" spc="0" normalizeH="0" baseline="0">
                <a:ln>
                  <a:noFill/>
                </a:ln>
                <a:solidFill>
                  <a:srgbClr val="231F20"/>
                </a:solidFill>
                <a:effectLst/>
                <a:uLnTx/>
                <a:uFillTx/>
                <a:latin typeface="Lato" panose="020F0502020204030203" pitchFamily="34" charset="0"/>
                <a:ea typeface="Lato" panose="020F0502020204030203" pitchFamily="34" charset="0"/>
                <a:cs typeface="Lato" panose="020F050202020403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31F20"/>
                </a:solidFill>
                <a:effectLst/>
                <a:uLnTx/>
                <a:uFillTx/>
                <a:latin typeface="Lato"/>
                <a:ea typeface="Lato"/>
                <a:cs typeface="Lato"/>
              </a:rPr>
              <a:t>1 in 5 kids has a mental health disorder</a:t>
            </a:r>
            <a:r>
              <a:rPr kumimoji="0" lang="en-US" sz="1800" b="0" i="0" u="none" strike="noStrike" kern="0" cap="none" spc="0" normalizeH="0" baseline="0" noProof="0">
                <a:ln>
                  <a:noFill/>
                </a:ln>
                <a:solidFill>
                  <a:srgbClr val="231F20"/>
                </a:solidFill>
                <a:effectLst/>
                <a:uLnTx/>
                <a:uFillTx/>
                <a:latin typeface="Lato"/>
                <a:ea typeface="Lato"/>
                <a:cs typeface="Lato"/>
              </a:rPr>
              <a:t>, and 50% of all lifetime mental illnesses start before the age of 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231F20"/>
              </a:solidFill>
              <a:effectLst/>
              <a:uLnTx/>
              <a:uFillTx/>
              <a:latin typeface="Lato"/>
              <a:ea typeface="Lato"/>
              <a:cs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500" kern="0">
              <a:latin typeface="Lato"/>
              <a:ea typeface="Lato"/>
              <a:cs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0">
              <a:latin typeface="Lato"/>
              <a:ea typeface="Lato"/>
              <a:cs typeface="Lato"/>
            </a:endParaRPr>
          </a:p>
          <a:p>
            <a:pPr algn="l">
              <a:defRPr/>
            </a:pPr>
            <a:r>
              <a:rPr kumimoji="0" lang="en-US"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On average, it takes </a:t>
            </a:r>
            <a:r>
              <a:rPr kumimoji="0" lang="en-US" sz="18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10-11 years </a:t>
            </a:r>
            <a:r>
              <a:rPr kumimoji="0" lang="en-US"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from a child’s first symptom of a mental health disorder until they receive treatment.</a:t>
            </a:r>
          </a:p>
          <a:p>
            <a:pPr algn="l">
              <a:defRPr/>
            </a:pPr>
            <a:endParaRPr kumimoji="0" lang="en-US" sz="10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algn="l">
              <a:defRPr/>
            </a:pPr>
            <a:endParaRPr kumimoji="0" lang="en-US" sz="5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algn="l">
              <a:defRPr/>
            </a:pPr>
            <a:endParaRPr lang="en-US" sz="1800">
              <a:solidFill>
                <a:prstClr val="black"/>
              </a:solidFill>
            </a:endParaRPr>
          </a:p>
          <a:p>
            <a:pPr algn="l">
              <a:defRPr/>
            </a:pPr>
            <a:r>
              <a:rPr kumimoji="0" lang="en-US" sz="18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Less than 50% </a:t>
            </a:r>
            <a:r>
              <a:rPr kumimoji="0" lang="en-US"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of kids who need treatment receive it. </a:t>
            </a:r>
            <a:endParaRPr lang="en-US">
              <a:solidFill>
                <a:prstClr val="black"/>
              </a:solidFill>
            </a:endParaRPr>
          </a:p>
        </p:txBody>
      </p:sp>
      <p:sp>
        <p:nvSpPr>
          <p:cNvPr id="15" name="Title 1">
            <a:extLst>
              <a:ext uri="{FF2B5EF4-FFF2-40B4-BE49-F238E27FC236}">
                <a16:creationId xmlns:a16="http://schemas.microsoft.com/office/drawing/2014/main" id="{7863D0EA-9CD8-58B4-45D5-5D11C20C69F4}"/>
              </a:ext>
            </a:extLst>
          </p:cNvPr>
          <p:cNvSpPr txBox="1">
            <a:spLocks/>
          </p:cNvSpPr>
          <p:nvPr/>
        </p:nvSpPr>
        <p:spPr>
          <a:xfrm>
            <a:off x="342360" y="681041"/>
            <a:ext cx="5410148" cy="1040063"/>
          </a:xfrm>
          <a:prstGeom prst="rect">
            <a:avLst/>
          </a:prstGeom>
        </p:spPr>
        <p:txBody>
          <a:bodyPr/>
          <a:lstStyle>
            <a:defPPr>
              <a:defRPr lang="en-US"/>
            </a:defPPr>
            <a:lvl1pPr marL="0"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a:solidFill>
                  <a:srgbClr val="000000"/>
                </a:solidFill>
                <a:latin typeface="Lato Black" panose="020F0502020204030203" pitchFamily="34" charset="0"/>
                <a:ea typeface="Lato Black" panose="020F0502020204030203" pitchFamily="34" charset="0"/>
                <a:cs typeface="Lato Black" panose="020F0502020204030203" pitchFamily="34" charset="0"/>
              </a:rPr>
              <a:t>The numbers tell a story:</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normalizeH="0" baseline="0" noProof="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rPr>
              <a:t>Our kids </a:t>
            </a:r>
            <a:r>
              <a:rPr lang="en-US" sz="3600">
                <a:solidFill>
                  <a:srgbClr val="000000"/>
                </a:solidFill>
                <a:latin typeface="Lato Black" panose="020F0502020204030203" pitchFamily="34" charset="0"/>
                <a:ea typeface="Lato Black" panose="020F0502020204030203" pitchFamily="34" charset="0"/>
                <a:cs typeface="Lato Black" panose="020F0502020204030203" pitchFamily="34" charset="0"/>
              </a:rPr>
              <a:t>need help.</a:t>
            </a:r>
            <a:endParaRPr kumimoji="0" lang="en-US" sz="3600" b="1" i="0" u="none" strike="noStrike" kern="1200" cap="none" normalizeH="0" baseline="0" noProof="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pic>
        <p:nvPicPr>
          <p:cNvPr id="16" name="Picture 15">
            <a:extLst>
              <a:ext uri="{FF2B5EF4-FFF2-40B4-BE49-F238E27FC236}">
                <a16:creationId xmlns:a16="http://schemas.microsoft.com/office/drawing/2014/main" id="{1AD8B655-2B02-F505-3244-408CA3DE1F8C}"/>
              </a:ext>
            </a:extLst>
          </p:cNvPr>
          <p:cNvPicPr>
            <a:picLocks noChangeAspect="1"/>
          </p:cNvPicPr>
          <p:nvPr/>
        </p:nvPicPr>
        <p:blipFill>
          <a:blip r:embed="rId5"/>
          <a:stretch>
            <a:fillRect/>
          </a:stretch>
        </p:blipFill>
        <p:spPr>
          <a:xfrm>
            <a:off x="1155415" y="2219378"/>
            <a:ext cx="876693" cy="620317"/>
          </a:xfrm>
          <a:prstGeom prst="rect">
            <a:avLst/>
          </a:prstGeom>
        </p:spPr>
      </p:pic>
      <p:pic>
        <p:nvPicPr>
          <p:cNvPr id="17" name="Picture 16">
            <a:extLst>
              <a:ext uri="{FF2B5EF4-FFF2-40B4-BE49-F238E27FC236}">
                <a16:creationId xmlns:a16="http://schemas.microsoft.com/office/drawing/2014/main" id="{A80DDC26-2A81-469F-85D8-028299A8DAD8}"/>
              </a:ext>
            </a:extLst>
          </p:cNvPr>
          <p:cNvPicPr>
            <a:picLocks noChangeAspect="1"/>
          </p:cNvPicPr>
          <p:nvPr/>
        </p:nvPicPr>
        <p:blipFill>
          <a:blip r:embed="rId6"/>
          <a:stretch>
            <a:fillRect/>
          </a:stretch>
        </p:blipFill>
        <p:spPr>
          <a:xfrm>
            <a:off x="1290520" y="4922569"/>
            <a:ext cx="607853" cy="976175"/>
          </a:xfrm>
          <a:prstGeom prst="rect">
            <a:avLst/>
          </a:prstGeom>
        </p:spPr>
      </p:pic>
      <p:pic>
        <p:nvPicPr>
          <p:cNvPr id="18" name="Picture 17">
            <a:extLst>
              <a:ext uri="{FF2B5EF4-FFF2-40B4-BE49-F238E27FC236}">
                <a16:creationId xmlns:a16="http://schemas.microsoft.com/office/drawing/2014/main" id="{C4692E09-F152-3034-6C2C-D55AC4D9607B}"/>
              </a:ext>
            </a:extLst>
          </p:cNvPr>
          <p:cNvPicPr>
            <a:picLocks noChangeAspect="1"/>
          </p:cNvPicPr>
          <p:nvPr/>
        </p:nvPicPr>
        <p:blipFill>
          <a:blip r:embed="rId7"/>
          <a:stretch>
            <a:fillRect/>
          </a:stretch>
        </p:blipFill>
        <p:spPr>
          <a:xfrm rot="20877915">
            <a:off x="1357487" y="3746271"/>
            <a:ext cx="474174" cy="686323"/>
          </a:xfrm>
          <a:prstGeom prst="rect">
            <a:avLst/>
          </a:prstGeom>
        </p:spPr>
      </p:pic>
      <p:sp>
        <p:nvSpPr>
          <p:cNvPr id="19" name="TextBox 6">
            <a:extLst>
              <a:ext uri="{FF2B5EF4-FFF2-40B4-BE49-F238E27FC236}">
                <a16:creationId xmlns:a16="http://schemas.microsoft.com/office/drawing/2014/main" id="{BA192108-E299-859D-AAAA-1D98DC0FEAF8}"/>
              </a:ext>
            </a:extLst>
          </p:cNvPr>
          <p:cNvSpPr txBox="1"/>
          <p:nvPr/>
        </p:nvSpPr>
        <p:spPr>
          <a:xfrm>
            <a:off x="4024493" y="6530734"/>
            <a:ext cx="259387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t>Source: SAMHSA, CDC, NIMH</a:t>
            </a:r>
          </a:p>
        </p:txBody>
      </p:sp>
    </p:spTree>
    <p:extLst>
      <p:ext uri="{BB962C8B-B14F-4D97-AF65-F5344CB8AC3E}">
        <p14:creationId xmlns:p14="http://schemas.microsoft.com/office/powerpoint/2010/main" val="305755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5D5C-E5DF-B977-C44E-18EDC0E80C93}"/>
            </a:ext>
          </a:extLst>
        </p:cNvPr>
        <p:cNvGrpSpPr/>
        <p:nvPr/>
      </p:nvGrpSpPr>
      <p:grpSpPr>
        <a:xfrm>
          <a:off x="0" y="0"/>
          <a:ext cx="0" cy="0"/>
          <a:chOff x="0" y="0"/>
          <a:chExt cx="0" cy="0"/>
        </a:xfrm>
      </p:grpSpPr>
      <p:sp>
        <p:nvSpPr>
          <p:cNvPr id="19" name="TextBox 6">
            <a:extLst>
              <a:ext uri="{FF2B5EF4-FFF2-40B4-BE49-F238E27FC236}">
                <a16:creationId xmlns:a16="http://schemas.microsoft.com/office/drawing/2014/main" id="{56BD7E35-0796-9635-1216-5D2B56F0115E}"/>
              </a:ext>
            </a:extLst>
          </p:cNvPr>
          <p:cNvSpPr txBox="1"/>
          <p:nvPr/>
        </p:nvSpPr>
        <p:spPr>
          <a:xfrm>
            <a:off x="4024493" y="6530734"/>
            <a:ext cx="259387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t>Source: SAMHSA, CDC, NIMH</a:t>
            </a:r>
          </a:p>
        </p:txBody>
      </p:sp>
      <p:sp>
        <p:nvSpPr>
          <p:cNvPr id="2" name="Title 1">
            <a:extLst>
              <a:ext uri="{FF2B5EF4-FFF2-40B4-BE49-F238E27FC236}">
                <a16:creationId xmlns:a16="http://schemas.microsoft.com/office/drawing/2014/main" id="{38C8C9E2-377C-3AB6-0740-1417F89CC298}"/>
              </a:ext>
            </a:extLst>
          </p:cNvPr>
          <p:cNvSpPr>
            <a:spLocks noGrp="1"/>
          </p:cNvSpPr>
          <p:nvPr/>
        </p:nvSpPr>
        <p:spPr>
          <a:xfrm>
            <a:off x="314325" y="409575"/>
            <a:ext cx="10339388" cy="9032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stStyle>
          <a:p>
            <a:pPr algn="l"/>
            <a:r>
              <a:rPr lang="en-US" b="1">
                <a:latin typeface="Avenir Next LT Pro Demi" panose="020B0704020202020204"/>
                <a:cs typeface="Arial" panose="020B0604020202020204" pitchFamily="34" charset="0"/>
              </a:rPr>
              <a:t>Where are parents getting </a:t>
            </a:r>
            <a:br>
              <a:rPr lang="en-US" b="1">
                <a:latin typeface="Avenir Next LT Pro Demi" panose="020B0704020202020204"/>
                <a:cs typeface="Arial" panose="020B0604020202020204" pitchFamily="34" charset="0"/>
              </a:rPr>
            </a:br>
            <a:r>
              <a:rPr lang="en-US" b="1">
                <a:latin typeface="Avenir Next LT Pro Demi" panose="020B0704020202020204"/>
                <a:cs typeface="Arial" panose="020B0604020202020204" pitchFamily="34" charset="0"/>
              </a:rPr>
              <a:t>information?</a:t>
            </a:r>
          </a:p>
        </p:txBody>
      </p:sp>
      <p:sp>
        <p:nvSpPr>
          <p:cNvPr id="4" name="Content Placeholder 2">
            <a:extLst>
              <a:ext uri="{FF2B5EF4-FFF2-40B4-BE49-F238E27FC236}">
                <a16:creationId xmlns:a16="http://schemas.microsoft.com/office/drawing/2014/main" id="{23B252FD-BCF5-3B15-A83E-42A11745F4AA}"/>
              </a:ext>
            </a:extLst>
          </p:cNvPr>
          <p:cNvSpPr txBox="1">
            <a:spLocks/>
          </p:cNvSpPr>
          <p:nvPr/>
        </p:nvSpPr>
        <p:spPr>
          <a:xfrm>
            <a:off x="865423" y="1756397"/>
            <a:ext cx="7507052" cy="4114800"/>
          </a:xfrm>
          <a:prstGeom prst="rect">
            <a:avLst/>
          </a:prstGeom>
        </p:spPr>
        <p:txBody>
          <a:bodyPr numCol="1">
            <a:normAutofit/>
          </a:bodyPr>
          <a:lstStyle>
            <a:defPPr>
              <a:defRPr lang="en-US"/>
            </a:defPPr>
            <a:lvl1pPr marL="0" indent="0" algn="l" defTabSz="914400" rtl="0" eaLnBrk="1" latinLnBrk="0" hangingPunct="1">
              <a:lnSpc>
                <a:spcPct val="90000"/>
              </a:lnSpc>
              <a:spcBef>
                <a:spcPts val="1000"/>
              </a:spcBef>
              <a:buFontTx/>
              <a:buNone/>
              <a:defRPr sz="3200" kern="1200">
                <a:solidFill>
                  <a:schemeClr val="tx1">
                    <a:lumMod val="65000"/>
                    <a:lumOff val="35000"/>
                  </a:schemeClr>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b="1">
                <a:solidFill>
                  <a:srgbClr val="E64461"/>
                </a:solidFill>
              </a:rPr>
              <a:t>4 in 5 </a:t>
            </a:r>
            <a:r>
              <a:rPr lang="en-US">
                <a:solidFill>
                  <a:schemeClr val="tx1"/>
                </a:solidFill>
              </a:rPr>
              <a:t>parents of young children use social media to discuss parenting topics.</a:t>
            </a:r>
          </a:p>
          <a:p>
            <a:endParaRPr lang="en-US" sz="1800">
              <a:solidFill>
                <a:schemeClr val="tx1"/>
              </a:solidFill>
            </a:endParaRPr>
          </a:p>
          <a:p>
            <a:pPr marL="457200" indent="-457200">
              <a:buFont typeface="Arial" panose="020B0604020202020204" pitchFamily="34" charset="0"/>
              <a:buChar char="•"/>
            </a:pPr>
            <a:r>
              <a:rPr lang="en-US">
                <a:solidFill>
                  <a:schemeClr val="tx1"/>
                </a:solidFill>
              </a:rPr>
              <a:t>Nearly</a:t>
            </a:r>
            <a:r>
              <a:rPr lang="en-US" b="1">
                <a:solidFill>
                  <a:srgbClr val="E64461"/>
                </a:solidFill>
              </a:rPr>
              <a:t> half </a:t>
            </a:r>
            <a:r>
              <a:rPr lang="en-US">
                <a:solidFill>
                  <a:schemeClr val="tx1"/>
                </a:solidFill>
              </a:rPr>
              <a:t>of parents rate social media as very useful for getting new ideas to try.</a:t>
            </a:r>
          </a:p>
          <a:p>
            <a:endParaRPr lang="en-US" sz="1800">
              <a:solidFill>
                <a:schemeClr val="tx1"/>
              </a:solidFill>
            </a:endParaRPr>
          </a:p>
          <a:p>
            <a:pPr lvl="0">
              <a:spcBef>
                <a:spcPts val="0"/>
              </a:spcBef>
              <a:defRPr/>
            </a:pPr>
            <a:endParaRPr kumimoji="0" lang="en-US" sz="2400" b="0" i="0" u="none" strike="noStrike" kern="1200" cap="none" spc="0" normalizeH="0" baseline="0" noProof="0">
              <a:ln>
                <a:noFill/>
              </a:ln>
              <a:solidFill>
                <a:schemeClr val="tx1"/>
              </a:solidFill>
              <a:effectLst/>
              <a:uLnTx/>
              <a:uFillTx/>
              <a:latin typeface="Avenir Next LT Pro Demi" panose="020B0704020202020204"/>
              <a:ea typeface="+mn-ea"/>
              <a:cs typeface="Arial" panose="020B0604020202020204" pitchFamily="34" charset="0"/>
            </a:endParaRPr>
          </a:p>
          <a:p>
            <a:pPr lvl="0">
              <a:spcBef>
                <a:spcPts val="0"/>
              </a:spcBef>
              <a:defRPr/>
            </a:pPr>
            <a:endParaRPr kumimoji="0" lang="en-US" sz="2400" b="0" i="0" u="none" strike="noStrike" kern="1200" cap="none" spc="0" normalizeH="0" baseline="0" noProof="0">
              <a:ln>
                <a:noFill/>
              </a:ln>
              <a:solidFill>
                <a:schemeClr val="tx1"/>
              </a:solidFill>
              <a:effectLst/>
              <a:uLnTx/>
              <a:uFillTx/>
              <a:latin typeface="Avenir Next LT Pro Demi" panose="020B07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a:ln>
                <a:noFill/>
              </a:ln>
              <a:solidFill>
                <a:schemeClr val="tx1"/>
              </a:solidFill>
              <a:effectLst/>
              <a:uLnTx/>
              <a:uFillTx/>
              <a:latin typeface="Avenir Next LT Pro Demi" panose="020B0704020202020204"/>
              <a:ea typeface="+mn-ea"/>
              <a:cs typeface="+mn-cs"/>
            </a:endParaRPr>
          </a:p>
        </p:txBody>
      </p:sp>
      <p:sp>
        <p:nvSpPr>
          <p:cNvPr id="6" name="TextBox 4">
            <a:extLst>
              <a:ext uri="{FF2B5EF4-FFF2-40B4-BE49-F238E27FC236}">
                <a16:creationId xmlns:a16="http://schemas.microsoft.com/office/drawing/2014/main" id="{F4F446F0-014C-3044-BE1A-C54B848546AB}"/>
              </a:ext>
            </a:extLst>
          </p:cNvPr>
          <p:cNvSpPr txBox="1"/>
          <p:nvPr/>
        </p:nvSpPr>
        <p:spPr>
          <a:xfrm>
            <a:off x="-559081" y="6113217"/>
            <a:ext cx="6044609"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C.S. Mott Children’s Hospital National Poll on Children’s Health</a:t>
            </a:r>
            <a:r>
              <a:rPr lang="en-US" sz="1400">
                <a:solidFill>
                  <a:prstClr val="black"/>
                </a:solidFill>
                <a:latin typeface="Calibri"/>
              </a:rPr>
              <a:t>, 2023</a:t>
            </a: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89152F5B-CEDC-3C3B-DADC-35AE5E1F570E}"/>
              </a:ext>
            </a:extLst>
          </p:cNvPr>
          <p:cNvPicPr>
            <a:picLocks noChangeAspect="1"/>
          </p:cNvPicPr>
          <p:nvPr/>
        </p:nvPicPr>
        <p:blipFill>
          <a:blip r:embed="rId2"/>
          <a:srcRect l="20216" t="5783" r="5391" b="6964"/>
          <a:stretch>
            <a:fillRect/>
          </a:stretch>
        </p:blipFill>
        <p:spPr>
          <a:xfrm>
            <a:off x="8404667" y="872280"/>
            <a:ext cx="2664333" cy="4720568"/>
          </a:xfrm>
          <a:prstGeom prst="rect">
            <a:avLst/>
          </a:prstGeom>
        </p:spPr>
      </p:pic>
    </p:spTree>
    <p:extLst>
      <p:ext uri="{BB962C8B-B14F-4D97-AF65-F5344CB8AC3E}">
        <p14:creationId xmlns:p14="http://schemas.microsoft.com/office/powerpoint/2010/main" val="2408243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BB0FB-4476-C0DC-8DFC-3B651D40CF3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A0122B4-DFE2-7E4D-95C2-34732307FEBB}"/>
              </a:ext>
            </a:extLst>
          </p:cNvPr>
          <p:cNvSpPr/>
          <p:nvPr/>
        </p:nvSpPr>
        <p:spPr>
          <a:xfrm>
            <a:off x="7528733" y="2568736"/>
            <a:ext cx="4236720" cy="1534583"/>
          </a:xfrm>
          <a:custGeom>
            <a:avLst/>
            <a:gdLst>
              <a:gd name="csX0" fmla="*/ 0 w 4236720"/>
              <a:gd name="csY0" fmla="*/ 0 h 1534583"/>
              <a:gd name="csX1" fmla="*/ 614324 w 4236720"/>
              <a:gd name="csY1" fmla="*/ 0 h 1534583"/>
              <a:gd name="csX2" fmla="*/ 1186282 w 4236720"/>
              <a:gd name="csY2" fmla="*/ 0 h 1534583"/>
              <a:gd name="csX3" fmla="*/ 1715872 w 4236720"/>
              <a:gd name="csY3" fmla="*/ 0 h 1534583"/>
              <a:gd name="csX4" fmla="*/ 2245462 w 4236720"/>
              <a:gd name="csY4" fmla="*/ 0 h 1534583"/>
              <a:gd name="csX5" fmla="*/ 2859786 w 4236720"/>
              <a:gd name="csY5" fmla="*/ 0 h 1534583"/>
              <a:gd name="csX6" fmla="*/ 3431743 w 4236720"/>
              <a:gd name="csY6" fmla="*/ 0 h 1534583"/>
              <a:gd name="csX7" fmla="*/ 4236720 w 4236720"/>
              <a:gd name="csY7" fmla="*/ 0 h 1534583"/>
              <a:gd name="csX8" fmla="*/ 4236720 w 4236720"/>
              <a:gd name="csY8" fmla="*/ 496182 h 1534583"/>
              <a:gd name="csX9" fmla="*/ 4236720 w 4236720"/>
              <a:gd name="csY9" fmla="*/ 961672 h 1534583"/>
              <a:gd name="csX10" fmla="*/ 4236720 w 4236720"/>
              <a:gd name="csY10" fmla="*/ 1534583 h 1534583"/>
              <a:gd name="csX11" fmla="*/ 3791864 w 4236720"/>
              <a:gd name="csY11" fmla="*/ 1534583 h 1534583"/>
              <a:gd name="csX12" fmla="*/ 3177540 w 4236720"/>
              <a:gd name="csY12" fmla="*/ 1534583 h 1534583"/>
              <a:gd name="csX13" fmla="*/ 2690317 w 4236720"/>
              <a:gd name="csY13" fmla="*/ 1534583 h 1534583"/>
              <a:gd name="csX14" fmla="*/ 2075993 w 4236720"/>
              <a:gd name="csY14" fmla="*/ 1534583 h 1534583"/>
              <a:gd name="csX15" fmla="*/ 1631137 w 4236720"/>
              <a:gd name="csY15" fmla="*/ 1534583 h 1534583"/>
              <a:gd name="csX16" fmla="*/ 1228649 w 4236720"/>
              <a:gd name="csY16" fmla="*/ 1534583 h 1534583"/>
              <a:gd name="csX17" fmla="*/ 826160 w 4236720"/>
              <a:gd name="csY17" fmla="*/ 1534583 h 1534583"/>
              <a:gd name="csX18" fmla="*/ 0 w 4236720"/>
              <a:gd name="csY18" fmla="*/ 1534583 h 1534583"/>
              <a:gd name="csX19" fmla="*/ 0 w 4236720"/>
              <a:gd name="csY19" fmla="*/ 1069093 h 1534583"/>
              <a:gd name="csX20" fmla="*/ 0 w 4236720"/>
              <a:gd name="csY20" fmla="*/ 526873 h 1534583"/>
              <a:gd name="csX21" fmla="*/ 0 w 4236720"/>
              <a:gd name="csY21" fmla="*/ 0 h 15345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236720" h="1534583" fill="none" extrusionOk="0">
                <a:moveTo>
                  <a:pt x="0" y="0"/>
                </a:moveTo>
                <a:cubicBezTo>
                  <a:pt x="142230" y="-11414"/>
                  <a:pt x="382381" y="53973"/>
                  <a:pt x="614324" y="0"/>
                </a:cubicBezTo>
                <a:cubicBezTo>
                  <a:pt x="846267" y="-53973"/>
                  <a:pt x="981088" y="51625"/>
                  <a:pt x="1186282" y="0"/>
                </a:cubicBezTo>
                <a:cubicBezTo>
                  <a:pt x="1391476" y="-51625"/>
                  <a:pt x="1521889" y="36635"/>
                  <a:pt x="1715872" y="0"/>
                </a:cubicBezTo>
                <a:cubicBezTo>
                  <a:pt x="1909855" y="-36635"/>
                  <a:pt x="2070437" y="14427"/>
                  <a:pt x="2245462" y="0"/>
                </a:cubicBezTo>
                <a:cubicBezTo>
                  <a:pt x="2420487" y="-14427"/>
                  <a:pt x="2661585" y="12494"/>
                  <a:pt x="2859786" y="0"/>
                </a:cubicBezTo>
                <a:cubicBezTo>
                  <a:pt x="3057987" y="-12494"/>
                  <a:pt x="3191495" y="18697"/>
                  <a:pt x="3431743" y="0"/>
                </a:cubicBezTo>
                <a:cubicBezTo>
                  <a:pt x="3671991" y="-18697"/>
                  <a:pt x="3979096" y="37906"/>
                  <a:pt x="4236720" y="0"/>
                </a:cubicBezTo>
                <a:cubicBezTo>
                  <a:pt x="4256218" y="217210"/>
                  <a:pt x="4182770" y="384819"/>
                  <a:pt x="4236720" y="496182"/>
                </a:cubicBezTo>
                <a:cubicBezTo>
                  <a:pt x="4290670" y="607545"/>
                  <a:pt x="4193010" y="841572"/>
                  <a:pt x="4236720" y="961672"/>
                </a:cubicBezTo>
                <a:cubicBezTo>
                  <a:pt x="4280430" y="1081772"/>
                  <a:pt x="4191256" y="1367826"/>
                  <a:pt x="4236720" y="1534583"/>
                </a:cubicBezTo>
                <a:cubicBezTo>
                  <a:pt x="4063683" y="1578871"/>
                  <a:pt x="3882617" y="1500055"/>
                  <a:pt x="3791864" y="1534583"/>
                </a:cubicBezTo>
                <a:cubicBezTo>
                  <a:pt x="3701111" y="1569111"/>
                  <a:pt x="3471405" y="1478002"/>
                  <a:pt x="3177540" y="1534583"/>
                </a:cubicBezTo>
                <a:cubicBezTo>
                  <a:pt x="2883675" y="1591164"/>
                  <a:pt x="2828596" y="1523099"/>
                  <a:pt x="2690317" y="1534583"/>
                </a:cubicBezTo>
                <a:cubicBezTo>
                  <a:pt x="2552038" y="1546067"/>
                  <a:pt x="2214357" y="1464614"/>
                  <a:pt x="2075993" y="1534583"/>
                </a:cubicBezTo>
                <a:cubicBezTo>
                  <a:pt x="1937629" y="1604552"/>
                  <a:pt x="1819599" y="1502854"/>
                  <a:pt x="1631137" y="1534583"/>
                </a:cubicBezTo>
                <a:cubicBezTo>
                  <a:pt x="1442675" y="1566312"/>
                  <a:pt x="1315436" y="1497983"/>
                  <a:pt x="1228649" y="1534583"/>
                </a:cubicBezTo>
                <a:cubicBezTo>
                  <a:pt x="1141862" y="1571183"/>
                  <a:pt x="986308" y="1490739"/>
                  <a:pt x="826160" y="1534583"/>
                </a:cubicBezTo>
                <a:cubicBezTo>
                  <a:pt x="666012" y="1578427"/>
                  <a:pt x="267304" y="1490781"/>
                  <a:pt x="0" y="1534583"/>
                </a:cubicBezTo>
                <a:cubicBezTo>
                  <a:pt x="-51085" y="1336720"/>
                  <a:pt x="28968" y="1223795"/>
                  <a:pt x="0" y="1069093"/>
                </a:cubicBezTo>
                <a:cubicBezTo>
                  <a:pt x="-28968" y="914391"/>
                  <a:pt x="16849" y="691497"/>
                  <a:pt x="0" y="526873"/>
                </a:cubicBezTo>
                <a:cubicBezTo>
                  <a:pt x="-16849" y="362249"/>
                  <a:pt x="63151" y="220458"/>
                  <a:pt x="0" y="0"/>
                </a:cubicBezTo>
                <a:close/>
              </a:path>
              <a:path w="4236720" h="1534583" stroke="0" extrusionOk="0">
                <a:moveTo>
                  <a:pt x="0" y="0"/>
                </a:moveTo>
                <a:cubicBezTo>
                  <a:pt x="156895" y="-47507"/>
                  <a:pt x="364803" y="29183"/>
                  <a:pt x="487223" y="0"/>
                </a:cubicBezTo>
                <a:cubicBezTo>
                  <a:pt x="609643" y="-29183"/>
                  <a:pt x="779931" y="37291"/>
                  <a:pt x="889711" y="0"/>
                </a:cubicBezTo>
                <a:cubicBezTo>
                  <a:pt x="999491" y="-37291"/>
                  <a:pt x="1313231" y="53033"/>
                  <a:pt x="1504036" y="0"/>
                </a:cubicBezTo>
                <a:cubicBezTo>
                  <a:pt x="1694841" y="-53033"/>
                  <a:pt x="1772481" y="48885"/>
                  <a:pt x="1991258" y="0"/>
                </a:cubicBezTo>
                <a:cubicBezTo>
                  <a:pt x="2210035" y="-48885"/>
                  <a:pt x="2337272" y="35696"/>
                  <a:pt x="2478481" y="0"/>
                </a:cubicBezTo>
                <a:cubicBezTo>
                  <a:pt x="2619690" y="-35696"/>
                  <a:pt x="2887478" y="26263"/>
                  <a:pt x="3092806" y="0"/>
                </a:cubicBezTo>
                <a:cubicBezTo>
                  <a:pt x="3298135" y="-26263"/>
                  <a:pt x="3345685" y="51734"/>
                  <a:pt x="3537661" y="0"/>
                </a:cubicBezTo>
                <a:cubicBezTo>
                  <a:pt x="3729638" y="-51734"/>
                  <a:pt x="3914529" y="32367"/>
                  <a:pt x="4236720" y="0"/>
                </a:cubicBezTo>
                <a:cubicBezTo>
                  <a:pt x="4267214" y="168386"/>
                  <a:pt x="4181791" y="322295"/>
                  <a:pt x="4236720" y="542219"/>
                </a:cubicBezTo>
                <a:cubicBezTo>
                  <a:pt x="4291649" y="762143"/>
                  <a:pt x="4225561" y="914845"/>
                  <a:pt x="4236720" y="1023055"/>
                </a:cubicBezTo>
                <a:cubicBezTo>
                  <a:pt x="4247879" y="1131265"/>
                  <a:pt x="4225954" y="1392506"/>
                  <a:pt x="4236720" y="1534583"/>
                </a:cubicBezTo>
                <a:cubicBezTo>
                  <a:pt x="4012125" y="1542375"/>
                  <a:pt x="3786769" y="1510932"/>
                  <a:pt x="3664763" y="1534583"/>
                </a:cubicBezTo>
                <a:cubicBezTo>
                  <a:pt x="3542757" y="1558234"/>
                  <a:pt x="3226419" y="1514451"/>
                  <a:pt x="3050438" y="1534583"/>
                </a:cubicBezTo>
                <a:cubicBezTo>
                  <a:pt x="2874458" y="1554715"/>
                  <a:pt x="2604477" y="1475734"/>
                  <a:pt x="2436114" y="1534583"/>
                </a:cubicBezTo>
                <a:cubicBezTo>
                  <a:pt x="2267751" y="1593432"/>
                  <a:pt x="2138162" y="1494202"/>
                  <a:pt x="1991258" y="1534583"/>
                </a:cubicBezTo>
                <a:cubicBezTo>
                  <a:pt x="1844354" y="1574964"/>
                  <a:pt x="1602385" y="1508312"/>
                  <a:pt x="1461668" y="1534583"/>
                </a:cubicBezTo>
                <a:cubicBezTo>
                  <a:pt x="1320951" y="1560854"/>
                  <a:pt x="1053024" y="1519662"/>
                  <a:pt x="847344" y="1534583"/>
                </a:cubicBezTo>
                <a:cubicBezTo>
                  <a:pt x="641664" y="1549504"/>
                  <a:pt x="384135" y="1469235"/>
                  <a:pt x="0" y="1534583"/>
                </a:cubicBezTo>
                <a:cubicBezTo>
                  <a:pt x="-42179" y="1346061"/>
                  <a:pt x="2531" y="1286253"/>
                  <a:pt x="0" y="1069093"/>
                </a:cubicBezTo>
                <a:cubicBezTo>
                  <a:pt x="-2531" y="851933"/>
                  <a:pt x="33888" y="807850"/>
                  <a:pt x="0" y="588257"/>
                </a:cubicBezTo>
                <a:cubicBezTo>
                  <a:pt x="-33888" y="368664"/>
                  <a:pt x="17239" y="127577"/>
                  <a:pt x="0" y="0"/>
                </a:cubicBezTo>
                <a:close/>
              </a:path>
            </a:pathLst>
          </a:custGeom>
          <a:solidFill>
            <a:srgbClr val="FED141"/>
          </a:solidFill>
          <a:ln w="88900" cap="rnd">
            <a:solidFill>
              <a:schemeClr val="tx1"/>
            </a:solidFill>
            <a:round/>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1">
            <a:extLst>
              <a:ext uri="{FF2B5EF4-FFF2-40B4-BE49-F238E27FC236}">
                <a16:creationId xmlns:a16="http://schemas.microsoft.com/office/drawing/2014/main" id="{3002AF3C-8EA6-FF06-AEF9-F6246116644F}"/>
              </a:ext>
            </a:extLst>
          </p:cNvPr>
          <p:cNvSpPr>
            <a:spLocks noGrp="1"/>
          </p:cNvSpPr>
          <p:nvPr/>
        </p:nvSpPr>
        <p:spPr>
          <a:xfrm>
            <a:off x="746889" y="123418"/>
            <a:ext cx="10338206" cy="9033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stStyle>
          <a:p>
            <a:pPr algn="l"/>
            <a:r>
              <a:rPr lang="en-US" b="1">
                <a:latin typeface="Avenir Next LT Pro Demi" panose="020B0704020202020204"/>
                <a:cs typeface="Arial" panose="020B0604020202020204" pitchFamily="34" charset="0"/>
              </a:rPr>
              <a:t>Where are parents getting information?</a:t>
            </a:r>
          </a:p>
        </p:txBody>
      </p:sp>
      <p:cxnSp>
        <p:nvCxnSpPr>
          <p:cNvPr id="7" name="Straight Connector 6">
            <a:extLst>
              <a:ext uri="{FF2B5EF4-FFF2-40B4-BE49-F238E27FC236}">
                <a16:creationId xmlns:a16="http://schemas.microsoft.com/office/drawing/2014/main" id="{55EFDDA0-C1E6-4224-9BF2-82BB925420A1}"/>
              </a:ext>
            </a:extLst>
          </p:cNvPr>
          <p:cNvCxnSpPr/>
          <p:nvPr/>
        </p:nvCxnSpPr>
        <p:spPr>
          <a:xfrm>
            <a:off x="1200666" y="1267545"/>
            <a:ext cx="0" cy="4534293"/>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89515DE-6D16-46AC-8EED-563EE8219DD4}"/>
              </a:ext>
            </a:extLst>
          </p:cNvPr>
          <p:cNvCxnSpPr>
            <a:cxnSpLocks/>
          </p:cNvCxnSpPr>
          <p:nvPr/>
        </p:nvCxnSpPr>
        <p:spPr>
          <a:xfrm>
            <a:off x="1200666" y="5811264"/>
            <a:ext cx="8708638"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8">
            <a:extLst>
              <a:ext uri="{FF2B5EF4-FFF2-40B4-BE49-F238E27FC236}">
                <a16:creationId xmlns:a16="http://schemas.microsoft.com/office/drawing/2014/main" id="{4FDF2D17-09F8-40A3-856B-2A8A3C39E138}"/>
              </a:ext>
            </a:extLst>
          </p:cNvPr>
          <p:cNvSpPr txBox="1"/>
          <p:nvPr/>
        </p:nvSpPr>
        <p:spPr>
          <a:xfrm rot="16200000">
            <a:off x="-1004095" y="2629535"/>
            <a:ext cx="3968684" cy="310833"/>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Social Media Views/Posts</a:t>
            </a:r>
          </a:p>
        </p:txBody>
      </p:sp>
      <p:sp>
        <p:nvSpPr>
          <p:cNvPr id="11" name="TextBox 9">
            <a:extLst>
              <a:ext uri="{FF2B5EF4-FFF2-40B4-BE49-F238E27FC236}">
                <a16:creationId xmlns:a16="http://schemas.microsoft.com/office/drawing/2014/main" id="{7D019AC3-F85C-4BE8-8474-9DAAD89BE1B3}"/>
              </a:ext>
            </a:extLst>
          </p:cNvPr>
          <p:cNvSpPr txBox="1"/>
          <p:nvPr/>
        </p:nvSpPr>
        <p:spPr>
          <a:xfrm>
            <a:off x="4997418" y="5922904"/>
            <a:ext cx="3968684" cy="310833"/>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Google Searches</a:t>
            </a:r>
          </a:p>
        </p:txBody>
      </p:sp>
      <p:sp>
        <p:nvSpPr>
          <p:cNvPr id="12" name="Oval 11">
            <a:extLst>
              <a:ext uri="{FF2B5EF4-FFF2-40B4-BE49-F238E27FC236}">
                <a16:creationId xmlns:a16="http://schemas.microsoft.com/office/drawing/2014/main" id="{AA6EED15-BA6E-47F9-A6E7-A9FE915BCBC7}"/>
              </a:ext>
            </a:extLst>
          </p:cNvPr>
          <p:cNvSpPr/>
          <p:nvPr/>
        </p:nvSpPr>
        <p:spPr>
          <a:xfrm>
            <a:off x="7943443" y="2888829"/>
            <a:ext cx="182880" cy="182880"/>
          </a:xfrm>
          <a:prstGeom prst="ellipse">
            <a:avLst/>
          </a:prstGeom>
          <a:solidFill>
            <a:srgbClr val="43B02A"/>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2BFF81A2-1C77-44BF-94FC-A2E18098B1CB}"/>
              </a:ext>
            </a:extLst>
          </p:cNvPr>
          <p:cNvSpPr txBox="1"/>
          <p:nvPr/>
        </p:nvSpPr>
        <p:spPr>
          <a:xfrm>
            <a:off x="8237747" y="2884938"/>
            <a:ext cx="2607145" cy="274200"/>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a:rPr>
              <a:t>Parenting topics</a:t>
            </a:r>
          </a:p>
        </p:txBody>
      </p:sp>
      <p:sp>
        <p:nvSpPr>
          <p:cNvPr id="14" name="TextBox 13">
            <a:extLst>
              <a:ext uri="{FF2B5EF4-FFF2-40B4-BE49-F238E27FC236}">
                <a16:creationId xmlns:a16="http://schemas.microsoft.com/office/drawing/2014/main" id="{FCA4B856-EE48-4996-BBDE-13A48932B74A}"/>
              </a:ext>
            </a:extLst>
          </p:cNvPr>
          <p:cNvSpPr txBox="1"/>
          <p:nvPr/>
        </p:nvSpPr>
        <p:spPr>
          <a:xfrm>
            <a:off x="9899841" y="2884938"/>
            <a:ext cx="2607145" cy="274200"/>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a:rPr>
              <a:t>Diagnosis topics</a:t>
            </a:r>
          </a:p>
        </p:txBody>
      </p:sp>
      <p:sp>
        <p:nvSpPr>
          <p:cNvPr id="15" name="Oval 14">
            <a:extLst>
              <a:ext uri="{FF2B5EF4-FFF2-40B4-BE49-F238E27FC236}">
                <a16:creationId xmlns:a16="http://schemas.microsoft.com/office/drawing/2014/main" id="{F8C4CE6E-DFDB-4257-B480-2D9B33B46AAB}"/>
              </a:ext>
            </a:extLst>
          </p:cNvPr>
          <p:cNvSpPr/>
          <p:nvPr/>
        </p:nvSpPr>
        <p:spPr>
          <a:xfrm>
            <a:off x="9604795" y="2884410"/>
            <a:ext cx="182880" cy="182880"/>
          </a:xfrm>
          <a:prstGeom prst="ellipse">
            <a:avLst/>
          </a:prstGeom>
          <a:solidFill>
            <a:srgbClr val="981D97"/>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6" name="Oval 15">
            <a:extLst>
              <a:ext uri="{FF2B5EF4-FFF2-40B4-BE49-F238E27FC236}">
                <a16:creationId xmlns:a16="http://schemas.microsoft.com/office/drawing/2014/main" id="{53A99FE7-7F0A-4002-9E3B-31D3F696E46C}"/>
              </a:ext>
            </a:extLst>
          </p:cNvPr>
          <p:cNvSpPr/>
          <p:nvPr/>
        </p:nvSpPr>
        <p:spPr>
          <a:xfrm>
            <a:off x="4582144" y="1639024"/>
            <a:ext cx="1280160" cy="1280160"/>
          </a:xfrm>
          <a:prstGeom prst="ellipse">
            <a:avLst/>
          </a:prstGeom>
          <a:solidFill>
            <a:srgbClr val="43B02A"/>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0D29DBEA-E211-46E5-98B7-EF6D711CE475}"/>
              </a:ext>
            </a:extLst>
          </p:cNvPr>
          <p:cNvSpPr txBox="1"/>
          <p:nvPr/>
        </p:nvSpPr>
        <p:spPr>
          <a:xfrm>
            <a:off x="4762971" y="2018413"/>
            <a:ext cx="918505" cy="453196"/>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mn-cs"/>
              </a:rPr>
              <a:t>Gentle</a:t>
            </a:r>
          </a:p>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mn-cs"/>
              </a:rPr>
              <a:t>Parenting</a:t>
            </a:r>
          </a:p>
        </p:txBody>
      </p:sp>
      <p:sp>
        <p:nvSpPr>
          <p:cNvPr id="18" name="Oval 17">
            <a:extLst>
              <a:ext uri="{FF2B5EF4-FFF2-40B4-BE49-F238E27FC236}">
                <a16:creationId xmlns:a16="http://schemas.microsoft.com/office/drawing/2014/main" id="{E9DD351B-8397-4D02-AD0B-3F11768BC91D}"/>
              </a:ext>
            </a:extLst>
          </p:cNvPr>
          <p:cNvSpPr/>
          <p:nvPr/>
        </p:nvSpPr>
        <p:spPr>
          <a:xfrm>
            <a:off x="2489293" y="2925259"/>
            <a:ext cx="731520" cy="731520"/>
          </a:xfrm>
          <a:prstGeom prst="ellipse">
            <a:avLst/>
          </a:prstGeom>
          <a:solidFill>
            <a:srgbClr val="43B02A"/>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0" name="TextBox 18">
            <a:extLst>
              <a:ext uri="{FF2B5EF4-FFF2-40B4-BE49-F238E27FC236}">
                <a16:creationId xmlns:a16="http://schemas.microsoft.com/office/drawing/2014/main" id="{4B325C70-0169-4F15-A1FD-19E4016ED56D}"/>
              </a:ext>
            </a:extLst>
          </p:cNvPr>
          <p:cNvSpPr txBox="1"/>
          <p:nvPr/>
        </p:nvSpPr>
        <p:spPr>
          <a:xfrm>
            <a:off x="3254212" y="3198765"/>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Respectful</a:t>
            </a:r>
          </a:p>
        </p:txBody>
      </p:sp>
      <p:sp>
        <p:nvSpPr>
          <p:cNvPr id="21" name="Oval 20">
            <a:extLst>
              <a:ext uri="{FF2B5EF4-FFF2-40B4-BE49-F238E27FC236}">
                <a16:creationId xmlns:a16="http://schemas.microsoft.com/office/drawing/2014/main" id="{5E902FFC-9CD9-4B2D-95AA-DD75FC614094}"/>
              </a:ext>
            </a:extLst>
          </p:cNvPr>
          <p:cNvSpPr/>
          <p:nvPr/>
        </p:nvSpPr>
        <p:spPr>
          <a:xfrm>
            <a:off x="3433356" y="5214191"/>
            <a:ext cx="182880" cy="182880"/>
          </a:xfrm>
          <a:prstGeom prst="ellipse">
            <a:avLst/>
          </a:prstGeom>
          <a:solidFill>
            <a:srgbClr val="981D97"/>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2" name="Oval 21">
            <a:extLst>
              <a:ext uri="{FF2B5EF4-FFF2-40B4-BE49-F238E27FC236}">
                <a16:creationId xmlns:a16="http://schemas.microsoft.com/office/drawing/2014/main" id="{AB8F6ED7-7A3A-40FA-859B-D07CA1AE1B72}"/>
              </a:ext>
            </a:extLst>
          </p:cNvPr>
          <p:cNvSpPr/>
          <p:nvPr/>
        </p:nvSpPr>
        <p:spPr>
          <a:xfrm>
            <a:off x="4119057" y="3618549"/>
            <a:ext cx="822960" cy="822960"/>
          </a:xfrm>
          <a:prstGeom prst="ellipse">
            <a:avLst/>
          </a:prstGeom>
          <a:solidFill>
            <a:srgbClr val="43B02A"/>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3" name="TextBox 21">
            <a:extLst>
              <a:ext uri="{FF2B5EF4-FFF2-40B4-BE49-F238E27FC236}">
                <a16:creationId xmlns:a16="http://schemas.microsoft.com/office/drawing/2014/main" id="{AAE0E4B7-37B6-45BD-B161-24391EBF0472}"/>
              </a:ext>
            </a:extLst>
          </p:cNvPr>
          <p:cNvSpPr txBox="1"/>
          <p:nvPr/>
        </p:nvSpPr>
        <p:spPr>
          <a:xfrm>
            <a:off x="4996131" y="3918811"/>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Positive</a:t>
            </a:r>
          </a:p>
        </p:txBody>
      </p:sp>
      <p:sp>
        <p:nvSpPr>
          <p:cNvPr id="24" name="Oval 23">
            <a:extLst>
              <a:ext uri="{FF2B5EF4-FFF2-40B4-BE49-F238E27FC236}">
                <a16:creationId xmlns:a16="http://schemas.microsoft.com/office/drawing/2014/main" id="{1227B519-F9C0-4E46-BE3C-B886564C4125}"/>
              </a:ext>
            </a:extLst>
          </p:cNvPr>
          <p:cNvSpPr/>
          <p:nvPr/>
        </p:nvSpPr>
        <p:spPr>
          <a:xfrm>
            <a:off x="5543558" y="4625331"/>
            <a:ext cx="548640" cy="548640"/>
          </a:xfrm>
          <a:prstGeom prst="ellipse">
            <a:avLst/>
          </a:prstGeom>
          <a:solidFill>
            <a:srgbClr val="43B02A"/>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5" name="TextBox 23">
            <a:extLst>
              <a:ext uri="{FF2B5EF4-FFF2-40B4-BE49-F238E27FC236}">
                <a16:creationId xmlns:a16="http://schemas.microsoft.com/office/drawing/2014/main" id="{40455760-4827-4498-BAB8-9AA3CD62FCF9}"/>
              </a:ext>
            </a:extLst>
          </p:cNvPr>
          <p:cNvSpPr txBox="1"/>
          <p:nvPr/>
        </p:nvSpPr>
        <p:spPr>
          <a:xfrm>
            <a:off x="6213152" y="4807397"/>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Authoritative</a:t>
            </a:r>
          </a:p>
        </p:txBody>
      </p:sp>
      <p:sp>
        <p:nvSpPr>
          <p:cNvPr id="26" name="TextBox 24">
            <a:extLst>
              <a:ext uri="{FF2B5EF4-FFF2-40B4-BE49-F238E27FC236}">
                <a16:creationId xmlns:a16="http://schemas.microsoft.com/office/drawing/2014/main" id="{28D068F2-C2CD-4D7C-9363-31CFB4AA9B87}"/>
              </a:ext>
            </a:extLst>
          </p:cNvPr>
          <p:cNvSpPr txBox="1"/>
          <p:nvPr/>
        </p:nvSpPr>
        <p:spPr>
          <a:xfrm>
            <a:off x="3658439" y="5180584"/>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Autism</a:t>
            </a:r>
          </a:p>
        </p:txBody>
      </p:sp>
      <p:sp>
        <p:nvSpPr>
          <p:cNvPr id="27" name="Oval 26">
            <a:extLst>
              <a:ext uri="{FF2B5EF4-FFF2-40B4-BE49-F238E27FC236}">
                <a16:creationId xmlns:a16="http://schemas.microsoft.com/office/drawing/2014/main" id="{C9FB5271-7B41-48FA-B19D-B697F12489D8}"/>
              </a:ext>
            </a:extLst>
          </p:cNvPr>
          <p:cNvSpPr/>
          <p:nvPr/>
        </p:nvSpPr>
        <p:spPr>
          <a:xfrm>
            <a:off x="3071332" y="5482573"/>
            <a:ext cx="182880" cy="182880"/>
          </a:xfrm>
          <a:prstGeom prst="ellipse">
            <a:avLst/>
          </a:prstGeom>
          <a:solidFill>
            <a:srgbClr val="981D97"/>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8" name="TextBox 26">
            <a:extLst>
              <a:ext uri="{FF2B5EF4-FFF2-40B4-BE49-F238E27FC236}">
                <a16:creationId xmlns:a16="http://schemas.microsoft.com/office/drawing/2014/main" id="{EDBD264C-39EB-4D11-9C88-B8AF2B99F4D1}"/>
              </a:ext>
            </a:extLst>
          </p:cNvPr>
          <p:cNvSpPr txBox="1"/>
          <p:nvPr/>
        </p:nvSpPr>
        <p:spPr>
          <a:xfrm>
            <a:off x="3285249" y="5482573"/>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ADHD</a:t>
            </a:r>
          </a:p>
        </p:txBody>
      </p:sp>
      <p:sp>
        <p:nvSpPr>
          <p:cNvPr id="29" name="Oval 28">
            <a:extLst>
              <a:ext uri="{FF2B5EF4-FFF2-40B4-BE49-F238E27FC236}">
                <a16:creationId xmlns:a16="http://schemas.microsoft.com/office/drawing/2014/main" id="{36D846FD-3526-481F-AF3C-5B6106243898}"/>
              </a:ext>
            </a:extLst>
          </p:cNvPr>
          <p:cNvSpPr/>
          <p:nvPr/>
        </p:nvSpPr>
        <p:spPr>
          <a:xfrm>
            <a:off x="1597569" y="5701065"/>
            <a:ext cx="91440" cy="91440"/>
          </a:xfrm>
          <a:prstGeom prst="ellipse">
            <a:avLst/>
          </a:prstGeom>
          <a:solidFill>
            <a:srgbClr val="981D97"/>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0" name="TextBox 28">
            <a:extLst>
              <a:ext uri="{FF2B5EF4-FFF2-40B4-BE49-F238E27FC236}">
                <a16:creationId xmlns:a16="http://schemas.microsoft.com/office/drawing/2014/main" id="{7B1F02AB-B76A-4B8D-B0B8-9104FEED5D66}"/>
              </a:ext>
            </a:extLst>
          </p:cNvPr>
          <p:cNvSpPr txBox="1"/>
          <p:nvPr/>
        </p:nvSpPr>
        <p:spPr>
          <a:xfrm>
            <a:off x="1740798" y="5639387"/>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Dyslexia</a:t>
            </a:r>
          </a:p>
        </p:txBody>
      </p:sp>
      <p:sp>
        <p:nvSpPr>
          <p:cNvPr id="31" name="Oval 30">
            <a:extLst>
              <a:ext uri="{FF2B5EF4-FFF2-40B4-BE49-F238E27FC236}">
                <a16:creationId xmlns:a16="http://schemas.microsoft.com/office/drawing/2014/main" id="{E4C0D9E1-CEF9-4EDF-B9DF-E84E9B12A532}"/>
              </a:ext>
            </a:extLst>
          </p:cNvPr>
          <p:cNvSpPr/>
          <p:nvPr/>
        </p:nvSpPr>
        <p:spPr>
          <a:xfrm>
            <a:off x="4245539" y="5365092"/>
            <a:ext cx="274320" cy="274320"/>
          </a:xfrm>
          <a:prstGeom prst="ellipse">
            <a:avLst/>
          </a:prstGeom>
          <a:solidFill>
            <a:srgbClr val="981D97"/>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2" name="TextBox 30">
            <a:extLst>
              <a:ext uri="{FF2B5EF4-FFF2-40B4-BE49-F238E27FC236}">
                <a16:creationId xmlns:a16="http://schemas.microsoft.com/office/drawing/2014/main" id="{AE53A82E-901F-4BC1-9629-BC419DB258D7}"/>
              </a:ext>
            </a:extLst>
          </p:cNvPr>
          <p:cNvSpPr txBox="1"/>
          <p:nvPr/>
        </p:nvSpPr>
        <p:spPr>
          <a:xfrm>
            <a:off x="4550896" y="5388935"/>
            <a:ext cx="893044" cy="184508"/>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Anxiety</a:t>
            </a:r>
          </a:p>
        </p:txBody>
      </p:sp>
      <p:sp>
        <p:nvSpPr>
          <p:cNvPr id="33" name="TextBox 31">
            <a:extLst>
              <a:ext uri="{FF2B5EF4-FFF2-40B4-BE49-F238E27FC236}">
                <a16:creationId xmlns:a16="http://schemas.microsoft.com/office/drawing/2014/main" id="{735CD3D2-7B51-4AC2-A463-4102C3956686}"/>
              </a:ext>
            </a:extLst>
          </p:cNvPr>
          <p:cNvSpPr txBox="1"/>
          <p:nvPr/>
        </p:nvSpPr>
        <p:spPr>
          <a:xfrm>
            <a:off x="7945638" y="3358647"/>
            <a:ext cx="3402910" cy="811175"/>
          </a:xfrm>
          <a:prstGeom prst="rect">
            <a:avLst/>
          </a:prstGeom>
          <a:ln w="6350">
            <a:noFill/>
            <a:miter lim="800000"/>
          </a:ln>
        </p:spPr>
        <p:txBody>
          <a:bodyPr vert="horz" wrap="square" lIns="0" tIns="0" rIns="0" b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venir Next"/>
              </a:rPr>
              <a:t>Size of circle indicates total social media and google search size relative to each topic represented.</a:t>
            </a:r>
          </a:p>
        </p:txBody>
      </p:sp>
      <p:sp>
        <p:nvSpPr>
          <p:cNvPr id="34" name="TextBox 3">
            <a:extLst>
              <a:ext uri="{FF2B5EF4-FFF2-40B4-BE49-F238E27FC236}">
                <a16:creationId xmlns:a16="http://schemas.microsoft.com/office/drawing/2014/main" id="{059072D0-CFEA-C764-11A3-6137208AFAE2}"/>
              </a:ext>
            </a:extLst>
          </p:cNvPr>
          <p:cNvSpPr txBox="1"/>
          <p:nvPr/>
        </p:nvSpPr>
        <p:spPr>
          <a:xfrm>
            <a:off x="1677" y="5724736"/>
            <a:ext cx="6256866" cy="2616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t>AH</a:t>
            </a:r>
          </a:p>
        </p:txBody>
      </p:sp>
    </p:spTree>
    <p:extLst>
      <p:ext uri="{BB962C8B-B14F-4D97-AF65-F5344CB8AC3E}">
        <p14:creationId xmlns:p14="http://schemas.microsoft.com/office/powerpoint/2010/main" val="3236481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DE2FD-1E7B-5D71-DA4C-AA89AD6F9E6E}"/>
            </a:ext>
          </a:extLst>
        </p:cNvPr>
        <p:cNvGrpSpPr/>
        <p:nvPr/>
      </p:nvGrpSpPr>
      <p:grpSpPr>
        <a:xfrm>
          <a:off x="0" y="0"/>
          <a:ext cx="0" cy="0"/>
          <a:chOff x="0" y="0"/>
          <a:chExt cx="0" cy="0"/>
        </a:xfrm>
      </p:grpSpPr>
      <p:sp>
        <p:nvSpPr>
          <p:cNvPr id="19" name="TextBox 6">
            <a:extLst>
              <a:ext uri="{FF2B5EF4-FFF2-40B4-BE49-F238E27FC236}">
                <a16:creationId xmlns:a16="http://schemas.microsoft.com/office/drawing/2014/main" id="{810B9FDC-2DF4-3B67-E9BF-AEBE240CFC35}"/>
              </a:ext>
            </a:extLst>
          </p:cNvPr>
          <p:cNvSpPr txBox="1"/>
          <p:nvPr/>
        </p:nvSpPr>
        <p:spPr>
          <a:xfrm>
            <a:off x="4024493" y="6530734"/>
            <a:ext cx="259387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t>Source: SAMHSA, CDC, NIMH</a:t>
            </a:r>
          </a:p>
        </p:txBody>
      </p:sp>
      <p:sp>
        <p:nvSpPr>
          <p:cNvPr id="3" name="Title 1">
            <a:extLst>
              <a:ext uri="{FF2B5EF4-FFF2-40B4-BE49-F238E27FC236}">
                <a16:creationId xmlns:a16="http://schemas.microsoft.com/office/drawing/2014/main" id="{1E9624B0-6550-5B62-C7A1-42604727FB55}"/>
              </a:ext>
            </a:extLst>
          </p:cNvPr>
          <p:cNvSpPr txBox="1">
            <a:spLocks/>
          </p:cNvSpPr>
          <p:nvPr/>
        </p:nvSpPr>
        <p:spPr>
          <a:xfrm>
            <a:off x="325338" y="389860"/>
            <a:ext cx="10338206" cy="903313"/>
          </a:xfrm>
          <a:prstGeom prst="rect">
            <a:avLst/>
          </a:prstGeom>
        </p:spPr>
        <p:txBody>
          <a:bodyPr>
            <a:noAutofit/>
          </a:bodyPr>
          <a:lstStyle>
            <a:defPPr>
              <a:defRPr lang="en-US"/>
            </a:defPPr>
            <a:lvl1pPr marL="0"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latin typeface="Lato" panose="020F0502020204030203"/>
                <a:cs typeface="Arial" panose="020B0604020202020204" pitchFamily="34" charset="0"/>
              </a:rPr>
              <a:t>The internet, social media, and mental health</a:t>
            </a:r>
          </a:p>
        </p:txBody>
      </p:sp>
      <p:sp>
        <p:nvSpPr>
          <p:cNvPr id="5" name="Content Placeholder 2">
            <a:extLst>
              <a:ext uri="{FF2B5EF4-FFF2-40B4-BE49-F238E27FC236}">
                <a16:creationId xmlns:a16="http://schemas.microsoft.com/office/drawing/2014/main" id="{A449A812-4050-A2B2-D8FA-E230F7E103A7}"/>
              </a:ext>
            </a:extLst>
          </p:cNvPr>
          <p:cNvSpPr txBox="1">
            <a:spLocks/>
          </p:cNvSpPr>
          <p:nvPr/>
        </p:nvSpPr>
        <p:spPr>
          <a:xfrm>
            <a:off x="130690" y="1324882"/>
            <a:ext cx="7422388" cy="4164280"/>
          </a:xfrm>
          <a:prstGeom prst="rect">
            <a:avLst/>
          </a:prstGeom>
        </p:spPr>
        <p:txBody>
          <a:bodyPr numCol="1">
            <a:noAutofit/>
          </a:bodyPr>
          <a:lstStyle>
            <a:defPPr>
              <a:defRPr lang="en-US"/>
            </a:defPPr>
            <a:lvl1pPr marL="0" indent="0" algn="l" defTabSz="914400" rtl="0" eaLnBrk="1" latinLnBrk="0" hangingPunct="1">
              <a:lnSpc>
                <a:spcPct val="90000"/>
              </a:lnSpc>
              <a:spcBef>
                <a:spcPts val="1000"/>
              </a:spcBef>
              <a:buFontTx/>
              <a:buNone/>
              <a:defRPr sz="3200" kern="1200">
                <a:solidFill>
                  <a:schemeClr val="tx1">
                    <a:lumMod val="65000"/>
                    <a:lumOff val="35000"/>
                  </a:schemeClr>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20000"/>
              </a:lnSpc>
              <a:spcBef>
                <a:spcPts val="0"/>
              </a:spcBef>
              <a:buFont typeface="Arial" panose="020B0604020202020204" pitchFamily="34" charset="0"/>
              <a:buChar char="•"/>
              <a:defRPr/>
            </a:pPr>
            <a:r>
              <a:rPr lang="en-US" sz="2000">
                <a:solidFill>
                  <a:schemeClr val="tx1"/>
                </a:solidFill>
                <a:latin typeface="Lato" panose="020F0502020204030203"/>
              </a:rPr>
              <a:t>“…TikTok videos with #mentalhealth in the caption have earned more than 43.9 billion views… and mentions of mental health on social media are increasing year by year.”</a:t>
            </a:r>
          </a:p>
          <a:p>
            <a:pPr lvl="0">
              <a:lnSpc>
                <a:spcPct val="120000"/>
              </a:lnSpc>
              <a:spcBef>
                <a:spcPts val="0"/>
              </a:spcBef>
              <a:defRPr/>
            </a:pPr>
            <a:endParaRPr lang="en-US" sz="2000">
              <a:solidFill>
                <a:schemeClr val="tx1"/>
              </a:solidFill>
              <a:latin typeface="Lato" panose="020F0502020204030203"/>
            </a:endParaRPr>
          </a:p>
          <a:p>
            <a:pPr marL="457200" lvl="0" indent="-457200">
              <a:lnSpc>
                <a:spcPct val="120000"/>
              </a:lnSpc>
              <a:spcBef>
                <a:spcPts val="0"/>
              </a:spcBef>
              <a:buFont typeface="Arial" panose="020B0604020202020204" pitchFamily="34" charset="0"/>
              <a:buChar char="•"/>
              <a:defRPr/>
            </a:pPr>
            <a:r>
              <a:rPr lang="en-US" sz="2000">
                <a:solidFill>
                  <a:schemeClr val="tx1"/>
                </a:solidFill>
                <a:latin typeface="Lato" panose="020F0502020204030203"/>
              </a:rPr>
              <a:t>“The growing popularity of the subject means that creators of mental health content are filling a health-care gap. But social media apps are not designed to prioritize accurate, helpful information, critics say, just whatever content draws the biggest reaction.”</a:t>
            </a:r>
          </a:p>
          <a:p>
            <a:pPr marL="1143000" lvl="1" indent="-457200">
              <a:lnSpc>
                <a:spcPct val="120000"/>
              </a:lnSpc>
              <a:spcBef>
                <a:spcPts val="0"/>
              </a:spcBef>
              <a:buFont typeface="Courier New" panose="02070309020205020404" pitchFamily="49" charset="0"/>
              <a:buChar char="o"/>
              <a:defRPr/>
            </a:pPr>
            <a:r>
              <a:rPr kumimoji="0" lang="en-US" sz="1800" b="0" u="none" strike="noStrike" kern="1200" cap="none" spc="0" normalizeH="0" baseline="0" noProof="0">
                <a:ln>
                  <a:noFill/>
                </a:ln>
                <a:solidFill>
                  <a:schemeClr val="tx1"/>
                </a:solidFill>
                <a:effectLst/>
                <a:uLnTx/>
                <a:uFillTx/>
                <a:latin typeface="Lato" panose="020F0502020204030203"/>
                <a:cs typeface="Arial" panose="020B0604020202020204" pitchFamily="34" charset="0"/>
              </a:rPr>
              <a:t>Creators also changed from raising awareness to giving guidance</a:t>
            </a:r>
          </a:p>
        </p:txBody>
      </p:sp>
      <p:sp>
        <p:nvSpPr>
          <p:cNvPr id="7" name="TextBox 3">
            <a:extLst>
              <a:ext uri="{FF2B5EF4-FFF2-40B4-BE49-F238E27FC236}">
                <a16:creationId xmlns:a16="http://schemas.microsoft.com/office/drawing/2014/main" id="{B490A211-3D6B-57E3-1F32-9AAA67660018}"/>
              </a:ext>
            </a:extLst>
          </p:cNvPr>
          <p:cNvSpPr txBox="1"/>
          <p:nvPr/>
        </p:nvSpPr>
        <p:spPr>
          <a:xfrm>
            <a:off x="-774" y="5810198"/>
            <a:ext cx="6571787" cy="8463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j-lt"/>
              </a:rPr>
              <a:t>Washington Post, 2022</a:t>
            </a:r>
            <a:endParaRPr lang="en-US"/>
          </a:p>
          <a:p>
            <a:r>
              <a:rPr lang="en-US" sz="1050">
                <a:latin typeface="+mj-lt"/>
              </a:rPr>
              <a:t>Online creators are de facto therapists for millions. It’s complicated.</a:t>
            </a:r>
            <a:endParaRPr lang="en-US" sz="1050">
              <a:latin typeface="+mj-lt"/>
              <a:ea typeface="Calibri Light" panose="020F0302020204030204"/>
              <a:cs typeface="Calibri Light" panose="020F0302020204030204"/>
            </a:endParaRPr>
          </a:p>
          <a:p>
            <a:r>
              <a:rPr lang="en-US" sz="1050">
                <a:latin typeface="+mj-lt"/>
              </a:rPr>
              <a:t>Faced with explosive demand and few safeguards, creators of mental health content are defining their own ethics</a:t>
            </a:r>
            <a:endParaRPr lang="en-US" sz="1050">
              <a:latin typeface="+mj-lt"/>
              <a:ea typeface="Calibri Light" panose="020F0302020204030204"/>
              <a:cs typeface="Calibri Light" panose="020F0302020204030204"/>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230F78E4-A97D-D9EA-1BB0-60CA156BD09B}"/>
              </a:ext>
            </a:extLst>
          </p:cNvPr>
          <p:cNvPicPr>
            <a:picLocks noChangeAspect="1"/>
          </p:cNvPicPr>
          <p:nvPr/>
        </p:nvPicPr>
        <p:blipFill>
          <a:blip r:embed="rId2"/>
          <a:srcRect l="20216" t="5783" r="5391" b="6964"/>
          <a:stretch>
            <a:fillRect/>
          </a:stretch>
        </p:blipFill>
        <p:spPr>
          <a:xfrm>
            <a:off x="8404667" y="1070202"/>
            <a:ext cx="2664333" cy="4720568"/>
          </a:xfrm>
          <a:prstGeom prst="rect">
            <a:avLst/>
          </a:prstGeom>
        </p:spPr>
      </p:pic>
    </p:spTree>
    <p:extLst>
      <p:ext uri="{BB962C8B-B14F-4D97-AF65-F5344CB8AC3E}">
        <p14:creationId xmlns:p14="http://schemas.microsoft.com/office/powerpoint/2010/main" val="2606472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551AA-AA99-B4DE-98C0-1B95C1DB8B4C}"/>
            </a:ext>
          </a:extLst>
        </p:cNvPr>
        <p:cNvGrpSpPr/>
        <p:nvPr/>
      </p:nvGrpSpPr>
      <p:grpSpPr>
        <a:xfrm>
          <a:off x="0" y="0"/>
          <a:ext cx="0" cy="0"/>
          <a:chOff x="0" y="0"/>
          <a:chExt cx="0" cy="0"/>
        </a:xfrm>
      </p:grpSpPr>
      <p:sp>
        <p:nvSpPr>
          <p:cNvPr id="19" name="TextBox 6">
            <a:extLst>
              <a:ext uri="{FF2B5EF4-FFF2-40B4-BE49-F238E27FC236}">
                <a16:creationId xmlns:a16="http://schemas.microsoft.com/office/drawing/2014/main" id="{C0F83AC3-CA52-8D23-F14B-A562D1724385}"/>
              </a:ext>
            </a:extLst>
          </p:cNvPr>
          <p:cNvSpPr txBox="1"/>
          <p:nvPr/>
        </p:nvSpPr>
        <p:spPr>
          <a:xfrm>
            <a:off x="4024493" y="6530734"/>
            <a:ext cx="259387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t>Source: SAMHSA, CDC, NIMH</a:t>
            </a:r>
          </a:p>
        </p:txBody>
      </p:sp>
      <p:sp>
        <p:nvSpPr>
          <p:cNvPr id="2" name="Title 1">
            <a:extLst>
              <a:ext uri="{FF2B5EF4-FFF2-40B4-BE49-F238E27FC236}">
                <a16:creationId xmlns:a16="http://schemas.microsoft.com/office/drawing/2014/main" id="{17F42CFF-E342-29FA-C3BC-147763B76DF8}"/>
              </a:ext>
            </a:extLst>
          </p:cNvPr>
          <p:cNvSpPr txBox="1">
            <a:spLocks/>
          </p:cNvSpPr>
          <p:nvPr/>
        </p:nvSpPr>
        <p:spPr>
          <a:xfrm>
            <a:off x="151638" y="265135"/>
            <a:ext cx="10338206" cy="903313"/>
          </a:xfrm>
          <a:prstGeom prst="rect">
            <a:avLst/>
          </a:prstGeom>
        </p:spPr>
        <p:txBody>
          <a:bodyPr>
            <a:noAutofit/>
          </a:bodyPr>
          <a:lstStyle>
            <a:defPPr>
              <a:defRPr lang="en-US"/>
            </a:defPPr>
            <a:lvl1pPr marL="0"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Lato" panose="020F0502020204030203"/>
                <a:cs typeface="Arial" panose="020B0604020202020204" pitchFamily="34" charset="0"/>
              </a:rPr>
              <a:t>Online information and misinformation</a:t>
            </a:r>
          </a:p>
        </p:txBody>
      </p:sp>
      <p:sp>
        <p:nvSpPr>
          <p:cNvPr id="4" name="Content Placeholder 2">
            <a:extLst>
              <a:ext uri="{FF2B5EF4-FFF2-40B4-BE49-F238E27FC236}">
                <a16:creationId xmlns:a16="http://schemas.microsoft.com/office/drawing/2014/main" id="{47C15C32-8169-E001-2979-898F32AD6AAF}"/>
              </a:ext>
            </a:extLst>
          </p:cNvPr>
          <p:cNvSpPr txBox="1">
            <a:spLocks/>
          </p:cNvSpPr>
          <p:nvPr/>
        </p:nvSpPr>
        <p:spPr>
          <a:xfrm>
            <a:off x="151638" y="1063051"/>
            <a:ext cx="11016846" cy="4591954"/>
          </a:xfrm>
          <a:prstGeom prst="rect">
            <a:avLst/>
          </a:prstGeom>
        </p:spPr>
        <p:txBody>
          <a:bodyPr numCol="1">
            <a:normAutofit/>
          </a:bodyPr>
          <a:lstStyle>
            <a:defPPr>
              <a:defRPr lang="en-US"/>
            </a:defPPr>
            <a:lvl1pPr marL="0" indent="0" algn="l" defTabSz="914400" rtl="0" eaLnBrk="1" latinLnBrk="0" hangingPunct="1">
              <a:lnSpc>
                <a:spcPct val="90000"/>
              </a:lnSpc>
              <a:spcBef>
                <a:spcPts val="1000"/>
              </a:spcBef>
              <a:buFontTx/>
              <a:buNone/>
              <a:defRPr sz="3200" kern="1200">
                <a:solidFill>
                  <a:schemeClr val="tx1">
                    <a:lumMod val="65000"/>
                    <a:lumOff val="35000"/>
                  </a:schemeClr>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fontAlgn="base">
              <a:buFont typeface="Arial" panose="020B0604020202020204" pitchFamily="34" charset="0"/>
              <a:buChar char="•"/>
            </a:pPr>
            <a:r>
              <a:rPr lang="en-US">
                <a:solidFill>
                  <a:schemeClr val="tx1"/>
                </a:solidFill>
                <a:latin typeface="Lato" panose="020F0502020204030203"/>
              </a:rPr>
              <a:t>For example, a study shared by CHADD found that of the 100 most popular TikTok videos on ADHD, </a:t>
            </a:r>
            <a:r>
              <a:rPr lang="en-US" b="1">
                <a:solidFill>
                  <a:schemeClr val="tx1"/>
                </a:solidFill>
                <a:latin typeface="Lato" panose="020F0502020204030203"/>
              </a:rPr>
              <a:t>52% were misleading</a:t>
            </a:r>
            <a:r>
              <a:rPr lang="en-US">
                <a:solidFill>
                  <a:schemeClr val="tx1"/>
                </a:solidFill>
                <a:latin typeface="Lato" panose="020F0502020204030203"/>
              </a:rPr>
              <a:t>. </a:t>
            </a:r>
          </a:p>
          <a:p>
            <a:pPr marL="457200" indent="-457200" fontAlgn="base">
              <a:buFont typeface="Arial" panose="020B0604020202020204" pitchFamily="34" charset="0"/>
              <a:buChar char="•"/>
            </a:pPr>
            <a:endParaRPr lang="en-US" sz="1400">
              <a:solidFill>
                <a:schemeClr val="tx1"/>
              </a:solidFill>
              <a:latin typeface="Lato" panose="020F0502020204030203"/>
            </a:endParaRPr>
          </a:p>
          <a:p>
            <a:pPr marL="457200" indent="-457200" fontAlgn="base">
              <a:buFont typeface="Arial" panose="020B0604020202020204" pitchFamily="34" charset="0"/>
              <a:buChar char="•"/>
            </a:pPr>
            <a:r>
              <a:rPr lang="en-US">
                <a:solidFill>
                  <a:schemeClr val="tx1"/>
                </a:solidFill>
                <a:latin typeface="Lato" panose="020F0502020204030203" pitchFamily="34" charset="0"/>
                <a:ea typeface="Lato" panose="020F0502020204030203" pitchFamily="34" charset="0"/>
                <a:cs typeface="Lato" panose="020F0502020204030203" pitchFamily="34" charset="0"/>
              </a:rPr>
              <a:t>A systematic review investigating health misinformation in social media </a:t>
            </a:r>
            <a:r>
              <a:rPr lang="en-US" sz="2000">
                <a:solidFill>
                  <a:schemeClr val="tx1"/>
                </a:solidFill>
                <a:latin typeface="Lato" panose="020F0502020204030203" pitchFamily="34" charset="0"/>
                <a:ea typeface="Lato" panose="020F0502020204030203" pitchFamily="34" charset="0"/>
                <a:cs typeface="Lato" panose="020F0502020204030203" pitchFamily="34" charset="0"/>
              </a:rPr>
              <a:t>(e.g. Twitter, Facebook, Instagram, Flickr, Sina Weibo, VK, YouTube, Reddit, Myspace, Pinterest, WhatsApp)</a:t>
            </a:r>
            <a:r>
              <a:rPr lang="en-US">
                <a:solidFill>
                  <a:schemeClr val="tx1"/>
                </a:solidFill>
                <a:latin typeface="Lato" panose="020F0502020204030203" pitchFamily="34" charset="0"/>
                <a:ea typeface="Lato" panose="020F0502020204030203" pitchFamily="34" charset="0"/>
                <a:cs typeface="Lato" panose="020F0502020204030203" pitchFamily="34" charset="0"/>
              </a:rPr>
              <a:t>, up to </a:t>
            </a:r>
            <a:r>
              <a:rPr lang="en-US" b="1">
                <a:solidFill>
                  <a:schemeClr val="tx1"/>
                </a:solidFill>
                <a:latin typeface="Lato" panose="020F0502020204030203" pitchFamily="34" charset="0"/>
                <a:ea typeface="Lato" panose="020F0502020204030203" pitchFamily="34" charset="0"/>
                <a:cs typeface="Lato" panose="020F0502020204030203" pitchFamily="34" charset="0"/>
              </a:rPr>
              <a:t>87% of posts</a:t>
            </a:r>
            <a:r>
              <a:rPr lang="en-US">
                <a:solidFill>
                  <a:schemeClr val="tx1"/>
                </a:solidFill>
                <a:latin typeface="Lato" panose="020F0502020204030203" pitchFamily="34" charset="0"/>
                <a:ea typeface="Lato" panose="020F0502020204030203" pitchFamily="34" charset="0"/>
                <a:cs typeface="Lato" panose="020F0502020204030203" pitchFamily="34" charset="0"/>
              </a:rPr>
              <a:t> in some studies </a:t>
            </a:r>
            <a:r>
              <a:rPr lang="en-US" b="1">
                <a:solidFill>
                  <a:schemeClr val="tx1"/>
                </a:solidFill>
                <a:latin typeface="Lato" panose="020F0502020204030203" pitchFamily="34" charset="0"/>
                <a:ea typeface="Lato" panose="020F0502020204030203" pitchFamily="34" charset="0"/>
                <a:cs typeface="Lato" panose="020F0502020204030203" pitchFamily="34" charset="0"/>
              </a:rPr>
              <a:t>contained information that was misleading </a:t>
            </a:r>
            <a:r>
              <a:rPr lang="en-US">
                <a:solidFill>
                  <a:schemeClr val="tx1"/>
                </a:solidFill>
                <a:latin typeface="Lato" panose="020F0502020204030203" pitchFamily="34" charset="0"/>
                <a:ea typeface="Lato" panose="020F0502020204030203" pitchFamily="34" charset="0"/>
                <a:cs typeface="Lato" panose="020F0502020204030203" pitchFamily="34" charset="0"/>
              </a:rPr>
              <a:t>or </a:t>
            </a:r>
            <a:r>
              <a:rPr lang="en-US" b="1">
                <a:solidFill>
                  <a:schemeClr val="tx1"/>
                </a:solidFill>
                <a:latin typeface="Lato" panose="020F0502020204030203" pitchFamily="34" charset="0"/>
                <a:ea typeface="Lato" panose="020F0502020204030203" pitchFamily="34" charset="0"/>
                <a:cs typeface="Lato" panose="020F0502020204030203" pitchFamily="34" charset="0"/>
              </a:rPr>
              <a:t>untrue</a:t>
            </a:r>
            <a:r>
              <a:rPr lang="en-US">
                <a:solidFill>
                  <a:schemeClr val="tx1"/>
                </a:solidFill>
                <a:latin typeface="Lato" panose="020F0502020204030203" pitchFamily="34" charset="0"/>
                <a:ea typeface="Lato" panose="020F0502020204030203" pitchFamily="34" charset="0"/>
                <a:cs typeface="Lato" panose="020F0502020204030203" pitchFamily="34" charset="0"/>
              </a:rPr>
              <a:t> about health issues. </a:t>
            </a:r>
            <a:endParaRPr lang="en-US" sz="3600">
              <a:solidFill>
                <a:schemeClr val="tx1"/>
              </a:solidFill>
              <a:latin typeface="Lato" panose="020F0502020204030203" pitchFamily="34" charset="0"/>
              <a:ea typeface="Lato" panose="020F0502020204030203" pitchFamily="34" charset="0"/>
              <a:cs typeface="Lato" panose="020F0502020204030203" pitchFamily="34" charset="0"/>
            </a:endParaRPr>
          </a:p>
          <a:p>
            <a:pPr fontAlgn="base"/>
            <a:endParaRPr kumimoji="0" lang="en-US" sz="2400" b="0" i="0" u="none" strike="noStrike" kern="1200" cap="none" spc="0" normalizeH="0" baseline="0" noProof="0">
              <a:ln>
                <a:noFill/>
              </a:ln>
              <a:solidFill>
                <a:schemeClr val="tx1"/>
              </a:solidFill>
              <a:effectLst/>
              <a:uLnTx/>
              <a:uFillTx/>
              <a:latin typeface="Lato" panose="020F0502020204030203"/>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a:ln>
                <a:noFill/>
              </a:ln>
              <a:solidFill>
                <a:schemeClr val="tx1"/>
              </a:solidFill>
              <a:effectLst/>
              <a:uLnTx/>
              <a:uFillTx/>
              <a:latin typeface="Lato" panose="020F0502020204030203"/>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a:ln>
                <a:noFill/>
              </a:ln>
              <a:solidFill>
                <a:schemeClr val="tx1"/>
              </a:solidFill>
              <a:effectLst/>
              <a:uLnTx/>
              <a:uFillTx/>
              <a:latin typeface="Lato" panose="020F0502020204030203"/>
            </a:endParaRPr>
          </a:p>
        </p:txBody>
      </p:sp>
      <p:sp>
        <p:nvSpPr>
          <p:cNvPr id="6" name="TextBox 4">
            <a:extLst>
              <a:ext uri="{FF2B5EF4-FFF2-40B4-BE49-F238E27FC236}">
                <a16:creationId xmlns:a16="http://schemas.microsoft.com/office/drawing/2014/main" id="{83DEE877-0663-C88A-D6BB-3170BE6432D1}"/>
              </a:ext>
            </a:extLst>
          </p:cNvPr>
          <p:cNvSpPr txBox="1"/>
          <p:nvPr/>
        </p:nvSpPr>
        <p:spPr>
          <a:xfrm>
            <a:off x="152279" y="5834247"/>
            <a:ext cx="9744075" cy="50013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u="sng">
                <a:hlinkClick r:id="rId2"/>
              </a:rPr>
              <a:t>https://</a:t>
            </a:r>
            <a:r>
              <a:rPr lang="en-US" sz="1100" u="sng">
                <a:hlinkClick r:id="rId2"/>
              </a:rPr>
              <a:t>chadd.org/adhd-news/adhd-news-caregivers/social-media-videos-often-share-misinformation-about-adhd</a:t>
            </a:r>
            <a:r>
              <a:rPr lang="en-US" sz="1600" u="sng">
                <a:hlinkClick r:id="rId2"/>
              </a:rPr>
              <a:t>/</a:t>
            </a:r>
            <a:endParaRPr lang="en-US" sz="1600" u="sng"/>
          </a:p>
          <a:p>
            <a:r>
              <a:rPr lang="en-US" sz="1050"/>
              <a:t>Suarez-Lledo, V., &amp; Alvarez-Galvez, J. (2021). Prevalence of health misinformation on social media: systematic review. </a:t>
            </a:r>
            <a:r>
              <a:rPr lang="en-US" sz="1050" i="1"/>
              <a:t>Journal of medical Internet research</a:t>
            </a:r>
            <a:r>
              <a:rPr lang="en-US" sz="1050"/>
              <a:t>, </a:t>
            </a:r>
            <a:r>
              <a:rPr lang="en-US" sz="1050" i="1"/>
              <a:t>23</a:t>
            </a:r>
            <a:r>
              <a:rPr lang="en-US" sz="1050"/>
              <a:t>(1), e17187.</a:t>
            </a:r>
            <a:endParaRPr lang="es-419" sz="1000"/>
          </a:p>
        </p:txBody>
      </p:sp>
    </p:spTree>
    <p:extLst>
      <p:ext uri="{BB962C8B-B14F-4D97-AF65-F5344CB8AC3E}">
        <p14:creationId xmlns:p14="http://schemas.microsoft.com/office/powerpoint/2010/main" val="3606956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0CFB-DA71-4684-4676-E47ED23A3B44}"/>
            </a:ext>
          </a:extLst>
        </p:cNvPr>
        <p:cNvGrpSpPr/>
        <p:nvPr/>
      </p:nvGrpSpPr>
      <p:grpSpPr>
        <a:xfrm>
          <a:off x="0" y="0"/>
          <a:ext cx="0" cy="0"/>
          <a:chOff x="0" y="0"/>
          <a:chExt cx="0" cy="0"/>
        </a:xfrm>
      </p:grpSpPr>
      <p:sp>
        <p:nvSpPr>
          <p:cNvPr id="19" name="TextBox 6">
            <a:extLst>
              <a:ext uri="{FF2B5EF4-FFF2-40B4-BE49-F238E27FC236}">
                <a16:creationId xmlns:a16="http://schemas.microsoft.com/office/drawing/2014/main" id="{A5CCC41D-9429-42EE-F072-73E02A4D5FB4}"/>
              </a:ext>
            </a:extLst>
          </p:cNvPr>
          <p:cNvSpPr txBox="1"/>
          <p:nvPr/>
        </p:nvSpPr>
        <p:spPr>
          <a:xfrm>
            <a:off x="4024493" y="6530734"/>
            <a:ext cx="259387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t>Source: SAMHSA, CDC, NIMH</a:t>
            </a:r>
          </a:p>
        </p:txBody>
      </p:sp>
      <p:sp>
        <p:nvSpPr>
          <p:cNvPr id="3" name="Rectangle 2">
            <a:extLst>
              <a:ext uri="{FF2B5EF4-FFF2-40B4-BE49-F238E27FC236}">
                <a16:creationId xmlns:a16="http://schemas.microsoft.com/office/drawing/2014/main" id="{34E2D106-9CD0-A14B-8132-6E06E36F1293}"/>
              </a:ext>
            </a:extLst>
          </p:cNvPr>
          <p:cNvSpPr/>
          <p:nvPr/>
        </p:nvSpPr>
        <p:spPr>
          <a:xfrm>
            <a:off x="1657129" y="1390459"/>
            <a:ext cx="8357935" cy="1689653"/>
          </a:xfrm>
          <a:custGeom>
            <a:avLst/>
            <a:gdLst>
              <a:gd name="csX0" fmla="*/ 0 w 8357935"/>
              <a:gd name="csY0" fmla="*/ 0 h 1689653"/>
              <a:gd name="csX1" fmla="*/ 764154 w 8357935"/>
              <a:gd name="csY1" fmla="*/ 0 h 1689653"/>
              <a:gd name="csX2" fmla="*/ 1193991 w 8357935"/>
              <a:gd name="csY2" fmla="*/ 0 h 1689653"/>
              <a:gd name="csX3" fmla="*/ 1790986 w 8357935"/>
              <a:gd name="csY3" fmla="*/ 0 h 1689653"/>
              <a:gd name="csX4" fmla="*/ 2471561 w 8357935"/>
              <a:gd name="csY4" fmla="*/ 0 h 1689653"/>
              <a:gd name="csX5" fmla="*/ 2817818 w 8357935"/>
              <a:gd name="csY5" fmla="*/ 0 h 1689653"/>
              <a:gd name="csX6" fmla="*/ 3164075 w 8357935"/>
              <a:gd name="csY6" fmla="*/ 0 h 1689653"/>
              <a:gd name="csX7" fmla="*/ 3928229 w 8357935"/>
              <a:gd name="csY7" fmla="*/ 0 h 1689653"/>
              <a:gd name="csX8" fmla="*/ 4525225 w 8357935"/>
              <a:gd name="csY8" fmla="*/ 0 h 1689653"/>
              <a:gd name="csX9" fmla="*/ 4871482 w 8357935"/>
              <a:gd name="csY9" fmla="*/ 0 h 1689653"/>
              <a:gd name="csX10" fmla="*/ 5468477 w 8357935"/>
              <a:gd name="csY10" fmla="*/ 0 h 1689653"/>
              <a:gd name="csX11" fmla="*/ 6232632 w 8357935"/>
              <a:gd name="csY11" fmla="*/ 0 h 1689653"/>
              <a:gd name="csX12" fmla="*/ 6746048 w 8357935"/>
              <a:gd name="csY12" fmla="*/ 0 h 1689653"/>
              <a:gd name="csX13" fmla="*/ 7259464 w 8357935"/>
              <a:gd name="csY13" fmla="*/ 0 h 1689653"/>
              <a:gd name="csX14" fmla="*/ 8357935 w 8357935"/>
              <a:gd name="csY14" fmla="*/ 0 h 1689653"/>
              <a:gd name="csX15" fmla="*/ 8357935 w 8357935"/>
              <a:gd name="csY15" fmla="*/ 580114 h 1689653"/>
              <a:gd name="csX16" fmla="*/ 8357935 w 8357935"/>
              <a:gd name="csY16" fmla="*/ 1143332 h 1689653"/>
              <a:gd name="csX17" fmla="*/ 8357935 w 8357935"/>
              <a:gd name="csY17" fmla="*/ 1689653 h 1689653"/>
              <a:gd name="csX18" fmla="*/ 7844519 w 8357935"/>
              <a:gd name="csY18" fmla="*/ 1689653 h 1689653"/>
              <a:gd name="csX19" fmla="*/ 7414682 w 8357935"/>
              <a:gd name="csY19" fmla="*/ 1689653 h 1689653"/>
              <a:gd name="csX20" fmla="*/ 6650528 w 8357935"/>
              <a:gd name="csY20" fmla="*/ 1689653 h 1689653"/>
              <a:gd name="csX21" fmla="*/ 6053533 w 8357935"/>
              <a:gd name="csY21" fmla="*/ 1689653 h 1689653"/>
              <a:gd name="csX22" fmla="*/ 5707276 w 8357935"/>
              <a:gd name="csY22" fmla="*/ 1689653 h 1689653"/>
              <a:gd name="csX23" fmla="*/ 5110280 w 8357935"/>
              <a:gd name="csY23" fmla="*/ 1689653 h 1689653"/>
              <a:gd name="csX24" fmla="*/ 4596864 w 8357935"/>
              <a:gd name="csY24" fmla="*/ 1689653 h 1689653"/>
              <a:gd name="csX25" fmla="*/ 4083448 w 8357935"/>
              <a:gd name="csY25" fmla="*/ 1689653 h 1689653"/>
              <a:gd name="csX26" fmla="*/ 3570032 w 8357935"/>
              <a:gd name="csY26" fmla="*/ 1689653 h 1689653"/>
              <a:gd name="csX27" fmla="*/ 3056616 w 8357935"/>
              <a:gd name="csY27" fmla="*/ 1689653 h 1689653"/>
              <a:gd name="csX28" fmla="*/ 2376042 w 8357935"/>
              <a:gd name="csY28" fmla="*/ 1689653 h 1689653"/>
              <a:gd name="csX29" fmla="*/ 1779046 w 8357935"/>
              <a:gd name="csY29" fmla="*/ 1689653 h 1689653"/>
              <a:gd name="csX30" fmla="*/ 1432789 w 8357935"/>
              <a:gd name="csY30" fmla="*/ 1689653 h 1689653"/>
              <a:gd name="csX31" fmla="*/ 919373 w 8357935"/>
              <a:gd name="csY31" fmla="*/ 1689653 h 1689653"/>
              <a:gd name="csX32" fmla="*/ 0 w 8357935"/>
              <a:gd name="csY32" fmla="*/ 1689653 h 1689653"/>
              <a:gd name="csX33" fmla="*/ 0 w 8357935"/>
              <a:gd name="csY33" fmla="*/ 1160228 h 1689653"/>
              <a:gd name="csX34" fmla="*/ 0 w 8357935"/>
              <a:gd name="csY34" fmla="*/ 647700 h 1689653"/>
              <a:gd name="csX35" fmla="*/ 0 w 8357935"/>
              <a:gd name="csY35" fmla="*/ 0 h 16896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357935" h="1689653" fill="none" extrusionOk="0">
                <a:moveTo>
                  <a:pt x="0" y="0"/>
                </a:moveTo>
                <a:cubicBezTo>
                  <a:pt x="257819" y="-14718"/>
                  <a:pt x="474769" y="40405"/>
                  <a:pt x="764154" y="0"/>
                </a:cubicBezTo>
                <a:cubicBezTo>
                  <a:pt x="1053539" y="-40405"/>
                  <a:pt x="1082297" y="45262"/>
                  <a:pt x="1193991" y="0"/>
                </a:cubicBezTo>
                <a:cubicBezTo>
                  <a:pt x="1305685" y="-45262"/>
                  <a:pt x="1556317" y="26642"/>
                  <a:pt x="1790986" y="0"/>
                </a:cubicBezTo>
                <a:cubicBezTo>
                  <a:pt x="2025656" y="-26642"/>
                  <a:pt x="2185780" y="8205"/>
                  <a:pt x="2471561" y="0"/>
                </a:cubicBezTo>
                <a:cubicBezTo>
                  <a:pt x="2757342" y="-8205"/>
                  <a:pt x="2697634" y="36147"/>
                  <a:pt x="2817818" y="0"/>
                </a:cubicBezTo>
                <a:cubicBezTo>
                  <a:pt x="2938002" y="-36147"/>
                  <a:pt x="3091043" y="30265"/>
                  <a:pt x="3164075" y="0"/>
                </a:cubicBezTo>
                <a:cubicBezTo>
                  <a:pt x="3237107" y="-30265"/>
                  <a:pt x="3607546" y="50973"/>
                  <a:pt x="3928229" y="0"/>
                </a:cubicBezTo>
                <a:cubicBezTo>
                  <a:pt x="4248912" y="-50973"/>
                  <a:pt x="4390056" y="2458"/>
                  <a:pt x="4525225" y="0"/>
                </a:cubicBezTo>
                <a:cubicBezTo>
                  <a:pt x="4660394" y="-2458"/>
                  <a:pt x="4712247" y="28278"/>
                  <a:pt x="4871482" y="0"/>
                </a:cubicBezTo>
                <a:cubicBezTo>
                  <a:pt x="5030717" y="-28278"/>
                  <a:pt x="5314436" y="68794"/>
                  <a:pt x="5468477" y="0"/>
                </a:cubicBezTo>
                <a:cubicBezTo>
                  <a:pt x="5622518" y="-68794"/>
                  <a:pt x="5928703" y="14589"/>
                  <a:pt x="6232632" y="0"/>
                </a:cubicBezTo>
                <a:cubicBezTo>
                  <a:pt x="6536562" y="-14589"/>
                  <a:pt x="6606757" y="43015"/>
                  <a:pt x="6746048" y="0"/>
                </a:cubicBezTo>
                <a:cubicBezTo>
                  <a:pt x="6885339" y="-43015"/>
                  <a:pt x="7127074" y="9113"/>
                  <a:pt x="7259464" y="0"/>
                </a:cubicBezTo>
                <a:cubicBezTo>
                  <a:pt x="7391854" y="-9113"/>
                  <a:pt x="8104668" y="23595"/>
                  <a:pt x="8357935" y="0"/>
                </a:cubicBezTo>
                <a:cubicBezTo>
                  <a:pt x="8399168" y="176855"/>
                  <a:pt x="8302972" y="362615"/>
                  <a:pt x="8357935" y="580114"/>
                </a:cubicBezTo>
                <a:cubicBezTo>
                  <a:pt x="8412898" y="797613"/>
                  <a:pt x="8338527" y="941606"/>
                  <a:pt x="8357935" y="1143332"/>
                </a:cubicBezTo>
                <a:cubicBezTo>
                  <a:pt x="8377343" y="1345058"/>
                  <a:pt x="8300696" y="1568687"/>
                  <a:pt x="8357935" y="1689653"/>
                </a:cubicBezTo>
                <a:cubicBezTo>
                  <a:pt x="8108237" y="1747208"/>
                  <a:pt x="8094889" y="1645481"/>
                  <a:pt x="7844519" y="1689653"/>
                </a:cubicBezTo>
                <a:cubicBezTo>
                  <a:pt x="7594149" y="1733825"/>
                  <a:pt x="7594446" y="1689063"/>
                  <a:pt x="7414682" y="1689653"/>
                </a:cubicBezTo>
                <a:cubicBezTo>
                  <a:pt x="7234918" y="1690243"/>
                  <a:pt x="6955821" y="1598020"/>
                  <a:pt x="6650528" y="1689653"/>
                </a:cubicBezTo>
                <a:cubicBezTo>
                  <a:pt x="6345235" y="1781286"/>
                  <a:pt x="6327289" y="1654626"/>
                  <a:pt x="6053533" y="1689653"/>
                </a:cubicBezTo>
                <a:cubicBezTo>
                  <a:pt x="5779778" y="1724680"/>
                  <a:pt x="5841295" y="1683551"/>
                  <a:pt x="5707276" y="1689653"/>
                </a:cubicBezTo>
                <a:cubicBezTo>
                  <a:pt x="5573257" y="1695755"/>
                  <a:pt x="5365461" y="1651822"/>
                  <a:pt x="5110280" y="1689653"/>
                </a:cubicBezTo>
                <a:cubicBezTo>
                  <a:pt x="4855099" y="1727484"/>
                  <a:pt x="4817133" y="1687565"/>
                  <a:pt x="4596864" y="1689653"/>
                </a:cubicBezTo>
                <a:cubicBezTo>
                  <a:pt x="4376595" y="1691741"/>
                  <a:pt x="4252321" y="1673689"/>
                  <a:pt x="4083448" y="1689653"/>
                </a:cubicBezTo>
                <a:cubicBezTo>
                  <a:pt x="3914575" y="1705617"/>
                  <a:pt x="3727057" y="1677746"/>
                  <a:pt x="3570032" y="1689653"/>
                </a:cubicBezTo>
                <a:cubicBezTo>
                  <a:pt x="3413007" y="1701560"/>
                  <a:pt x="3165839" y="1658299"/>
                  <a:pt x="3056616" y="1689653"/>
                </a:cubicBezTo>
                <a:cubicBezTo>
                  <a:pt x="2947393" y="1721007"/>
                  <a:pt x="2591285" y="1660066"/>
                  <a:pt x="2376042" y="1689653"/>
                </a:cubicBezTo>
                <a:cubicBezTo>
                  <a:pt x="2160799" y="1719240"/>
                  <a:pt x="2000118" y="1659338"/>
                  <a:pt x="1779046" y="1689653"/>
                </a:cubicBezTo>
                <a:cubicBezTo>
                  <a:pt x="1557974" y="1719968"/>
                  <a:pt x="1600897" y="1678480"/>
                  <a:pt x="1432789" y="1689653"/>
                </a:cubicBezTo>
                <a:cubicBezTo>
                  <a:pt x="1264681" y="1700826"/>
                  <a:pt x="1051808" y="1684068"/>
                  <a:pt x="919373" y="1689653"/>
                </a:cubicBezTo>
                <a:cubicBezTo>
                  <a:pt x="786938" y="1695238"/>
                  <a:pt x="414856" y="1584666"/>
                  <a:pt x="0" y="1689653"/>
                </a:cubicBezTo>
                <a:cubicBezTo>
                  <a:pt x="-32650" y="1572493"/>
                  <a:pt x="47273" y="1360719"/>
                  <a:pt x="0" y="1160228"/>
                </a:cubicBezTo>
                <a:cubicBezTo>
                  <a:pt x="-47273" y="959737"/>
                  <a:pt x="22923" y="858283"/>
                  <a:pt x="0" y="647700"/>
                </a:cubicBezTo>
                <a:cubicBezTo>
                  <a:pt x="-22923" y="437117"/>
                  <a:pt x="20677" y="155459"/>
                  <a:pt x="0" y="0"/>
                </a:cubicBezTo>
                <a:close/>
              </a:path>
              <a:path w="8357935" h="1689653" stroke="0" extrusionOk="0">
                <a:moveTo>
                  <a:pt x="0" y="0"/>
                </a:moveTo>
                <a:cubicBezTo>
                  <a:pt x="242348" y="-15333"/>
                  <a:pt x="407665" y="26510"/>
                  <a:pt x="513416" y="0"/>
                </a:cubicBezTo>
                <a:cubicBezTo>
                  <a:pt x="619167" y="-26510"/>
                  <a:pt x="754192" y="40850"/>
                  <a:pt x="859673" y="0"/>
                </a:cubicBezTo>
                <a:cubicBezTo>
                  <a:pt x="965154" y="-40850"/>
                  <a:pt x="1273596" y="7596"/>
                  <a:pt x="1623827" y="0"/>
                </a:cubicBezTo>
                <a:cubicBezTo>
                  <a:pt x="1974058" y="-7596"/>
                  <a:pt x="1889054" y="31297"/>
                  <a:pt x="2137243" y="0"/>
                </a:cubicBezTo>
                <a:cubicBezTo>
                  <a:pt x="2385432" y="-31297"/>
                  <a:pt x="2426391" y="4674"/>
                  <a:pt x="2650659" y="0"/>
                </a:cubicBezTo>
                <a:cubicBezTo>
                  <a:pt x="2874927" y="-4674"/>
                  <a:pt x="3084762" y="81217"/>
                  <a:pt x="3414813" y="0"/>
                </a:cubicBezTo>
                <a:cubicBezTo>
                  <a:pt x="3744864" y="-81217"/>
                  <a:pt x="3666412" y="26300"/>
                  <a:pt x="3844650" y="0"/>
                </a:cubicBezTo>
                <a:cubicBezTo>
                  <a:pt x="4022888" y="-26300"/>
                  <a:pt x="4419162" y="48648"/>
                  <a:pt x="4608804" y="0"/>
                </a:cubicBezTo>
                <a:cubicBezTo>
                  <a:pt x="4798446" y="-48648"/>
                  <a:pt x="5115992" y="49260"/>
                  <a:pt x="5372958" y="0"/>
                </a:cubicBezTo>
                <a:cubicBezTo>
                  <a:pt x="5629924" y="-49260"/>
                  <a:pt x="5838055" y="28453"/>
                  <a:pt x="5969954" y="0"/>
                </a:cubicBezTo>
                <a:cubicBezTo>
                  <a:pt x="6101853" y="-28453"/>
                  <a:pt x="6463452" y="27585"/>
                  <a:pt x="6734108" y="0"/>
                </a:cubicBezTo>
                <a:cubicBezTo>
                  <a:pt x="7004764" y="-27585"/>
                  <a:pt x="7056337" y="11796"/>
                  <a:pt x="7247524" y="0"/>
                </a:cubicBezTo>
                <a:cubicBezTo>
                  <a:pt x="7438711" y="-11796"/>
                  <a:pt x="7559360" y="34387"/>
                  <a:pt x="7760940" y="0"/>
                </a:cubicBezTo>
                <a:cubicBezTo>
                  <a:pt x="7962520" y="-34387"/>
                  <a:pt x="8060014" y="1436"/>
                  <a:pt x="8357935" y="0"/>
                </a:cubicBezTo>
                <a:cubicBezTo>
                  <a:pt x="8384798" y="217300"/>
                  <a:pt x="8342802" y="352531"/>
                  <a:pt x="8357935" y="546321"/>
                </a:cubicBezTo>
                <a:cubicBezTo>
                  <a:pt x="8373068" y="740111"/>
                  <a:pt x="8297042" y="876999"/>
                  <a:pt x="8357935" y="1109539"/>
                </a:cubicBezTo>
                <a:cubicBezTo>
                  <a:pt x="8418828" y="1342079"/>
                  <a:pt x="8342612" y="1546623"/>
                  <a:pt x="8357935" y="1689653"/>
                </a:cubicBezTo>
                <a:cubicBezTo>
                  <a:pt x="8212880" y="1753574"/>
                  <a:pt x="7848351" y="1643606"/>
                  <a:pt x="7677360" y="1689653"/>
                </a:cubicBezTo>
                <a:cubicBezTo>
                  <a:pt x="7506369" y="1735700"/>
                  <a:pt x="7500310" y="1666420"/>
                  <a:pt x="7331103" y="1689653"/>
                </a:cubicBezTo>
                <a:cubicBezTo>
                  <a:pt x="7161896" y="1712886"/>
                  <a:pt x="7021733" y="1651285"/>
                  <a:pt x="6901266" y="1689653"/>
                </a:cubicBezTo>
                <a:cubicBezTo>
                  <a:pt x="6780799" y="1728021"/>
                  <a:pt x="6291241" y="1643983"/>
                  <a:pt x="6137112" y="1689653"/>
                </a:cubicBezTo>
                <a:cubicBezTo>
                  <a:pt x="5982983" y="1735323"/>
                  <a:pt x="5775585" y="1688594"/>
                  <a:pt x="5540117" y="1689653"/>
                </a:cubicBezTo>
                <a:cubicBezTo>
                  <a:pt x="5304649" y="1690712"/>
                  <a:pt x="5205573" y="1664451"/>
                  <a:pt x="5110280" y="1689653"/>
                </a:cubicBezTo>
                <a:cubicBezTo>
                  <a:pt x="5014987" y="1714855"/>
                  <a:pt x="4644415" y="1667690"/>
                  <a:pt x="4513285" y="1689653"/>
                </a:cubicBezTo>
                <a:cubicBezTo>
                  <a:pt x="4382155" y="1711616"/>
                  <a:pt x="4248553" y="1686070"/>
                  <a:pt x="4167028" y="1689653"/>
                </a:cubicBezTo>
                <a:cubicBezTo>
                  <a:pt x="4085503" y="1693236"/>
                  <a:pt x="3926600" y="1682689"/>
                  <a:pt x="3820770" y="1689653"/>
                </a:cubicBezTo>
                <a:cubicBezTo>
                  <a:pt x="3714940" y="1696617"/>
                  <a:pt x="3488759" y="1634982"/>
                  <a:pt x="3223775" y="1689653"/>
                </a:cubicBezTo>
                <a:cubicBezTo>
                  <a:pt x="2958791" y="1744324"/>
                  <a:pt x="2960024" y="1665906"/>
                  <a:pt x="2793938" y="1689653"/>
                </a:cubicBezTo>
                <a:cubicBezTo>
                  <a:pt x="2627852" y="1713400"/>
                  <a:pt x="2277752" y="1689281"/>
                  <a:pt x="2113364" y="1689653"/>
                </a:cubicBezTo>
                <a:cubicBezTo>
                  <a:pt x="1948976" y="1690025"/>
                  <a:pt x="1782420" y="1672338"/>
                  <a:pt x="1683527" y="1689653"/>
                </a:cubicBezTo>
                <a:cubicBezTo>
                  <a:pt x="1584634" y="1706968"/>
                  <a:pt x="1295929" y="1677257"/>
                  <a:pt x="1002952" y="1689653"/>
                </a:cubicBezTo>
                <a:cubicBezTo>
                  <a:pt x="709975" y="1702049"/>
                  <a:pt x="787821" y="1688454"/>
                  <a:pt x="656695" y="1689653"/>
                </a:cubicBezTo>
                <a:cubicBezTo>
                  <a:pt x="525569" y="1690852"/>
                  <a:pt x="153560" y="1624418"/>
                  <a:pt x="0" y="1689653"/>
                </a:cubicBezTo>
                <a:cubicBezTo>
                  <a:pt x="-48056" y="1561070"/>
                  <a:pt x="7284" y="1346375"/>
                  <a:pt x="0" y="1160228"/>
                </a:cubicBezTo>
                <a:cubicBezTo>
                  <a:pt x="-7284" y="974081"/>
                  <a:pt x="19783" y="844676"/>
                  <a:pt x="0" y="563218"/>
                </a:cubicBezTo>
                <a:cubicBezTo>
                  <a:pt x="-19783" y="281760"/>
                  <a:pt x="67242" y="115133"/>
                  <a:pt x="0" y="0"/>
                </a:cubicBezTo>
                <a:close/>
              </a:path>
            </a:pathLst>
          </a:custGeom>
          <a:solidFill>
            <a:srgbClr val="E74361"/>
          </a:solidFill>
          <a:ln w="88900" cap="rnd">
            <a:solidFill>
              <a:schemeClr val="tx1"/>
            </a:solidFill>
            <a:round/>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t>“If there is lack of official information, people may be at risk for exposure to rumors that fill the information void” </a:t>
            </a:r>
            <a:r>
              <a:rPr lang="en-US" sz="1600" b="1"/>
              <a:t>(Jones et al., 2017)</a:t>
            </a:r>
            <a:endParaRPr lang="es-419" sz="1600" b="1"/>
          </a:p>
        </p:txBody>
      </p:sp>
      <p:sp>
        <p:nvSpPr>
          <p:cNvPr id="5" name="TextBox 3">
            <a:extLst>
              <a:ext uri="{FF2B5EF4-FFF2-40B4-BE49-F238E27FC236}">
                <a16:creationId xmlns:a16="http://schemas.microsoft.com/office/drawing/2014/main" id="{E16FFB79-06E4-C0FA-5ECA-46C1A17C9535}"/>
              </a:ext>
            </a:extLst>
          </p:cNvPr>
          <p:cNvSpPr txBox="1"/>
          <p:nvPr/>
        </p:nvSpPr>
        <p:spPr>
          <a:xfrm>
            <a:off x="222263" y="6044086"/>
            <a:ext cx="604460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sz="1200"/>
              <a:t>Jones N.M., Thompson R.R., Dunkel </a:t>
            </a:r>
            <a:r>
              <a:rPr lang="en-US" sz="1200" err="1"/>
              <a:t>Schetter</a:t>
            </a:r>
            <a:r>
              <a:rPr lang="en-US" sz="1200"/>
              <a:t> C., Silver R.C. Distress and rumor exposure on social media during a campus lockdown. </a:t>
            </a:r>
            <a:r>
              <a:rPr lang="en-US" sz="1200" i="1"/>
              <a:t>Proc. Natl. Acad. Sci. U. S. A. </a:t>
            </a:r>
            <a:r>
              <a:rPr lang="en-US" sz="1200"/>
              <a:t>2017;114(44)</a:t>
            </a:r>
            <a:endParaRPr lang="es-419" sz="1200"/>
          </a:p>
        </p:txBody>
      </p:sp>
      <p:sp>
        <p:nvSpPr>
          <p:cNvPr id="7" name="Content Placeholder 2">
            <a:extLst>
              <a:ext uri="{FF2B5EF4-FFF2-40B4-BE49-F238E27FC236}">
                <a16:creationId xmlns:a16="http://schemas.microsoft.com/office/drawing/2014/main" id="{15641B28-136A-1E45-D4ED-4CB48C11DC6C}"/>
              </a:ext>
            </a:extLst>
          </p:cNvPr>
          <p:cNvSpPr txBox="1">
            <a:spLocks/>
          </p:cNvSpPr>
          <p:nvPr/>
        </p:nvSpPr>
        <p:spPr>
          <a:xfrm>
            <a:off x="505275" y="3429000"/>
            <a:ext cx="10661642" cy="2134097"/>
          </a:xfrm>
          <a:prstGeom prst="rect">
            <a:avLst/>
          </a:prstGeom>
        </p:spPr>
        <p:txBody>
          <a:bodyPr numCol="1">
            <a:normAutofit/>
          </a:bodyPr>
          <a:lstStyle>
            <a:defPPr>
              <a:defRPr lang="en-US"/>
            </a:defPPr>
            <a:lvl1pPr marL="0" indent="0" algn="l" defTabSz="914400" rtl="0" eaLnBrk="1" latinLnBrk="0" hangingPunct="1">
              <a:lnSpc>
                <a:spcPct val="90000"/>
              </a:lnSpc>
              <a:spcBef>
                <a:spcPts val="1000"/>
              </a:spcBef>
              <a:buFontTx/>
              <a:buNone/>
              <a:defRPr sz="3200" kern="1200">
                <a:solidFill>
                  <a:schemeClr val="tx1">
                    <a:lumMod val="65000"/>
                    <a:lumOff val="35000"/>
                  </a:schemeClr>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buFont typeface="Arial" panose="020B0604020202020204" pitchFamily="34" charset="0"/>
              <a:buChar char="•"/>
            </a:pPr>
            <a:r>
              <a:rPr lang="en-US">
                <a:solidFill>
                  <a:schemeClr val="tx1"/>
                </a:solidFill>
              </a:rPr>
              <a:t>The U.S. Surgeon General advised health professionals to</a:t>
            </a:r>
            <a:endParaRPr lang="es-419" sz="2000">
              <a:solidFill>
                <a:schemeClr val="tx1"/>
              </a:solidFill>
            </a:endParaRPr>
          </a:p>
          <a:p>
            <a:pPr lvl="1">
              <a:buFont typeface="Courier New" panose="02070309020205020404" pitchFamily="49" charset="0"/>
              <a:buChar char="o"/>
            </a:pPr>
            <a:r>
              <a:rPr lang="en-US">
                <a:solidFill>
                  <a:schemeClr val="tx1"/>
                </a:solidFill>
              </a:rPr>
              <a:t>Use technology and media platforms to share accurate health information with the public</a:t>
            </a:r>
            <a:endParaRPr lang="es-419" sz="1600">
              <a:solidFill>
                <a:schemeClr val="tx1"/>
              </a:solidFill>
            </a:endParaRPr>
          </a:p>
          <a:p>
            <a:pPr lvl="1">
              <a:buFont typeface="Courier New" panose="02070309020205020404" pitchFamily="49" charset="0"/>
              <a:buChar char="o"/>
            </a:pPr>
            <a:r>
              <a:rPr lang="en-US">
                <a:solidFill>
                  <a:schemeClr val="tx1"/>
                </a:solidFill>
              </a:rPr>
              <a:t>Partner with community groups and other local organizations to prevent and address health misinformation </a:t>
            </a:r>
          </a:p>
          <a:p>
            <a:pPr marL="342900" lvl="0" indent="-342900">
              <a:spcBef>
                <a:spcPts val="0"/>
              </a:spcBef>
              <a:buFont typeface="Courier New" panose="02070309020205020404" pitchFamily="49" charset="0"/>
              <a:buChar char="o"/>
              <a:defRPr/>
            </a:pPr>
            <a:endParaRPr kumimoji="0" lang="en-US" sz="2400" b="0" i="0" u="none" strike="noStrike" kern="1200" cap="none" spc="0" normalizeH="0" baseline="0" noProof="0">
              <a:ln>
                <a:noFill/>
              </a:ln>
              <a:solidFill>
                <a:schemeClr val="tx1"/>
              </a:solidFill>
              <a:effectLst/>
              <a:uLnTx/>
              <a:uFillTx/>
              <a:latin typeface="Avenir Next" panose="020B0503020202020204"/>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200" b="0" i="0" u="none" strike="noStrike" kern="1200" cap="none" spc="0" normalizeH="0" baseline="0" noProof="0">
              <a:ln>
                <a:noFill/>
              </a:ln>
              <a:solidFill>
                <a:schemeClr val="tx1"/>
              </a:solidFill>
              <a:effectLst/>
              <a:uLnTx/>
              <a:uFillTx/>
              <a:latin typeface="Avenir Next" panose="020B0503020202020204"/>
            </a:endParaRPr>
          </a:p>
        </p:txBody>
      </p:sp>
      <p:sp>
        <p:nvSpPr>
          <p:cNvPr id="8" name="Title 1">
            <a:extLst>
              <a:ext uri="{FF2B5EF4-FFF2-40B4-BE49-F238E27FC236}">
                <a16:creationId xmlns:a16="http://schemas.microsoft.com/office/drawing/2014/main" id="{30F14285-F684-8D3E-04E7-FE1E0614241C}"/>
              </a:ext>
            </a:extLst>
          </p:cNvPr>
          <p:cNvSpPr txBox="1">
            <a:spLocks/>
          </p:cNvSpPr>
          <p:nvPr/>
        </p:nvSpPr>
        <p:spPr>
          <a:xfrm>
            <a:off x="218025" y="390118"/>
            <a:ext cx="11545630" cy="903313"/>
          </a:xfrm>
          <a:prstGeom prst="rect">
            <a:avLst/>
          </a:prstGeom>
        </p:spPr>
        <p:txBody>
          <a:bodyPr>
            <a:noAutofit/>
          </a:bodyPr>
          <a:lstStyle>
            <a:defPPr>
              <a:defRPr lang="en-US"/>
            </a:defPPr>
            <a:lvl1pPr marL="0"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rgbClr val="153354"/>
                </a:solidFill>
                <a:latin typeface="Avenir Next LT Pro Demi" panose="020B0704020202020204"/>
                <a:cs typeface="Arial" panose="020B0604020202020204" pitchFamily="34" charset="0"/>
              </a:rPr>
              <a:t>Mental health professionals have to fill this gap</a:t>
            </a:r>
          </a:p>
        </p:txBody>
      </p:sp>
    </p:spTree>
    <p:extLst>
      <p:ext uri="{BB962C8B-B14F-4D97-AF65-F5344CB8AC3E}">
        <p14:creationId xmlns:p14="http://schemas.microsoft.com/office/powerpoint/2010/main" val="2807133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AC4AB-7546-00F3-B4CC-4ED117CB2E28}"/>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2007809A-0F0E-B2B5-0775-DABC4B214090}"/>
              </a:ext>
            </a:extLst>
          </p:cNvPr>
          <p:cNvSpPr txBox="1"/>
          <p:nvPr/>
        </p:nvSpPr>
        <p:spPr>
          <a:xfrm>
            <a:off x="2192583" y="1800762"/>
            <a:ext cx="7250913" cy="17543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srgbClr val="FFFFFF"/>
                </a:solidFill>
                <a:effectLst/>
                <a:uLnTx/>
                <a:uFillTx/>
                <a:latin typeface="Colon Mono Alt"/>
              </a:rPr>
              <a:t>Children’s Mental</a:t>
            </a:r>
            <a:r>
              <a:rPr kumimoji="0" lang="en-US" sz="3600" b="0" i="1" u="none" strike="noStrike" kern="1200" cap="none" spc="0" normalizeH="0" noProof="0">
                <a:ln>
                  <a:noFill/>
                </a:ln>
                <a:solidFill>
                  <a:srgbClr val="FFFFFF"/>
                </a:solidFill>
                <a:effectLst/>
                <a:uLnTx/>
                <a:uFillTx/>
                <a:latin typeface="Colon Mono Alt"/>
              </a:rPr>
              <a:t> Health	</a:t>
            </a:r>
            <a:endParaRPr lang="en-US" sz="3600" b="0" i="1" u="none" strike="noStrike" kern="1200" cap="none" spc="0" normalizeH="0" baseline="0" noProof="0">
              <a:ln>
                <a:noFill/>
              </a:ln>
              <a:solidFill>
                <a:srgbClr val="FFFFFF"/>
              </a:solidFill>
              <a:effectLst/>
              <a:uLnTx/>
              <a:uFillTx/>
              <a:latin typeface="Colon Mono Alt"/>
            </a:endParaRP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Colon Mono Alt" panose="02000509000000020004" pitchFamily="49" charset="0"/>
                <a:ea typeface="+mn-ea"/>
                <a:cs typeface="+mn-cs"/>
              </a:rPr>
              <a:t>Our why…</a:t>
            </a:r>
          </a:p>
        </p:txBody>
      </p:sp>
      <p:sp>
        <p:nvSpPr>
          <p:cNvPr id="5" name="TextBox 2">
            <a:extLst>
              <a:ext uri="{FF2B5EF4-FFF2-40B4-BE49-F238E27FC236}">
                <a16:creationId xmlns:a16="http://schemas.microsoft.com/office/drawing/2014/main" id="{267FC8DB-DA96-F42F-D1BD-EFCDE724FA5E}"/>
              </a:ext>
            </a:extLst>
          </p:cNvPr>
          <p:cNvSpPr txBox="1"/>
          <p:nvPr/>
        </p:nvSpPr>
        <p:spPr>
          <a:xfrm>
            <a:off x="246281" y="1996939"/>
            <a:ext cx="7086856"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800" i="1">
                <a:latin typeface="Lato" panose="020F0502020204030203" pitchFamily="34" charset="77"/>
              </a:rPr>
              <a:t>Children’s Mental Health</a:t>
            </a:r>
            <a:endParaRPr lang="en-US" sz="3600" b="0" i="0">
              <a:solidFill>
                <a:schemeClr val="bg1"/>
              </a:solidFill>
              <a:latin typeface="Colon Mono Alt" panose="02000509000000020004" pitchFamily="49" charset="0"/>
            </a:endParaRPr>
          </a:p>
        </p:txBody>
      </p:sp>
      <p:sp>
        <p:nvSpPr>
          <p:cNvPr id="7" name="Rectangle 6">
            <a:extLst>
              <a:ext uri="{FF2B5EF4-FFF2-40B4-BE49-F238E27FC236}">
                <a16:creationId xmlns:a16="http://schemas.microsoft.com/office/drawing/2014/main" id="{F43855CD-92B5-F998-41FC-7C803703BAC0}"/>
              </a:ext>
            </a:extLst>
          </p:cNvPr>
          <p:cNvSpPr/>
          <p:nvPr/>
        </p:nvSpPr>
        <p:spPr>
          <a:xfrm>
            <a:off x="-29689" y="2953987"/>
            <a:ext cx="7934325" cy="290384"/>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accent4"/>
              </a:solidFill>
            </a:endParaRPr>
          </a:p>
        </p:txBody>
      </p:sp>
      <p:sp>
        <p:nvSpPr>
          <p:cNvPr id="8" name="TextBox 5">
            <a:extLst>
              <a:ext uri="{FF2B5EF4-FFF2-40B4-BE49-F238E27FC236}">
                <a16:creationId xmlns:a16="http://schemas.microsoft.com/office/drawing/2014/main" id="{A850E360-F69E-45DD-9EB4-96FF4FB2CB3C}"/>
              </a:ext>
            </a:extLst>
          </p:cNvPr>
          <p:cNvSpPr txBox="1"/>
          <p:nvPr/>
        </p:nvSpPr>
        <p:spPr>
          <a:xfrm>
            <a:off x="3010074" y="2781678"/>
            <a:ext cx="6104238"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800" i="1">
              <a:latin typeface="Lato" panose="020F0502020204030203" pitchFamily="34" charset="77"/>
            </a:endParaRPr>
          </a:p>
        </p:txBody>
      </p:sp>
      <p:pic>
        <p:nvPicPr>
          <p:cNvPr id="11" name="Picture 10" descr="A light bulb with a blue base&#10;&#10;Description automatically generated">
            <a:extLst>
              <a:ext uri="{FF2B5EF4-FFF2-40B4-BE49-F238E27FC236}">
                <a16:creationId xmlns:a16="http://schemas.microsoft.com/office/drawing/2014/main" id="{2D4B7F28-B7AB-4FC3-3B59-3B7E69242522}"/>
              </a:ext>
            </a:extLst>
          </p:cNvPr>
          <p:cNvPicPr>
            <a:picLocks noChangeAspect="1"/>
          </p:cNvPicPr>
          <p:nvPr/>
        </p:nvPicPr>
        <p:blipFill>
          <a:blip r:embed="rId2"/>
          <a:stretch>
            <a:fillRect/>
          </a:stretch>
        </p:blipFill>
        <p:spPr>
          <a:xfrm rot="855065">
            <a:off x="6369487" y="1686585"/>
            <a:ext cx="2540000" cy="2540000"/>
          </a:xfrm>
          <a:prstGeom prst="rect">
            <a:avLst/>
          </a:prstGeom>
        </p:spPr>
      </p:pic>
      <p:sp>
        <p:nvSpPr>
          <p:cNvPr id="12" name="TextBox 4">
            <a:extLst>
              <a:ext uri="{FF2B5EF4-FFF2-40B4-BE49-F238E27FC236}">
                <a16:creationId xmlns:a16="http://schemas.microsoft.com/office/drawing/2014/main" id="{ABDB8CBD-5F5A-ADB7-020D-6DC14F989F00}"/>
              </a:ext>
            </a:extLst>
          </p:cNvPr>
          <p:cNvSpPr txBox="1"/>
          <p:nvPr/>
        </p:nvSpPr>
        <p:spPr>
          <a:xfrm>
            <a:off x="461750" y="3370422"/>
            <a:ext cx="6186731"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i="1" dirty="0"/>
              <a:t>The Role of Marketing and Communications Professionals</a:t>
            </a:r>
            <a:endParaRPr lang="en-US" sz="2800" i="1" dirty="0">
              <a:ea typeface="Calibri"/>
              <a:cs typeface="Calibri"/>
            </a:endParaRPr>
          </a:p>
        </p:txBody>
      </p:sp>
    </p:spTree>
    <p:extLst>
      <p:ext uri="{BB962C8B-B14F-4D97-AF65-F5344CB8AC3E}">
        <p14:creationId xmlns:p14="http://schemas.microsoft.com/office/powerpoint/2010/main" val="3054464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F43AA-DCC7-4641-F6D8-E72D6C148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1A73B-AD8F-4C9D-3D88-E11074BA9EEF}"/>
              </a:ext>
            </a:extLst>
          </p:cNvPr>
          <p:cNvSpPr>
            <a:spLocks noGrp="1"/>
          </p:cNvSpPr>
          <p:nvPr/>
        </p:nvSpPr>
        <p:spPr>
          <a:xfrm>
            <a:off x="5817465" y="849688"/>
            <a:ext cx="5483753" cy="928687"/>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stStyle>
          <a:p>
            <a:r>
              <a:rPr lang="en-US">
                <a:latin typeface="Calibri"/>
                <a:ea typeface="Calibri"/>
                <a:cs typeface="Calibri"/>
              </a:rPr>
              <a:t>As a healthcare marketing  leader...</a:t>
            </a:r>
            <a:br>
              <a:rPr lang="en-US">
                <a:latin typeface="Calibri"/>
                <a:ea typeface="Calibri"/>
                <a:cs typeface="Calibri"/>
              </a:rPr>
            </a:br>
            <a:r>
              <a:rPr lang="en-US">
                <a:latin typeface="Calibri"/>
                <a:ea typeface="Calibri"/>
                <a:cs typeface="Calibri"/>
              </a:rPr>
              <a:t>Why it matters to YOU!</a:t>
            </a:r>
          </a:p>
        </p:txBody>
      </p:sp>
      <p:sp>
        <p:nvSpPr>
          <p:cNvPr id="4" name="Subtitle 2">
            <a:extLst>
              <a:ext uri="{FF2B5EF4-FFF2-40B4-BE49-F238E27FC236}">
                <a16:creationId xmlns:a16="http://schemas.microsoft.com/office/drawing/2014/main" id="{E83D5DDA-901C-27A1-8C65-9B471F31A67D}"/>
              </a:ext>
            </a:extLst>
          </p:cNvPr>
          <p:cNvSpPr>
            <a:spLocks noGrp="1"/>
          </p:cNvSpPr>
          <p:nvPr/>
        </p:nvSpPr>
        <p:spPr>
          <a:xfrm>
            <a:off x="5817465" y="2412559"/>
            <a:ext cx="5743575" cy="36957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3200" kern="1200">
                <a:solidFill>
                  <a:schemeClr val="tx1">
                    <a:lumMod val="65000"/>
                    <a:lumOff val="35000"/>
                  </a:schemeClr>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buFont typeface="Arial"/>
              <a:buChar char="•"/>
            </a:pPr>
            <a:r>
              <a:rPr lang="en-US" sz="2400">
                <a:solidFill>
                  <a:srgbClr val="231F20"/>
                </a:solidFill>
                <a:latin typeface="+mn-lt"/>
                <a:ea typeface="Calibri"/>
                <a:cs typeface="Calibri"/>
              </a:rPr>
              <a:t>Parents and caregivers are looking to their healthcare system for answers</a:t>
            </a:r>
          </a:p>
          <a:p>
            <a:pPr marL="342900" indent="-342900">
              <a:lnSpc>
                <a:spcPct val="100000"/>
              </a:lnSpc>
              <a:buFont typeface="Arial"/>
              <a:buChar char="•"/>
            </a:pPr>
            <a:r>
              <a:rPr lang="en-US" sz="2400">
                <a:solidFill>
                  <a:srgbClr val="231F20"/>
                </a:solidFill>
                <a:latin typeface="+mn-lt"/>
                <a:ea typeface="Calibri"/>
                <a:cs typeface="Calibri"/>
              </a:rPr>
              <a:t>Healthcare organizations have an opportunity to serve their communities and be a leader</a:t>
            </a:r>
            <a:endParaRPr lang="en-US" sz="2400">
              <a:solidFill>
                <a:srgbClr val="75686B"/>
              </a:solidFill>
              <a:ea typeface="Calibri"/>
              <a:cs typeface="Calibri"/>
            </a:endParaRPr>
          </a:p>
          <a:p>
            <a:pPr marL="342900" indent="-342900">
              <a:lnSpc>
                <a:spcPct val="100000"/>
              </a:lnSpc>
              <a:buFont typeface="Arial"/>
              <a:buChar char="•"/>
            </a:pPr>
            <a:r>
              <a:rPr lang="en-US" sz="2400">
                <a:solidFill>
                  <a:srgbClr val="231F20"/>
                </a:solidFill>
                <a:latin typeface="+mn-lt"/>
                <a:ea typeface="Calibri"/>
                <a:cs typeface="Calibri"/>
              </a:rPr>
              <a:t>Providing mental health information decreases the demand for treatment and improve wait times.</a:t>
            </a:r>
          </a:p>
        </p:txBody>
      </p:sp>
      <p:pic>
        <p:nvPicPr>
          <p:cNvPr id="9" name="Picture 8" descr="A child in a white shirt and blue jeans squatting on a black surface with a red heart&#10;&#10;AI-generated content may be incorrect.">
            <a:extLst>
              <a:ext uri="{FF2B5EF4-FFF2-40B4-BE49-F238E27FC236}">
                <a16:creationId xmlns:a16="http://schemas.microsoft.com/office/drawing/2014/main" id="{DEFD3CC0-C368-FD74-0A33-158724773FB7}"/>
              </a:ext>
            </a:extLst>
          </p:cNvPr>
          <p:cNvPicPr>
            <a:picLocks noChangeAspect="1"/>
          </p:cNvPicPr>
          <p:nvPr/>
        </p:nvPicPr>
        <p:blipFill>
          <a:blip r:embed="rId2"/>
          <a:srcRect l="46" r="2198" b="-146"/>
          <a:stretch>
            <a:fillRect/>
          </a:stretch>
        </p:blipFill>
        <p:spPr>
          <a:xfrm>
            <a:off x="-1206" y="2713"/>
            <a:ext cx="5155401" cy="6611440"/>
          </a:xfrm>
          <a:prstGeom prst="rect">
            <a:avLst/>
          </a:prstGeom>
        </p:spPr>
      </p:pic>
    </p:spTree>
    <p:extLst>
      <p:ext uri="{BB962C8B-B14F-4D97-AF65-F5344CB8AC3E}">
        <p14:creationId xmlns:p14="http://schemas.microsoft.com/office/powerpoint/2010/main" val="2666570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C630A-D6A7-5BA4-6718-00A44577C2D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1ADD9AE-3B31-7B47-A479-40F5BA0761B4}"/>
              </a:ext>
            </a:extLst>
          </p:cNvPr>
          <p:cNvSpPr>
            <a:spLocks noGrp="1"/>
          </p:cNvSpPr>
          <p:nvPr/>
        </p:nvSpPr>
        <p:spPr>
          <a:xfrm>
            <a:off x="501603" y="515719"/>
            <a:ext cx="6210300" cy="8370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stStyle>
          <a:p>
            <a:pPr marL="400050" indent="-400050">
              <a:lnSpc>
                <a:spcPct val="100000"/>
              </a:lnSpc>
              <a:spcBef>
                <a:spcPts val="0"/>
              </a:spcBef>
            </a:pPr>
            <a:r>
              <a:rPr lang="en-US">
                <a:solidFill>
                  <a:srgbClr val="002060"/>
                </a:solidFill>
                <a:latin typeface="Lato"/>
                <a:ea typeface="Lato"/>
                <a:cs typeface="Lato"/>
              </a:rPr>
              <a:t> </a:t>
            </a:r>
            <a:endParaRPr lang="en-US" sz="1800" b="0">
              <a:solidFill>
                <a:srgbClr val="231F20"/>
              </a:solidFill>
              <a:latin typeface="Calibri"/>
              <a:ea typeface="Calibri"/>
              <a:cs typeface="Calibri"/>
            </a:endParaRPr>
          </a:p>
          <a:p>
            <a:endParaRPr lang="en-US">
              <a:solidFill>
                <a:srgbClr val="002060"/>
              </a:solidFill>
              <a:latin typeface="Lato"/>
              <a:ea typeface="Lato"/>
              <a:cs typeface="Lato"/>
            </a:endParaRPr>
          </a:p>
        </p:txBody>
      </p:sp>
      <p:sp>
        <p:nvSpPr>
          <p:cNvPr id="5" name="Title 1">
            <a:extLst>
              <a:ext uri="{FF2B5EF4-FFF2-40B4-BE49-F238E27FC236}">
                <a16:creationId xmlns:a16="http://schemas.microsoft.com/office/drawing/2014/main" id="{A04A3F08-720D-92A6-6078-1C33249346DD}"/>
              </a:ext>
            </a:extLst>
          </p:cNvPr>
          <p:cNvSpPr txBox="1">
            <a:spLocks/>
          </p:cNvSpPr>
          <p:nvPr/>
        </p:nvSpPr>
        <p:spPr>
          <a:xfrm>
            <a:off x="615421" y="512762"/>
            <a:ext cx="5473169" cy="1489603"/>
          </a:xfrm>
          <a:prstGeom prst="rect">
            <a:avLst/>
          </a:prstGeom>
        </p:spPr>
        <p:txBody>
          <a:bodyPr vert="horz" lIns="91440" tIns="45720" rIns="91440" bIns="45720" rtlCol="0" anchor="ctr">
            <a:normAutofit fontScale="90000" lnSpcReduction="10000"/>
          </a:bodyPr>
          <a:lstStyle>
            <a:defPPr>
              <a:defRPr lang="en-US"/>
            </a:defPPr>
            <a:lvl1pPr marL="0" algn="l" defTabSz="914400" rtl="0" eaLnBrk="1" latinLnBrk="0" hangingPunct="1">
              <a:lnSpc>
                <a:spcPct val="90000"/>
              </a:lnSpc>
              <a:spcBef>
                <a:spcPct val="0"/>
              </a:spcBef>
              <a:buNone/>
              <a:defRPr sz="4000" b="1" i="0" kern="1200">
                <a:solidFill>
                  <a:schemeClr val="tx2"/>
                </a:solidFill>
                <a:latin typeface="Avenir Black" panose="02000503020000020003"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Calibri"/>
                <a:ea typeface="Calibri"/>
                <a:cs typeface="Calibri"/>
              </a:rPr>
              <a:t>Communities across the country are seeking resources and information</a:t>
            </a:r>
            <a:endParaRPr lang="en-US"/>
          </a:p>
        </p:txBody>
      </p:sp>
      <p:sp>
        <p:nvSpPr>
          <p:cNvPr id="6" name="Subtitle 2">
            <a:extLst>
              <a:ext uri="{FF2B5EF4-FFF2-40B4-BE49-F238E27FC236}">
                <a16:creationId xmlns:a16="http://schemas.microsoft.com/office/drawing/2014/main" id="{9B33CEA8-2485-058A-D25C-6075868B1E1B}"/>
              </a:ext>
            </a:extLst>
          </p:cNvPr>
          <p:cNvSpPr txBox="1">
            <a:spLocks/>
          </p:cNvSpPr>
          <p:nvPr/>
        </p:nvSpPr>
        <p:spPr>
          <a:xfrm>
            <a:off x="615421" y="2192050"/>
            <a:ext cx="5743575" cy="3695700"/>
          </a:xfrm>
          <a:prstGeom prst="rect">
            <a:avLst/>
          </a:prstGeom>
        </p:spPr>
        <p:txBody>
          <a:bodyPr vert="horz" lIns="91440" tIns="45720" rIns="91440" bIns="45720" rtlCol="0" anchor="t">
            <a:noAutofit/>
          </a:bodyPr>
          <a:lstStyle>
            <a:defPPr>
              <a:defRPr lang="en-US"/>
            </a:defPPr>
            <a:lvl1pPr marL="0" indent="0" algn="l" defTabSz="914400" rtl="0" eaLnBrk="1" latinLnBrk="0" hangingPunct="1">
              <a:lnSpc>
                <a:spcPct val="90000"/>
              </a:lnSpc>
              <a:spcBef>
                <a:spcPts val="1000"/>
              </a:spcBef>
              <a:buFontTx/>
              <a:buNone/>
              <a:defRPr sz="3200" kern="1200">
                <a:solidFill>
                  <a:schemeClr val="tx1">
                    <a:lumMod val="65000"/>
                    <a:lumOff val="35000"/>
                  </a:schemeClr>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buFont typeface="Arial"/>
              <a:buChar char="•"/>
            </a:pPr>
            <a:r>
              <a:rPr lang="en-US" sz="2400">
                <a:solidFill>
                  <a:srgbClr val="231F20"/>
                </a:solidFill>
                <a:latin typeface="+mn-lt"/>
                <a:ea typeface="Calibri"/>
                <a:cs typeface="Calibri"/>
              </a:rPr>
              <a:t>Parents and caregivers are looking for information and solutions and look to their healthcare organization for answers.</a:t>
            </a:r>
            <a:endParaRPr lang="en-US"/>
          </a:p>
          <a:p>
            <a:pPr marL="285750" indent="-285750">
              <a:lnSpc>
                <a:spcPct val="100000"/>
              </a:lnSpc>
              <a:buFont typeface="Arial"/>
              <a:buChar char="•"/>
            </a:pPr>
            <a:r>
              <a:rPr lang="en-US" sz="2400">
                <a:solidFill>
                  <a:srgbClr val="231F20"/>
                </a:solidFill>
                <a:latin typeface="+mn-lt"/>
                <a:ea typeface="Calibri"/>
                <a:cs typeface="Calibri"/>
              </a:rPr>
              <a:t>Teachers and schools are seeking guides and tools to support their classrooms and school communities.</a:t>
            </a:r>
          </a:p>
          <a:p>
            <a:pPr marL="285750" indent="-285750">
              <a:lnSpc>
                <a:spcPct val="100000"/>
              </a:lnSpc>
              <a:buFont typeface="Arial"/>
              <a:buChar char="•"/>
            </a:pPr>
            <a:r>
              <a:rPr lang="en-US" sz="2400">
                <a:solidFill>
                  <a:srgbClr val="231F20"/>
                </a:solidFill>
                <a:latin typeface="+mn-lt"/>
                <a:ea typeface="Calibri"/>
                <a:cs typeface="Calibri"/>
              </a:rPr>
              <a:t>Community leaders are seeking a consistent and impactful expert to inform mental health initiatives.</a:t>
            </a:r>
          </a:p>
          <a:p>
            <a:pPr marL="285750" indent="-285750">
              <a:lnSpc>
                <a:spcPct val="100000"/>
              </a:lnSpc>
              <a:buFont typeface="Arial"/>
              <a:buChar char="•"/>
            </a:pPr>
            <a:endParaRPr lang="en-US" sz="2400">
              <a:solidFill>
                <a:srgbClr val="231F20"/>
              </a:solidFill>
              <a:latin typeface="+mn-lt"/>
              <a:ea typeface="Calibri"/>
              <a:cs typeface="Calibri"/>
            </a:endParaRPr>
          </a:p>
        </p:txBody>
      </p:sp>
      <p:pic>
        <p:nvPicPr>
          <p:cNvPr id="8" name="Picture 7" descr="A child sitting at a desk with a pencil and notebook&#10;&#10;AI-generated content may be incorrect.">
            <a:extLst>
              <a:ext uri="{FF2B5EF4-FFF2-40B4-BE49-F238E27FC236}">
                <a16:creationId xmlns:a16="http://schemas.microsoft.com/office/drawing/2014/main" id="{D9E58151-9976-9DAA-DD22-BC1FDFCC152D}"/>
              </a:ext>
            </a:extLst>
          </p:cNvPr>
          <p:cNvPicPr>
            <a:picLocks noChangeAspect="1"/>
          </p:cNvPicPr>
          <p:nvPr/>
        </p:nvPicPr>
        <p:blipFill>
          <a:blip r:embed="rId2"/>
          <a:srcRect t="1758" r="-263" b="-195"/>
          <a:stretch>
            <a:fillRect/>
          </a:stretch>
        </p:blipFill>
        <p:spPr>
          <a:xfrm>
            <a:off x="7100214" y="299204"/>
            <a:ext cx="4119396" cy="5412534"/>
          </a:xfrm>
          <a:prstGeom prst="rect">
            <a:avLst/>
          </a:prstGeom>
        </p:spPr>
      </p:pic>
    </p:spTree>
    <p:extLst>
      <p:ext uri="{BB962C8B-B14F-4D97-AF65-F5344CB8AC3E}">
        <p14:creationId xmlns:p14="http://schemas.microsoft.com/office/powerpoint/2010/main" val="2243389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95EAC-8A1C-CB13-4E72-327F5D7E2F80}"/>
            </a:ext>
          </a:extLst>
        </p:cNvPr>
        <p:cNvGrpSpPr/>
        <p:nvPr/>
      </p:nvGrpSpPr>
      <p:grpSpPr>
        <a:xfrm>
          <a:off x="0" y="0"/>
          <a:ext cx="0" cy="0"/>
          <a:chOff x="0" y="0"/>
          <a:chExt cx="0" cy="0"/>
        </a:xfrm>
      </p:grpSpPr>
      <p:sp>
        <p:nvSpPr>
          <p:cNvPr id="2" name="TextBox 3">
            <a:extLst>
              <a:ext uri="{FF2B5EF4-FFF2-40B4-BE49-F238E27FC236}">
                <a16:creationId xmlns:a16="http://schemas.microsoft.com/office/drawing/2014/main" id="{A87361CB-4256-FA47-BF99-AFDE3CDD4A8F}"/>
              </a:ext>
            </a:extLst>
          </p:cNvPr>
          <p:cNvSpPr txBox="1"/>
          <p:nvPr/>
        </p:nvSpPr>
        <p:spPr>
          <a:xfrm>
            <a:off x="5738641" y="2240368"/>
            <a:ext cx="6096000" cy="406265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rtl="0"/>
            <a:r>
              <a:rPr lang="en-US" sz="2400" b="0" i="0" u="none" strike="noStrike" baseline="0">
                <a:solidFill>
                  <a:srgbClr val="231F20"/>
                </a:solidFill>
                <a:latin typeface="Calibri"/>
                <a:ea typeface="Arial"/>
                <a:cs typeface="Arial"/>
              </a:rPr>
              <a:t>Healthcare organizations have an opportunity to serve their communities and provide resources that:</a:t>
            </a:r>
            <a:r>
              <a:rPr lang="en-US" sz="2400" b="0" i="0">
                <a:solidFill>
                  <a:srgbClr val="231F20"/>
                </a:solidFill>
                <a:latin typeface="Calibri"/>
                <a:ea typeface="Arial"/>
                <a:cs typeface="Arial"/>
              </a:rPr>
              <a:t>​</a:t>
            </a:r>
            <a:endParaRPr lang="en-US" sz="2400">
              <a:cs typeface="Arial"/>
            </a:endParaRPr>
          </a:p>
          <a:p>
            <a:endParaRPr lang="en-US" sz="2400">
              <a:solidFill>
                <a:srgbClr val="231F20"/>
              </a:solidFill>
              <a:latin typeface="Calibri"/>
              <a:ea typeface="Arial"/>
              <a:cs typeface="Arial"/>
            </a:endParaRPr>
          </a:p>
          <a:p>
            <a:pPr marL="228600" lvl="1" indent="-228600" algn="l" rtl="0">
              <a:buFont typeface=""/>
              <a:buChar char="•"/>
            </a:pPr>
            <a:r>
              <a:rPr lang="en-US" sz="2400" b="0" i="0" u="none" strike="noStrike" baseline="0">
                <a:solidFill>
                  <a:srgbClr val="231F20"/>
                </a:solidFill>
                <a:latin typeface="Calibri"/>
                <a:ea typeface="Arial"/>
                <a:cs typeface="Arial"/>
              </a:rPr>
              <a:t>Provide a solution and build trust</a:t>
            </a:r>
            <a:r>
              <a:rPr lang="en-US" sz="2400" b="0" i="0">
                <a:solidFill>
                  <a:srgbClr val="231F20"/>
                </a:solidFill>
                <a:latin typeface="Calibri"/>
                <a:ea typeface="Arial"/>
                <a:cs typeface="Arial"/>
              </a:rPr>
              <a:t>​</a:t>
            </a:r>
          </a:p>
          <a:p>
            <a:pPr marL="228600" lvl="1" indent="-228600" algn="l" rtl="0">
              <a:buFont typeface=""/>
              <a:buChar char="•"/>
            </a:pPr>
            <a:r>
              <a:rPr lang="en-US" sz="2400" b="0" i="0" u="none" strike="noStrike" baseline="0">
                <a:solidFill>
                  <a:srgbClr val="231F20"/>
                </a:solidFill>
                <a:latin typeface="Calibri"/>
                <a:ea typeface="Arial"/>
                <a:cs typeface="Arial"/>
              </a:rPr>
              <a:t>Create community connections</a:t>
            </a:r>
            <a:r>
              <a:rPr lang="en-US" sz="2400" b="0" i="0">
                <a:solidFill>
                  <a:srgbClr val="231F20"/>
                </a:solidFill>
                <a:latin typeface="Calibri"/>
                <a:ea typeface="Arial"/>
                <a:cs typeface="Arial"/>
              </a:rPr>
              <a:t>​</a:t>
            </a:r>
          </a:p>
          <a:p>
            <a:pPr marL="228600" lvl="1" indent="-228600">
              <a:buFont typeface=""/>
              <a:buChar char="•"/>
            </a:pPr>
            <a:r>
              <a:rPr lang="en-US" sz="2400" b="0" i="0" u="none" strike="noStrike" baseline="0">
                <a:solidFill>
                  <a:srgbClr val="231F20"/>
                </a:solidFill>
                <a:latin typeface="Calibri"/>
                <a:ea typeface="Arial"/>
                <a:cs typeface="Arial"/>
              </a:rPr>
              <a:t>Identify them as a key resource and leader</a:t>
            </a:r>
            <a:r>
              <a:rPr lang="en-US" sz="2400" b="0" i="0">
                <a:solidFill>
                  <a:srgbClr val="231F20"/>
                </a:solidFill>
                <a:latin typeface="Calibri"/>
                <a:ea typeface="Arial"/>
                <a:cs typeface="Arial"/>
              </a:rPr>
              <a:t>​</a:t>
            </a:r>
            <a:r>
              <a:rPr lang="en-US" sz="2400">
                <a:solidFill>
                  <a:srgbClr val="231F20"/>
                </a:solidFill>
                <a:latin typeface="Calibri"/>
                <a:ea typeface="Arial"/>
                <a:cs typeface="Arial"/>
              </a:rPr>
              <a:t> in mental health</a:t>
            </a:r>
            <a:endParaRPr lang="en-US" sz="2400" b="0" i="0">
              <a:solidFill>
                <a:srgbClr val="231F20"/>
              </a:solidFill>
              <a:latin typeface="Calibri"/>
              <a:ea typeface="Arial"/>
              <a:cs typeface="Arial"/>
            </a:endParaRPr>
          </a:p>
          <a:p>
            <a:pPr marL="228600" lvl="1" indent="-228600" algn="l" rtl="0">
              <a:buFont typeface=""/>
              <a:buChar char="•"/>
            </a:pPr>
            <a:r>
              <a:rPr lang="en-US" sz="2400" b="0" i="0" u="none" strike="noStrike" baseline="0">
                <a:solidFill>
                  <a:srgbClr val="231F20"/>
                </a:solidFill>
                <a:latin typeface="Calibri"/>
                <a:ea typeface="Arial"/>
                <a:cs typeface="Arial"/>
              </a:rPr>
              <a:t>Give a voice to mental health in your community</a:t>
            </a:r>
          </a:p>
          <a:p>
            <a:pPr algn="ctr"/>
            <a:endParaRPr lang="en-US"/>
          </a:p>
        </p:txBody>
      </p:sp>
      <p:sp>
        <p:nvSpPr>
          <p:cNvPr id="4" name="TextBox 4">
            <a:extLst>
              <a:ext uri="{FF2B5EF4-FFF2-40B4-BE49-F238E27FC236}">
                <a16:creationId xmlns:a16="http://schemas.microsoft.com/office/drawing/2014/main" id="{C483805D-CA5B-6CF5-C7DF-B936B5843B23}"/>
              </a:ext>
            </a:extLst>
          </p:cNvPr>
          <p:cNvSpPr txBox="1"/>
          <p:nvPr/>
        </p:nvSpPr>
        <p:spPr>
          <a:xfrm>
            <a:off x="5737540" y="343477"/>
            <a:ext cx="5818910" cy="207090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solidFill>
                  <a:srgbClr val="153354"/>
                </a:solidFill>
                <a:latin typeface="Calibri"/>
                <a:cs typeface="Segoe UI"/>
              </a:rPr>
              <a:t>Opportunity to Serve Communities and Position Organization as a Leader</a:t>
            </a:r>
            <a:endParaRPr lang="en-US" sz="3600" b="1">
              <a:solidFill>
                <a:srgbClr val="153354"/>
              </a:solidFill>
              <a:ea typeface="Calibri"/>
              <a:cs typeface="Segoe UI"/>
            </a:endParaRPr>
          </a:p>
          <a:p>
            <a:pPr algn="ctr"/>
            <a:endParaRPr lang="en-US"/>
          </a:p>
        </p:txBody>
      </p:sp>
      <p:pic>
        <p:nvPicPr>
          <p:cNvPr id="7" name="Picture 6">
            <a:extLst>
              <a:ext uri="{FF2B5EF4-FFF2-40B4-BE49-F238E27FC236}">
                <a16:creationId xmlns:a16="http://schemas.microsoft.com/office/drawing/2014/main" id="{38CB8102-C96C-402A-B78E-1D8BC6F63EF4}"/>
              </a:ext>
            </a:extLst>
          </p:cNvPr>
          <p:cNvPicPr>
            <a:picLocks noChangeAspect="1"/>
          </p:cNvPicPr>
          <p:nvPr/>
        </p:nvPicPr>
        <p:blipFill>
          <a:blip r:embed="rId2"/>
          <a:stretch>
            <a:fillRect/>
          </a:stretch>
        </p:blipFill>
        <p:spPr>
          <a:xfrm>
            <a:off x="676461" y="339684"/>
            <a:ext cx="4743078" cy="5960918"/>
          </a:xfrm>
          <a:prstGeom prst="rect">
            <a:avLst/>
          </a:prstGeom>
        </p:spPr>
      </p:pic>
    </p:spTree>
    <p:extLst>
      <p:ext uri="{BB962C8B-B14F-4D97-AF65-F5344CB8AC3E}">
        <p14:creationId xmlns:p14="http://schemas.microsoft.com/office/powerpoint/2010/main" val="3798624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DB6BB-3BF0-37D1-C76A-224004FC7918}"/>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F76536F8-3B5C-8731-5CCE-992D68853DCE}"/>
              </a:ext>
            </a:extLst>
          </p:cNvPr>
          <p:cNvSpPr txBox="1"/>
          <p:nvPr/>
        </p:nvSpPr>
        <p:spPr>
          <a:xfrm>
            <a:off x="553262" y="1652127"/>
            <a:ext cx="5111749" cy="429861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en-US" sz="2300"/>
              <a:t>Providing mental health information and resources to your communities will help to:</a:t>
            </a:r>
            <a:endParaRPr lang="en-US" sz="2300">
              <a:ea typeface="Calibri"/>
              <a:cs typeface="Calibri"/>
            </a:endParaRPr>
          </a:p>
          <a:p>
            <a:pPr marL="342900" indent="-342900">
              <a:spcBef>
                <a:spcPts val="1000"/>
              </a:spcBef>
              <a:buFont typeface="Arial"/>
              <a:buChar char="•"/>
            </a:pPr>
            <a:r>
              <a:rPr lang="en-US" sz="2300"/>
              <a:t>Increase knowledge</a:t>
            </a:r>
            <a:endParaRPr lang="en-US" sz="2300">
              <a:ea typeface="Calibri"/>
              <a:cs typeface="Calibri"/>
            </a:endParaRPr>
          </a:p>
          <a:p>
            <a:pPr marL="342900" indent="-342900">
              <a:spcBef>
                <a:spcPts val="1000"/>
              </a:spcBef>
              <a:buFont typeface="Arial"/>
              <a:buChar char="•"/>
            </a:pPr>
            <a:r>
              <a:rPr lang="en-US" sz="2300"/>
              <a:t>Reduce stigmas</a:t>
            </a:r>
            <a:endParaRPr lang="en-US" sz="2300">
              <a:ea typeface="Calibri"/>
              <a:cs typeface="Calibri"/>
            </a:endParaRPr>
          </a:p>
          <a:p>
            <a:pPr marL="342900" indent="-342900">
              <a:spcBef>
                <a:spcPts val="1000"/>
              </a:spcBef>
              <a:buFont typeface="Arial"/>
              <a:buChar char="•"/>
            </a:pPr>
            <a:r>
              <a:rPr lang="en-US" sz="2300"/>
              <a:t>Build literacy and skills </a:t>
            </a:r>
            <a:endParaRPr lang="en-US" sz="2300">
              <a:ea typeface="Calibri"/>
              <a:cs typeface="Calibri"/>
            </a:endParaRPr>
          </a:p>
          <a:p>
            <a:pPr>
              <a:spcBef>
                <a:spcPts val="1000"/>
              </a:spcBef>
            </a:pPr>
            <a:r>
              <a:rPr lang="en-US" sz="2300"/>
              <a:t>With the goal overtime to decrease the demand for treatment and improve wait times.</a:t>
            </a:r>
            <a:endParaRPr lang="en-US" sz="2300">
              <a:ea typeface="Calibri" panose="020F0502020204030204"/>
              <a:cs typeface="Calibri" panose="020F0502020204030204"/>
            </a:endParaRPr>
          </a:p>
          <a:p>
            <a:endParaRPr lang="en-US" sz="2400" b="1">
              <a:ea typeface="Calibri"/>
              <a:cs typeface="Calibri"/>
            </a:endParaRPr>
          </a:p>
        </p:txBody>
      </p:sp>
      <p:sp>
        <p:nvSpPr>
          <p:cNvPr id="5" name="TextBox 2">
            <a:extLst>
              <a:ext uri="{FF2B5EF4-FFF2-40B4-BE49-F238E27FC236}">
                <a16:creationId xmlns:a16="http://schemas.microsoft.com/office/drawing/2014/main" id="{2A89D1D0-2193-F25D-C66B-66E066423BA4}"/>
              </a:ext>
            </a:extLst>
          </p:cNvPr>
          <p:cNvSpPr txBox="1"/>
          <p:nvPr/>
        </p:nvSpPr>
        <p:spPr>
          <a:xfrm>
            <a:off x="554320" y="460443"/>
            <a:ext cx="6096000" cy="14773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solidFill>
                  <a:srgbClr val="153354"/>
                </a:solidFill>
                <a:ea typeface="Calibri"/>
                <a:cs typeface="Calibri"/>
              </a:rPr>
              <a:t>Providing Resources Improves Demand and Wait Times</a:t>
            </a:r>
          </a:p>
          <a:p>
            <a:pPr algn="ctr"/>
            <a:endParaRPr lang="en-US"/>
          </a:p>
        </p:txBody>
      </p:sp>
      <p:pic>
        <p:nvPicPr>
          <p:cNvPr id="8" name="Picture 7">
            <a:extLst>
              <a:ext uri="{FF2B5EF4-FFF2-40B4-BE49-F238E27FC236}">
                <a16:creationId xmlns:a16="http://schemas.microsoft.com/office/drawing/2014/main" id="{85EA56FE-BA0B-E862-6BAF-A3E7A259D12A}"/>
              </a:ext>
            </a:extLst>
          </p:cNvPr>
          <p:cNvPicPr>
            <a:picLocks noChangeAspect="1"/>
          </p:cNvPicPr>
          <p:nvPr/>
        </p:nvPicPr>
        <p:blipFill>
          <a:blip r:embed="rId2"/>
          <a:stretch>
            <a:fillRect/>
          </a:stretch>
        </p:blipFill>
        <p:spPr>
          <a:xfrm>
            <a:off x="7031307" y="583437"/>
            <a:ext cx="4363934" cy="5067671"/>
          </a:xfrm>
          <a:prstGeom prst="rect">
            <a:avLst/>
          </a:prstGeom>
        </p:spPr>
      </p:pic>
    </p:spTree>
    <p:extLst>
      <p:ext uri="{BB962C8B-B14F-4D97-AF65-F5344CB8AC3E}">
        <p14:creationId xmlns:p14="http://schemas.microsoft.com/office/powerpoint/2010/main" val="918174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5D7E-F335-BEA6-8F46-04CEA782D6AD}"/>
              </a:ext>
            </a:extLst>
          </p:cNvPr>
          <p:cNvSpPr>
            <a:spLocks noGrp="1"/>
          </p:cNvSpPr>
          <p:nvPr>
            <p:ph type="title" idx="4294967295"/>
          </p:nvPr>
        </p:nvSpPr>
        <p:spPr>
          <a:xfrm>
            <a:off x="0" y="177800"/>
            <a:ext cx="9771063" cy="1325563"/>
          </a:xfrm>
        </p:spPr>
        <p:txBody>
          <a:bodyPr>
            <a:normAutofit/>
          </a:bodyPr>
          <a:lstStyle/>
          <a:p>
            <a:r>
              <a:rPr lang="en-US" sz="3600"/>
              <a:t>The Need: In 2023– Evolve from A Cause Platform Campaign to a National Cause Organization</a:t>
            </a:r>
          </a:p>
        </p:txBody>
      </p:sp>
      <p:sp>
        <p:nvSpPr>
          <p:cNvPr id="3" name="Content Placeholder 2">
            <a:extLst>
              <a:ext uri="{FF2B5EF4-FFF2-40B4-BE49-F238E27FC236}">
                <a16:creationId xmlns:a16="http://schemas.microsoft.com/office/drawing/2014/main" id="{64E59431-2A26-E7D7-1380-CF2CDA595F8C}"/>
              </a:ext>
            </a:extLst>
          </p:cNvPr>
          <p:cNvSpPr>
            <a:spLocks noGrp="1"/>
          </p:cNvSpPr>
          <p:nvPr>
            <p:ph idx="4294967295"/>
          </p:nvPr>
        </p:nvSpPr>
        <p:spPr>
          <a:xfrm>
            <a:off x="7146925" y="3235325"/>
            <a:ext cx="5045075" cy="3370263"/>
          </a:xfrm>
          <a:solidFill>
            <a:schemeClr val="bg1"/>
          </a:solidFill>
        </p:spPr>
        <p:txBody>
          <a:bodyPr/>
          <a:lstStyle/>
          <a:p>
            <a:pPr marL="0" indent="0">
              <a:buNone/>
            </a:pPr>
            <a:r>
              <a:rPr lang="en-US" sz="2400" b="1">
                <a:solidFill>
                  <a:srgbClr val="0C7AA8"/>
                </a:solidFill>
                <a:latin typeface="Roboto" panose="02000000000000000000" pitchFamily="2" charset="0"/>
              </a:rPr>
              <a:t>National Cause Organization </a:t>
            </a:r>
          </a:p>
          <a:p>
            <a:pPr marL="0" indent="0">
              <a:buNone/>
            </a:pPr>
            <a:endParaRPr lang="en-US" sz="2000">
              <a:solidFill>
                <a:srgbClr val="202124"/>
              </a:solidFill>
              <a:latin typeface="Roboto" panose="02000000000000000000" pitchFamily="2" charset="0"/>
            </a:endParaRPr>
          </a:p>
          <a:p>
            <a:pPr marL="0" indent="0">
              <a:buNone/>
            </a:pPr>
            <a:r>
              <a:rPr lang="en-US" sz="2000">
                <a:solidFill>
                  <a:srgbClr val="202124"/>
                </a:solidFill>
                <a:latin typeface="Roboto" panose="02000000000000000000" pitchFamily="2" charset="0"/>
              </a:rPr>
              <a:t>Centers its focus on impacting the larger cause being addressed. A self-sustaining organization with collective impact through awareness, collaboration and programmatic outcomes</a:t>
            </a:r>
            <a:endParaRPr lang="en-US" sz="2000"/>
          </a:p>
        </p:txBody>
      </p:sp>
      <p:sp>
        <p:nvSpPr>
          <p:cNvPr id="5" name="Slide Number Placeholder 4">
            <a:extLst>
              <a:ext uri="{FF2B5EF4-FFF2-40B4-BE49-F238E27FC236}">
                <a16:creationId xmlns:a16="http://schemas.microsoft.com/office/drawing/2014/main" id="{3DBF5175-4322-F716-DED8-B8F94FFE2FC1}"/>
              </a:ext>
            </a:extLst>
          </p:cNvPr>
          <p:cNvSpPr>
            <a:spLocks noGrp="1"/>
          </p:cNvSpPr>
          <p:nvPr>
            <p:ph type="sldNum" sz="quarter" idx="4294967295"/>
          </p:nvPr>
        </p:nvSpPr>
        <p:spPr>
          <a:xfrm>
            <a:off x="0" y="6356350"/>
            <a:ext cx="2743200" cy="365125"/>
          </a:xfrm>
          <a:prstGeom prst="rect">
            <a:avLst/>
          </a:prstGeom>
          <a:noFill/>
          <a:ln>
            <a:noFill/>
          </a:ln>
        </p:spPr>
        <p:txBody>
          <a:bodyPr spcFirstLastPara="1" wrap="square" lIns="91425" tIns="45700" rIns="91425" bIns="45700" anchor="ctr" anchorCtr="0">
            <a:noAutofit/>
          </a:bodyPr>
          <a:lstStyle>
            <a:defPPr>
              <a:defRPr lang="en-US"/>
            </a:defPPr>
            <a:lvl1pPr marL="0" lvl="0" indent="0" algn="l" defTabSz="914400" rtl="0" eaLnBrk="1" latinLnBrk="0" hangingPunct="1">
              <a:spcBef>
                <a:spcPts val="0"/>
              </a:spcBef>
              <a:buNone/>
              <a:defRPr sz="1800" kern="1200">
                <a:solidFill>
                  <a:srgbClr val="888888"/>
                </a:solidFill>
                <a:latin typeface="+mn-lt"/>
                <a:ea typeface="+mn-ea"/>
                <a:cs typeface="+mn-cs"/>
              </a:defRPr>
            </a:lvl1pPr>
            <a:lvl2pPr marL="0" lvl="1" indent="0" algn="l" defTabSz="914400" rtl="0" eaLnBrk="1" latinLnBrk="0" hangingPunct="1">
              <a:spcBef>
                <a:spcPts val="0"/>
              </a:spcBef>
              <a:buNone/>
              <a:defRPr sz="1800" kern="1200">
                <a:solidFill>
                  <a:srgbClr val="888888"/>
                </a:solidFill>
                <a:latin typeface="+mn-lt"/>
                <a:ea typeface="+mn-ea"/>
                <a:cs typeface="+mn-cs"/>
              </a:defRPr>
            </a:lvl2pPr>
            <a:lvl3pPr marL="0" lvl="2" indent="0" algn="l" defTabSz="914400" rtl="0" eaLnBrk="1" latinLnBrk="0" hangingPunct="1">
              <a:spcBef>
                <a:spcPts val="0"/>
              </a:spcBef>
              <a:buNone/>
              <a:defRPr sz="1800" kern="1200">
                <a:solidFill>
                  <a:srgbClr val="888888"/>
                </a:solidFill>
                <a:latin typeface="+mn-lt"/>
                <a:ea typeface="+mn-ea"/>
                <a:cs typeface="+mn-cs"/>
              </a:defRPr>
            </a:lvl3pPr>
            <a:lvl4pPr marL="0" lvl="3" indent="0" algn="l" defTabSz="914400" rtl="0" eaLnBrk="1" latinLnBrk="0" hangingPunct="1">
              <a:spcBef>
                <a:spcPts val="0"/>
              </a:spcBef>
              <a:buNone/>
              <a:defRPr sz="1800" kern="1200">
                <a:solidFill>
                  <a:srgbClr val="888888"/>
                </a:solidFill>
                <a:latin typeface="+mn-lt"/>
                <a:ea typeface="+mn-ea"/>
                <a:cs typeface="+mn-cs"/>
              </a:defRPr>
            </a:lvl4pPr>
            <a:lvl5pPr marL="0" lvl="4" indent="0" algn="l" defTabSz="914400" rtl="0" eaLnBrk="1" latinLnBrk="0" hangingPunct="1">
              <a:spcBef>
                <a:spcPts val="0"/>
              </a:spcBef>
              <a:buNone/>
              <a:defRPr sz="1800" kern="1200">
                <a:solidFill>
                  <a:srgbClr val="888888"/>
                </a:solidFill>
                <a:latin typeface="+mn-lt"/>
                <a:ea typeface="+mn-ea"/>
                <a:cs typeface="+mn-cs"/>
              </a:defRPr>
            </a:lvl5pPr>
            <a:lvl6pPr marL="0" lvl="5" indent="0" algn="l" defTabSz="914400" rtl="0" eaLnBrk="1" latinLnBrk="0" hangingPunct="1">
              <a:spcBef>
                <a:spcPts val="0"/>
              </a:spcBef>
              <a:buNone/>
              <a:defRPr sz="1800" kern="1200">
                <a:solidFill>
                  <a:srgbClr val="888888"/>
                </a:solidFill>
                <a:latin typeface="+mn-lt"/>
                <a:ea typeface="+mn-ea"/>
                <a:cs typeface="+mn-cs"/>
              </a:defRPr>
            </a:lvl6pPr>
            <a:lvl7pPr marL="0" lvl="6" indent="0" algn="l" defTabSz="914400" rtl="0" eaLnBrk="1" latinLnBrk="0" hangingPunct="1">
              <a:spcBef>
                <a:spcPts val="0"/>
              </a:spcBef>
              <a:buNone/>
              <a:defRPr sz="1800" kern="1200">
                <a:solidFill>
                  <a:srgbClr val="888888"/>
                </a:solidFill>
                <a:latin typeface="+mn-lt"/>
                <a:ea typeface="+mn-ea"/>
                <a:cs typeface="+mn-cs"/>
              </a:defRPr>
            </a:lvl7pPr>
            <a:lvl8pPr marL="0" lvl="7" indent="0" algn="l" defTabSz="914400" rtl="0" eaLnBrk="1" latinLnBrk="0" hangingPunct="1">
              <a:spcBef>
                <a:spcPts val="0"/>
              </a:spcBef>
              <a:buNone/>
              <a:defRPr sz="1800" kern="1200">
                <a:solidFill>
                  <a:srgbClr val="888888"/>
                </a:solidFill>
                <a:latin typeface="+mn-lt"/>
                <a:ea typeface="+mn-ea"/>
                <a:cs typeface="+mn-cs"/>
              </a:defRPr>
            </a:lvl8pPr>
            <a:lvl9pPr marL="0" lvl="8" indent="0" algn="l" defTabSz="914400" rtl="0" eaLnBrk="1" latinLnBrk="0" hangingPunct="1">
              <a:spcBef>
                <a:spcPts val="0"/>
              </a:spcBef>
              <a:buNone/>
              <a:defRPr sz="1800" kern="1200">
                <a:solidFill>
                  <a:srgbClr val="888888"/>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lang="en" smtClean="0"/>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altLang="en-US" sz="1200" b="0" i="0" u="none" strike="noStrike" kern="1200" cap="none" spc="0" normalizeH="0" baseline="0" noProof="0">
              <a:ln>
                <a:noFill/>
              </a:ln>
              <a:solidFill>
                <a:srgbClr val="888888"/>
              </a:solidFill>
              <a:effectLst/>
              <a:uLnTx/>
              <a:uFillTx/>
              <a:latin typeface="Calibri" panose="020F0502020204030204"/>
              <a:ea typeface="+mn-ea"/>
              <a:cs typeface="+mn-cs"/>
            </a:endParaRPr>
          </a:p>
        </p:txBody>
      </p:sp>
      <p:sp>
        <p:nvSpPr>
          <p:cNvPr id="6" name="Rectangle 1">
            <a:extLst>
              <a:ext uri="{FF2B5EF4-FFF2-40B4-BE49-F238E27FC236}">
                <a16:creationId xmlns:a16="http://schemas.microsoft.com/office/drawing/2014/main" id="{13C171C8-D5FB-6007-52F3-E735E3B9131C}"/>
              </a:ext>
            </a:extLst>
          </p:cNvPr>
          <p:cNvSpPr>
            <a:spLocks noChangeArrowheads="1"/>
          </p:cNvSpPr>
          <p:nvPr/>
        </p:nvSpPr>
        <p:spPr bwMode="auto">
          <a:xfrm>
            <a:off x="350417" y="3233700"/>
            <a:ext cx="4371856"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2400">
                <a:solidFill>
                  <a:srgbClr val="595959"/>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000">
                <a:solidFill>
                  <a:srgbClr val="595959"/>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a:solidFill>
                  <a:srgbClr val="595959"/>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1600">
                <a:solidFill>
                  <a:srgbClr val="595959"/>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1400">
                <a:solidFill>
                  <a:srgbClr val="595959"/>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1400">
                <a:solidFill>
                  <a:srgbClr val="595959"/>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1400">
                <a:solidFill>
                  <a:srgbClr val="595959"/>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1400">
                <a:solidFill>
                  <a:srgbClr val="595959"/>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1400">
                <a:solidFill>
                  <a:srgbClr val="595959"/>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1200"/>
              </a:spcBef>
              <a:spcAft>
                <a:spcPts val="0"/>
              </a:spcAft>
              <a:buClr>
                <a:srgbClr val="231F20"/>
              </a:buClr>
              <a:buSzTx/>
              <a:buFont typeface="Arial" panose="020B0604020202020204" pitchFamily="34" charset="0"/>
              <a:buNone/>
              <a:tabLst/>
              <a:defRPr/>
            </a:pPr>
            <a:r>
              <a:rPr kumimoji="0" lang="en-US" altLang="en-US" sz="2400" b="1" i="0" u="none" strike="noStrike" kern="1200" cap="none" spc="0" normalizeH="0" baseline="0" noProof="0">
                <a:ln>
                  <a:noFill/>
                </a:ln>
                <a:solidFill>
                  <a:srgbClr val="407894"/>
                </a:solidFill>
                <a:effectLst/>
                <a:uLnTx/>
                <a:uFillTx/>
                <a:latin typeface="Arial"/>
                <a:ea typeface="MS PGothic"/>
                <a:cs typeface="Arial"/>
              </a:rPr>
              <a:t>National Call-to-Action Platform Campaign</a:t>
            </a:r>
            <a:r>
              <a:rPr kumimoji="0" lang="en-US" altLang="en-US" sz="2400" b="0" i="0" u="none" strike="noStrike" kern="1200" cap="none" spc="0" normalizeH="0" baseline="0" noProof="0">
                <a:ln>
                  <a:noFill/>
                </a:ln>
                <a:solidFill>
                  <a:srgbClr val="407894"/>
                </a:solidFill>
                <a:effectLst/>
                <a:uLnTx/>
                <a:uFillTx/>
                <a:latin typeface="Arial"/>
                <a:ea typeface="MS PGothic"/>
                <a:cs typeface="Arial"/>
              </a:rPr>
              <a:t> </a:t>
            </a:r>
            <a:endParaRPr kumimoji="0" lang="en-US" altLang="en-US" sz="2400" b="0" i="0" u="none" strike="noStrike" kern="1200" cap="none" spc="0" normalizeH="0" baseline="0" noProof="0">
              <a:ln>
                <a:noFill/>
              </a:ln>
              <a:solidFill>
                <a:srgbClr val="407894"/>
              </a:solidFill>
              <a:effectLst/>
              <a:uLnTx/>
              <a:uFillTx/>
              <a:latin typeface="Arial" panose="020B0604020202020204" pitchFamily="34" charset="0"/>
              <a:ea typeface="MS PGothic" panose="020B0600070205080204" pitchFamily="34" charset="-128"/>
              <a:cs typeface="+mn-cs"/>
            </a:endParaRPr>
          </a:p>
          <a:p>
            <a:pPr marL="0" marR="0" lvl="0" indent="0" algn="l" defTabSz="914400" rtl="0" eaLnBrk="1" fontAlgn="auto" latinLnBrk="0" hangingPunct="1">
              <a:lnSpc>
                <a:spcPct val="100000"/>
              </a:lnSpc>
              <a:spcBef>
                <a:spcPts val="1200"/>
              </a:spcBef>
              <a:spcAft>
                <a:spcPts val="0"/>
              </a:spcAft>
              <a:buClr>
                <a:srgbClr val="231F20"/>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595959"/>
                </a:solidFill>
                <a:effectLst/>
                <a:uLnTx/>
                <a:uFillTx/>
                <a:latin typeface="Arial"/>
                <a:ea typeface="MS PGothic"/>
                <a:cs typeface="Arial"/>
              </a:rPr>
              <a:t>A high-profile consumer call-to-action campaign that galvanizes efforts under a singular campaign name creating a sense of urgency to give and activate.  </a:t>
            </a:r>
            <a:endParaRPr kumimoji="0" lang="en-US" altLang="en-US" sz="2000" b="0" i="0" u="none" strike="noStrike" kern="1200" cap="none" spc="0" normalizeH="0" baseline="0" noProof="0">
              <a:ln>
                <a:noFill/>
              </a:ln>
              <a:solidFill>
                <a:srgbClr val="595959"/>
              </a:solidFill>
              <a:effectLst/>
              <a:uLnTx/>
              <a:uFillTx/>
              <a:latin typeface="Arial" panose="020B0604020202020204" pitchFamily="34" charset="0"/>
              <a:ea typeface="MS PGothic" panose="020B0600070205080204" pitchFamily="34" charset="-128"/>
              <a:cs typeface="Arial"/>
            </a:endParaRPr>
          </a:p>
          <a:p>
            <a:pPr marL="0" marR="0" lvl="0" indent="0" algn="l" defTabSz="914400" rtl="0" eaLnBrk="1" fontAlgn="auto" latinLnBrk="0" hangingPunct="1">
              <a:lnSpc>
                <a:spcPct val="100000"/>
              </a:lnSpc>
              <a:spcBef>
                <a:spcPts val="1200"/>
              </a:spcBef>
              <a:spcAft>
                <a:spcPts val="0"/>
              </a:spcAft>
              <a:buClr>
                <a:srgbClr val="231F20"/>
              </a:buClr>
              <a:buSzTx/>
              <a:buFont typeface="Arial" panose="020B0604020202020204" pitchFamily="34" charset="0"/>
              <a:buNone/>
              <a:tabLst/>
              <a:defRPr/>
            </a:pPr>
            <a:endParaRPr kumimoji="0" lang="en-US" altLang="en-US" sz="1500" b="0" i="0" u="none" strike="noStrike" kern="1200" cap="none" spc="0" normalizeH="0" baseline="0" noProof="0">
              <a:ln>
                <a:noFill/>
              </a:ln>
              <a:solidFill>
                <a:srgbClr val="BFBFBF"/>
              </a:solidFill>
              <a:effectLst/>
              <a:uLnTx/>
              <a:uFillTx/>
              <a:latin typeface="Arial" panose="020B0604020202020204" pitchFamily="34" charset="0"/>
              <a:ea typeface="MS PGothic" panose="020B0600070205080204" pitchFamily="34" charset="-128"/>
              <a:cs typeface="+mn-cs"/>
            </a:endParaRPr>
          </a:p>
        </p:txBody>
      </p:sp>
      <p:sp>
        <p:nvSpPr>
          <p:cNvPr id="8" name="Arrow: Right 7">
            <a:extLst>
              <a:ext uri="{FF2B5EF4-FFF2-40B4-BE49-F238E27FC236}">
                <a16:creationId xmlns:a16="http://schemas.microsoft.com/office/drawing/2014/main" id="{B5DA666B-88B9-7E46-87DA-246DC1137785}"/>
              </a:ext>
            </a:extLst>
          </p:cNvPr>
          <p:cNvSpPr/>
          <p:nvPr/>
        </p:nvSpPr>
        <p:spPr>
          <a:xfrm>
            <a:off x="5219908" y="3830889"/>
            <a:ext cx="1245996" cy="1274872"/>
          </a:xfrm>
          <a:prstGeom prst="rightArrow">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106A653-35C6-EC7D-2EAC-0E5DB2FC5B39}"/>
              </a:ext>
            </a:extLst>
          </p:cNvPr>
          <p:cNvPicPr>
            <a:picLocks noChangeAspect="1"/>
          </p:cNvPicPr>
          <p:nvPr/>
        </p:nvPicPr>
        <p:blipFill>
          <a:blip r:embed="rId2"/>
          <a:stretch>
            <a:fillRect/>
          </a:stretch>
        </p:blipFill>
        <p:spPr>
          <a:xfrm>
            <a:off x="524223" y="1452098"/>
            <a:ext cx="2767829" cy="1633329"/>
          </a:xfrm>
          <a:prstGeom prst="rect">
            <a:avLst/>
          </a:prstGeom>
        </p:spPr>
      </p:pic>
      <p:pic>
        <p:nvPicPr>
          <p:cNvPr id="7" name="Picture 6">
            <a:extLst>
              <a:ext uri="{FF2B5EF4-FFF2-40B4-BE49-F238E27FC236}">
                <a16:creationId xmlns:a16="http://schemas.microsoft.com/office/drawing/2014/main" id="{D9E96509-01D0-6F40-84E0-E421D965B9F7}"/>
              </a:ext>
            </a:extLst>
          </p:cNvPr>
          <p:cNvPicPr>
            <a:picLocks noChangeAspect="1"/>
          </p:cNvPicPr>
          <p:nvPr/>
        </p:nvPicPr>
        <p:blipFill>
          <a:blip r:embed="rId3"/>
          <a:stretch>
            <a:fillRect/>
          </a:stretch>
        </p:blipFill>
        <p:spPr>
          <a:xfrm>
            <a:off x="10474293" y="74283"/>
            <a:ext cx="1481456" cy="1377815"/>
          </a:xfrm>
          <a:prstGeom prst="rect">
            <a:avLst/>
          </a:prstGeom>
        </p:spPr>
      </p:pic>
      <p:pic>
        <p:nvPicPr>
          <p:cNvPr id="9" name="Picture 8">
            <a:extLst>
              <a:ext uri="{FF2B5EF4-FFF2-40B4-BE49-F238E27FC236}">
                <a16:creationId xmlns:a16="http://schemas.microsoft.com/office/drawing/2014/main" id="{712E1A0D-6C2C-1A5D-A4DC-AB1F02795396}"/>
              </a:ext>
            </a:extLst>
          </p:cNvPr>
          <p:cNvPicPr>
            <a:picLocks noChangeAspect="1"/>
          </p:cNvPicPr>
          <p:nvPr/>
        </p:nvPicPr>
        <p:blipFill rotWithShape="1">
          <a:blip r:embed="rId4"/>
          <a:srcRect l="25371" r="23797" b="59601"/>
          <a:stretch/>
        </p:blipFill>
        <p:spPr>
          <a:xfrm>
            <a:off x="6521270" y="1452098"/>
            <a:ext cx="4124349" cy="1781602"/>
          </a:xfrm>
          <a:prstGeom prst="rect">
            <a:avLst/>
          </a:prstGeom>
        </p:spPr>
      </p:pic>
    </p:spTree>
    <p:extLst>
      <p:ext uri="{BB962C8B-B14F-4D97-AF65-F5344CB8AC3E}">
        <p14:creationId xmlns:p14="http://schemas.microsoft.com/office/powerpoint/2010/main" val="4274053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210F9-48B6-044E-A736-DF738D45AABE}"/>
              </a:ext>
            </a:extLst>
          </p:cNvPr>
          <p:cNvSpPr>
            <a:spLocks noGrp="1"/>
          </p:cNvSpPr>
          <p:nvPr>
            <p:ph type="ctrTitle"/>
          </p:nvPr>
        </p:nvSpPr>
        <p:spPr>
          <a:xfrm>
            <a:off x="685800" y="2961778"/>
            <a:ext cx="9144000" cy="2387600"/>
          </a:xfrm>
        </p:spPr>
        <p:txBody>
          <a:bodyPr/>
          <a:lstStyle/>
          <a:p>
            <a:r>
              <a:rPr lang="en-US" dirty="0"/>
              <a:t>Questions?</a:t>
            </a:r>
          </a:p>
        </p:txBody>
      </p:sp>
      <p:sp>
        <p:nvSpPr>
          <p:cNvPr id="3" name="Subtitle 2">
            <a:extLst>
              <a:ext uri="{FF2B5EF4-FFF2-40B4-BE49-F238E27FC236}">
                <a16:creationId xmlns:a16="http://schemas.microsoft.com/office/drawing/2014/main" id="{9016DBA4-7B25-9F45-BE6C-65D7F87C04CA}"/>
              </a:ext>
            </a:extLst>
          </p:cNvPr>
          <p:cNvSpPr>
            <a:spLocks noGrp="1"/>
          </p:cNvSpPr>
          <p:nvPr>
            <p:ph type="subTitle" idx="4294967295"/>
          </p:nvPr>
        </p:nvSpPr>
        <p:spPr>
          <a:xfrm>
            <a:off x="685800" y="4540953"/>
            <a:ext cx="10515600" cy="1655762"/>
          </a:xfrm>
        </p:spPr>
        <p:txBody>
          <a:bodyPr/>
          <a:lstStyle/>
          <a:p>
            <a:r>
              <a:rPr lang="en-US" dirty="0"/>
              <a:t>Please be sure to complete the session evaluation on the mobile app!</a:t>
            </a:r>
          </a:p>
          <a:p>
            <a:endParaRPr lang="en-US" dirty="0"/>
          </a:p>
        </p:txBody>
      </p:sp>
    </p:spTree>
    <p:extLst>
      <p:ext uri="{BB962C8B-B14F-4D97-AF65-F5344CB8AC3E}">
        <p14:creationId xmlns:p14="http://schemas.microsoft.com/office/powerpoint/2010/main" val="2938019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2e96e2-da10-46d9-9a99-6e066a6d9d55">
      <Terms xmlns="http://schemas.microsoft.com/office/infopath/2007/PartnerControls"/>
    </lcf76f155ced4ddcb4097134ff3c332f>
    <TaxCatchAll xmlns="c4f0a795-ebb4-438f-8843-82a8d3dea5a9" xsi:nil="true"/>
    <Comments xmlns="282e96e2-da10-46d9-9a99-6e066a6d9d5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6478526E781C74AABB86945F4A7B0ED" ma:contentTypeVersion="20" ma:contentTypeDescription="Create a new document." ma:contentTypeScope="" ma:versionID="cce1a3dfed89b56f4c66489b4d1510e0">
  <xsd:schema xmlns:xsd="http://www.w3.org/2001/XMLSchema" xmlns:xs="http://www.w3.org/2001/XMLSchema" xmlns:p="http://schemas.microsoft.com/office/2006/metadata/properties" xmlns:ns2="282e96e2-da10-46d9-9a99-6e066a6d9d55" xmlns:ns3="c4f0a795-ebb4-438f-8843-82a8d3dea5a9" targetNamespace="http://schemas.microsoft.com/office/2006/metadata/properties" ma:root="true" ma:fieldsID="0cc64bdae051f11395d153010cb1b89f" ns2:_="" ns3:_="">
    <xsd:import namespace="282e96e2-da10-46d9-9a99-6e066a6d9d55"/>
    <xsd:import namespace="c4f0a795-ebb4-438f-8843-82a8d3dea5a9"/>
    <xsd:element name="properties">
      <xsd:complexType>
        <xsd:sequence>
          <xsd:element name="documentManagement">
            <xsd:complexType>
              <xsd:all>
                <xsd:element ref="ns2:Comments"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e96e2-da10-46d9-9a99-6e066a6d9d55" elementFormDefault="qualified">
    <xsd:import namespace="http://schemas.microsoft.com/office/2006/documentManagement/types"/>
    <xsd:import namespace="http://schemas.microsoft.com/office/infopath/2007/PartnerControls"/>
    <xsd:element name="Comments" ma:index="2" nillable="true" ma:displayName="Comments" ma:format="Dropdown" ma:internalName="Comments" ma:readOnly="false">
      <xsd:simpleType>
        <xsd:restriction base="dms:Text">
          <xsd:maxLength value="255"/>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hidden="true" ma:internalName="MediaServiceKeyPoints"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1" nillable="true" ma:displayName="Location" ma:hidden="true"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default="" ma:fieldId="{5cf76f15-5ced-4ddc-b409-7134ff3c332f}" ma:taxonomyMulti="true" ma:sspId="5571f750-ffd7-460e-a2fb-6091813d98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f0a795-ebb4-438f-8843-82a8d3dea5a9"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4" nillable="true" ma:displayName="Taxonomy Catch All Column" ma:hidden="true" ma:list="{9e418d4d-0fb4-45e2-9bda-d49b512574ba}" ma:internalName="TaxCatchAll" ma:readOnly="false" ma:showField="CatchAllData" ma:web="c4f0a795-ebb4-438f-8843-82a8d3dea5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3F5DD6-4B3D-4D5A-B550-74423CA3C9F0}">
  <ds:schemaRefs>
    <ds:schemaRef ds:uri="f18baaa7-7aac-49fd-9359-217f9a521aca"/>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f4d1a0ee-b507-498b-af5c-f08ce47a272b"/>
    <ds:schemaRef ds:uri="http://schemas.microsoft.com/office/2006/metadata/properties"/>
    <ds:schemaRef ds:uri="http://www.w3.org/XML/1998/namespace"/>
    <ds:schemaRef ds:uri="0e22c122-dd8f-4693-8fad-07f50d1beb5f"/>
    <ds:schemaRef ds:uri="a08e3310-23a2-4adf-a2bf-df6ef2bf3dd5"/>
    <ds:schemaRef ds:uri="282e96e2-da10-46d9-9a99-6e066a6d9d55"/>
    <ds:schemaRef ds:uri="c4f0a795-ebb4-438f-8843-82a8d3dea5a9"/>
  </ds:schemaRefs>
</ds:datastoreItem>
</file>

<file path=customXml/itemProps2.xml><?xml version="1.0" encoding="utf-8"?>
<ds:datastoreItem xmlns:ds="http://schemas.openxmlformats.org/officeDocument/2006/customXml" ds:itemID="{EAB2D29E-53E1-4B39-842B-FC715B08B0DD}">
  <ds:schemaRefs>
    <ds:schemaRef ds:uri="http://schemas.microsoft.com/sharepoint/v3/contenttype/forms"/>
  </ds:schemaRefs>
</ds:datastoreItem>
</file>

<file path=customXml/itemProps3.xml><?xml version="1.0" encoding="utf-8"?>
<ds:datastoreItem xmlns:ds="http://schemas.openxmlformats.org/officeDocument/2006/customXml" ds:itemID="{1CE0DE4F-5E63-4C55-8989-43738EEBAF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2e96e2-da10-46d9-9a99-6e066a6d9d55"/>
    <ds:schemaRef ds:uri="c4f0a795-ebb4-438f-8843-82a8d3dea5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537</TotalTime>
  <Words>2205</Words>
  <Application>Microsoft Office PowerPoint</Application>
  <PresentationFormat>Widescreen</PresentationFormat>
  <Paragraphs>287</Paragraphs>
  <Slides>32</Slides>
  <Notes>4</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32</vt:i4>
      </vt:variant>
    </vt:vector>
  </HeadingPairs>
  <TitlesOfParts>
    <vt:vector size="54" baseType="lpstr">
      <vt:lpstr>Aptos</vt:lpstr>
      <vt:lpstr>Arial</vt:lpstr>
      <vt:lpstr>Arial,Sans-Serif</vt:lpstr>
      <vt:lpstr>Avenir Next</vt:lpstr>
      <vt:lpstr>Avenir Next LT Pro Demi</vt:lpstr>
      <vt:lpstr>Calibri</vt:lpstr>
      <vt:lpstr>Calibri Light</vt:lpstr>
      <vt:lpstr>Century Gothic</vt:lpstr>
      <vt:lpstr>Colon Mono Alt</vt:lpstr>
      <vt:lpstr>Comfortaa</vt:lpstr>
      <vt:lpstr>Courier New</vt:lpstr>
      <vt:lpstr>Lato</vt:lpstr>
      <vt:lpstr>Lato Black</vt:lpstr>
      <vt:lpstr>Prata</vt:lpstr>
      <vt:lpstr>Roboto</vt:lpstr>
      <vt:lpstr>Segoe UI</vt:lpstr>
      <vt:lpstr>Symbol</vt:lpstr>
      <vt:lpstr>Times New Roman</vt:lpstr>
      <vt:lpstr>Trade Gothic Next</vt:lpstr>
      <vt:lpstr>Trade Gothic Next Light</vt:lpstr>
      <vt:lpstr>Wingdings</vt:lpstr>
      <vt:lpstr>Office Theme</vt:lpstr>
      <vt:lpstr>Addressing the Child Mental Health Challenge: Building Your Response  SMSHD Annual Conference  September 27, 2026</vt:lpstr>
      <vt:lpstr>WELCOME! Your Panelists</vt:lpstr>
      <vt:lpstr>Let’s start a convo!</vt:lpstr>
      <vt:lpstr>Nationwide Children’s Behavioral Health System of Care</vt:lpstr>
      <vt:lpstr>Dedicated March 3, 2020 – Watch a video tour.</vt:lpstr>
      <vt:lpstr>PowerPoint Presentation</vt:lpstr>
      <vt:lpstr>PowerPoint Presentation</vt:lpstr>
      <vt:lpstr>PowerPoint Presentation</vt:lpstr>
      <vt:lpstr>PowerPoint Presentation</vt:lpstr>
      <vt:lpstr>The Corewell Health Story... </vt:lpstr>
      <vt:lpstr>Why Corewell Health Focused on Kids Mental Health</vt:lpstr>
      <vt:lpstr>A Confidence Gap We Couldn’t Ignore</vt:lpstr>
      <vt:lpstr>PowerPoint Presentation</vt:lpstr>
      <vt:lpstr>Results Since Launching in August 2025</vt:lpstr>
      <vt:lpstr>Lessons Learned</vt:lpstr>
      <vt:lpstr>What's Next</vt:lpstr>
      <vt:lpstr>MEASURING OUTCOMES IN BEHAVIORAL HEALTH</vt:lpstr>
      <vt:lpstr>The Science and Story Model  Bringing together the expertise of behavioral health and communications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Need: In 2023– Evolve from A Cause Platform Campaign to a National Cause Organization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Katzki, Jordana</dc:creator>
  <cp:lastModifiedBy>Kelsey Brandon</cp:lastModifiedBy>
  <cp:revision>40</cp:revision>
  <dcterms:created xsi:type="dcterms:W3CDTF">2018-04-27T14:25:24Z</dcterms:created>
  <dcterms:modified xsi:type="dcterms:W3CDTF">2026-09-21T14:07:29Z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0x010100B6478526E781C74AABB86945F4A7B0ED</vt:lpwstr>
  </property>
  <property fmtid="{D5CDD505-2E9C-101B-9397-08002B2CF9AE}" pid="3" name="MediaServiceImageTags">
    <vt:lpwstr/>
  </property>
</Properties>
</file>